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763" r:id="rId2"/>
  </p:sldMasterIdLst>
  <p:notesMasterIdLst>
    <p:notesMasterId r:id="rId49"/>
  </p:notesMasterIdLst>
  <p:sldIdLst>
    <p:sldId id="256" r:id="rId3"/>
    <p:sldId id="920" r:id="rId4"/>
    <p:sldId id="2671" r:id="rId5"/>
    <p:sldId id="914" r:id="rId6"/>
    <p:sldId id="924" r:id="rId7"/>
    <p:sldId id="2668" r:id="rId8"/>
    <p:sldId id="268" r:id="rId9"/>
    <p:sldId id="2675" r:id="rId10"/>
    <p:sldId id="2669" r:id="rId11"/>
    <p:sldId id="582" r:id="rId12"/>
    <p:sldId id="584" r:id="rId13"/>
    <p:sldId id="587" r:id="rId14"/>
    <p:sldId id="590" r:id="rId15"/>
    <p:sldId id="283" r:id="rId16"/>
    <p:sldId id="732" r:id="rId17"/>
    <p:sldId id="2667" r:id="rId18"/>
    <p:sldId id="272" r:id="rId19"/>
    <p:sldId id="2663" r:id="rId20"/>
    <p:sldId id="2664" r:id="rId21"/>
    <p:sldId id="275" r:id="rId22"/>
    <p:sldId id="2677" r:id="rId23"/>
    <p:sldId id="919" r:id="rId24"/>
    <p:sldId id="925" r:id="rId25"/>
    <p:sldId id="2673" r:id="rId26"/>
    <p:sldId id="926" r:id="rId27"/>
    <p:sldId id="2672" r:id="rId28"/>
    <p:sldId id="927" r:id="rId29"/>
    <p:sldId id="2678" r:id="rId30"/>
    <p:sldId id="772" r:id="rId31"/>
    <p:sldId id="921" r:id="rId32"/>
    <p:sldId id="915" r:id="rId33"/>
    <p:sldId id="916" r:id="rId34"/>
    <p:sldId id="2670" r:id="rId35"/>
    <p:sldId id="917" r:id="rId36"/>
    <p:sldId id="918" r:id="rId37"/>
    <p:sldId id="818" r:id="rId38"/>
    <p:sldId id="820" r:id="rId39"/>
    <p:sldId id="822" r:id="rId40"/>
    <p:sldId id="797" r:id="rId41"/>
    <p:sldId id="823" r:id="rId42"/>
    <p:sldId id="290" r:id="rId43"/>
    <p:sldId id="291" r:id="rId44"/>
    <p:sldId id="793" r:id="rId45"/>
    <p:sldId id="795" r:id="rId46"/>
    <p:sldId id="312" r:id="rId47"/>
    <p:sldId id="91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75782" autoAdjust="0"/>
  </p:normalViewPr>
  <p:slideViewPr>
    <p:cSldViewPr snapToGrid="0">
      <p:cViewPr varScale="1">
        <p:scale>
          <a:sx n="80" d="100"/>
          <a:sy n="80" d="100"/>
        </p:scale>
        <p:origin x="1656" y="90"/>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24.xml" Id="rId26" /><Relationship Type="http://schemas.openxmlformats.org/officeDocument/2006/relationships/slide" Target="slides/slide37.xml" Id="rId39" /><Relationship Type="http://schemas.openxmlformats.org/officeDocument/2006/relationships/slide" Target="slides/slide19.xml" Id="rId21" /><Relationship Type="http://schemas.openxmlformats.org/officeDocument/2006/relationships/slide" Target="slides/slide32.xml" Id="rId34" /><Relationship Type="http://schemas.openxmlformats.org/officeDocument/2006/relationships/slide" Target="slides/slide40.xml" Id="rId42" /><Relationship Type="http://schemas.openxmlformats.org/officeDocument/2006/relationships/slide" Target="slides/slide45.xml" Id="rId47" /><Relationship Type="http://schemas.openxmlformats.org/officeDocument/2006/relationships/presProps" Target="presProps.xml" Id="rId50" /><Relationship Type="http://schemas.openxmlformats.org/officeDocument/2006/relationships/slide" Target="slides/slide5.xml" Id="rId7" /><Relationship Type="http://schemas.openxmlformats.org/officeDocument/2006/relationships/slideMaster" Target="slideMasters/slideMaster1.xml" Id="rId2" /><Relationship Type="http://schemas.openxmlformats.org/officeDocument/2006/relationships/slide" Target="slides/slide14.xml" Id="rId16" /><Relationship Type="http://schemas.openxmlformats.org/officeDocument/2006/relationships/slide" Target="slides/slide27.xml" Id="rId29" /><Relationship Type="http://schemas.openxmlformats.org/officeDocument/2006/relationships/slide" Target="slides/slide9.xml" Id="rId11" /><Relationship Type="http://schemas.openxmlformats.org/officeDocument/2006/relationships/slide" Target="slides/slide22.xml" Id="rId24" /><Relationship Type="http://schemas.openxmlformats.org/officeDocument/2006/relationships/slide" Target="slides/slide30.xml" Id="rId32" /><Relationship Type="http://schemas.openxmlformats.org/officeDocument/2006/relationships/slide" Target="slides/slide35.xml" Id="rId37" /><Relationship Type="http://schemas.openxmlformats.org/officeDocument/2006/relationships/slide" Target="slides/slide38.xml" Id="rId40" /><Relationship Type="http://schemas.openxmlformats.org/officeDocument/2006/relationships/slide" Target="slides/slide43.xml" Id="rId45" /><Relationship Type="http://schemas.openxmlformats.org/officeDocument/2006/relationships/tableStyles" Target="tableStyles.xml" Id="rId53" /><Relationship Type="http://schemas.openxmlformats.org/officeDocument/2006/relationships/slide" Target="slides/slide3.xml" Id="rId5" /><Relationship Type="http://schemas.openxmlformats.org/officeDocument/2006/relationships/slide" Target="slides/slide8.xml" Id="rId10" /><Relationship Type="http://schemas.openxmlformats.org/officeDocument/2006/relationships/slide" Target="slides/slide17.xml" Id="rId19" /><Relationship Type="http://schemas.openxmlformats.org/officeDocument/2006/relationships/slide" Target="slides/slide29.xml" Id="rId31" /><Relationship Type="http://schemas.openxmlformats.org/officeDocument/2006/relationships/slide" Target="slides/slide42.xml" Id="rId44" /><Relationship Type="http://schemas.openxmlformats.org/officeDocument/2006/relationships/theme" Target="theme/theme1.xml" Id="rId52"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slide" Target="slides/slide20.xml" Id="rId22" /><Relationship Type="http://schemas.openxmlformats.org/officeDocument/2006/relationships/slide" Target="slides/slide25.xml" Id="rId27" /><Relationship Type="http://schemas.openxmlformats.org/officeDocument/2006/relationships/slide" Target="slides/slide28.xml" Id="rId30" /><Relationship Type="http://schemas.openxmlformats.org/officeDocument/2006/relationships/slide" Target="slides/slide33.xml" Id="rId35" /><Relationship Type="http://schemas.openxmlformats.org/officeDocument/2006/relationships/slide" Target="slides/slide41.xml" Id="rId43" /><Relationship Type="http://schemas.openxmlformats.org/officeDocument/2006/relationships/slide" Target="slides/slide46.xml" Id="rId48" /><Relationship Type="http://schemas.openxmlformats.org/officeDocument/2006/relationships/slide" Target="slides/slide6.xml" Id="rId8" /><Relationship Type="http://schemas.openxmlformats.org/officeDocument/2006/relationships/viewProps" Target="viewProps.xml" Id="rId51" /><Relationship Type="http://schemas.openxmlformats.org/officeDocument/2006/relationships/slide" Target="slides/slide1.xml" Id="rId3"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 Target="slides/slide23.xml" Id="rId25" /><Relationship Type="http://schemas.openxmlformats.org/officeDocument/2006/relationships/slide" Target="slides/slide31.xml" Id="rId33" /><Relationship Type="http://schemas.openxmlformats.org/officeDocument/2006/relationships/slide" Target="slides/slide36.xml" Id="rId38" /><Relationship Type="http://schemas.openxmlformats.org/officeDocument/2006/relationships/slide" Target="slides/slide44.xml" Id="rId46" /><Relationship Type="http://schemas.openxmlformats.org/officeDocument/2006/relationships/slide" Target="slides/slide18.xml" Id="rId20" /><Relationship Type="http://schemas.openxmlformats.org/officeDocument/2006/relationships/slide" Target="slides/slide39.xml" Id="rId41" /><Relationship Type="http://schemas.openxmlformats.org/officeDocument/2006/relationships/slide" Target="slides/slide4.xml" Id="rId6" /><Relationship Type="http://schemas.openxmlformats.org/officeDocument/2006/relationships/slide" Target="slides/slide13.xml" Id="rId15" /><Relationship Type="http://schemas.openxmlformats.org/officeDocument/2006/relationships/slide" Target="slides/slide21.xml" Id="rId23" /><Relationship Type="http://schemas.openxmlformats.org/officeDocument/2006/relationships/slide" Target="slides/slide26.xml" Id="rId28" /><Relationship Type="http://schemas.openxmlformats.org/officeDocument/2006/relationships/slide" Target="slides/slide34.xml" Id="rId36" /><Relationship Type="http://schemas.openxmlformats.org/officeDocument/2006/relationships/notesMaster" Target="notesMasters/notesMaster1.xml" Id="rId49" /></Relationships>
</file>

<file path=ppt/diagrams/_rels/data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14="http://schemas.microsoft.com/office/drawing/2010/diagram" xmlns:dgm="http://schemas.openxmlformats.org/drawingml/2006/diagram" xmlns:a="http://schemas.openxmlformats.org/drawingml/2006/main">
  <dgm:ptLst>
    <dgm:pt modelId="{4B20F609-C1D8-4FDE-B0A0-3A82BD192A8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738484D6-6897-44DB-838C-8C816D2DB28E}">
      <dgm:prSet phldrT="[Text]"/>
      <dgm:spPr/>
      <dgm:t>
        <a:bodyPr/>
        <a:lstStyle/>
        <a:p>
          <a:r>
            <a:rPr lang="en-US" dirty="0">
              <a:latin typeface="Georgia" panose="02040502050405020303" pitchFamily="18" charset="0"/>
            </a:rPr>
            <a:t>Faculty</a:t>
          </a:r>
        </a:p>
      </dgm:t>
    </dgm:pt>
    <dgm:pt modelId="{2FD2F729-800D-440C-80AF-8138C3A1E4A1}" type="parTrans" cxnId="{89491FFA-E860-4911-A115-AA8F702B960B}">
      <dgm:prSet/>
      <dgm:spPr/>
      <dgm:t>
        <a:bodyPr/>
        <a:lstStyle/>
        <a:p>
          <a:endParaRPr lang="en-US" sz="3200"/>
        </a:p>
      </dgm:t>
    </dgm:pt>
    <dgm:pt modelId="{B8C977C8-5BC9-40A1-85F9-5C83EE058CC7}" type="sibTrans" cxnId="{89491FFA-E860-4911-A115-AA8F702B960B}">
      <dgm:prSet/>
      <dgm:spPr/>
      <dgm:t>
        <a:bodyPr/>
        <a:lstStyle/>
        <a:p>
          <a:endParaRPr lang="en-US"/>
        </a:p>
      </dgm:t>
    </dgm:pt>
    <dgm:pt modelId="{8936687E-1B6F-4285-AE58-F69EA85F4884}">
      <dgm:prSet phldrT="[Text]"/>
      <dgm:spPr/>
      <dgm:t>
        <a:bodyPr/>
        <a:lstStyle/>
        <a:p>
          <a:r>
            <a:rPr lang="en-US" dirty="0">
              <a:latin typeface="Georgia" panose="02040502050405020303" pitchFamily="18" charset="0"/>
            </a:rPr>
            <a:t>Staff</a:t>
          </a:r>
        </a:p>
      </dgm:t>
    </dgm:pt>
    <dgm:pt modelId="{16B5B0A0-A689-450A-94EA-BBCCB5FAECB2}" type="parTrans" cxnId="{AF03EBAB-39AC-4BB9-A659-579FC497D795}">
      <dgm:prSet/>
      <dgm:spPr/>
      <dgm:t>
        <a:bodyPr/>
        <a:lstStyle/>
        <a:p>
          <a:endParaRPr lang="en-US" sz="3200"/>
        </a:p>
      </dgm:t>
    </dgm:pt>
    <dgm:pt modelId="{8EEACEBF-1266-465E-B7FE-76E6B5170AEC}" type="sibTrans" cxnId="{AF03EBAB-39AC-4BB9-A659-579FC497D795}">
      <dgm:prSet/>
      <dgm:spPr/>
      <dgm:t>
        <a:bodyPr/>
        <a:lstStyle/>
        <a:p>
          <a:endParaRPr lang="en-US"/>
        </a:p>
      </dgm:t>
    </dgm:pt>
    <dgm:pt modelId="{E60F6D64-B88F-4535-8C80-4A2145DBED95}">
      <dgm:prSet phldrT="[Text]"/>
      <dgm:spPr/>
      <dgm:t>
        <a:bodyPr/>
        <a:lstStyle/>
        <a:p>
          <a:r>
            <a:rPr lang="en-US" dirty="0">
              <a:latin typeface="Georgia" panose="02040502050405020303" pitchFamily="18" charset="0"/>
            </a:rPr>
            <a:t>Visitors</a:t>
          </a:r>
        </a:p>
      </dgm:t>
    </dgm:pt>
    <dgm:pt modelId="{4985FA55-A2CF-4EF8-8C08-BEE1CC56B2D2}" type="parTrans" cxnId="{DB2E8CD8-C632-46CE-B2E7-409544860BA8}">
      <dgm:prSet/>
      <dgm:spPr/>
      <dgm:t>
        <a:bodyPr/>
        <a:lstStyle/>
        <a:p>
          <a:endParaRPr lang="en-US" sz="3200"/>
        </a:p>
      </dgm:t>
    </dgm:pt>
    <dgm:pt modelId="{17B397A8-9703-485C-A8E7-13F26D92A5F2}" type="sibTrans" cxnId="{DB2E8CD8-C632-46CE-B2E7-409544860BA8}">
      <dgm:prSet/>
      <dgm:spPr/>
      <dgm:t>
        <a:bodyPr/>
        <a:lstStyle/>
        <a:p>
          <a:endParaRPr lang="en-US"/>
        </a:p>
      </dgm:t>
    </dgm:pt>
    <dgm:pt modelId="{FDEF8903-53C1-4CF5-A0DE-7E4A30512F4B}">
      <dgm:prSet phldrT="[Text]"/>
      <dgm:spPr/>
      <dgm:t>
        <a:bodyPr/>
        <a:lstStyle/>
        <a:p>
          <a:r>
            <a:rPr lang="en-US" dirty="0">
              <a:latin typeface="Georgia" panose="02040502050405020303" pitchFamily="18" charset="0"/>
            </a:rPr>
            <a:t>Students</a:t>
          </a:r>
        </a:p>
      </dgm:t>
    </dgm:pt>
    <dgm:pt modelId="{A2FB1387-A937-4F5A-92C7-53F3AF7C3E1E}" type="parTrans" cxnId="{EE9D085A-1799-46FE-8C49-E04DA3B17A68}">
      <dgm:prSet/>
      <dgm:spPr/>
      <dgm:t>
        <a:bodyPr/>
        <a:lstStyle/>
        <a:p>
          <a:endParaRPr lang="en-US" sz="3200"/>
        </a:p>
      </dgm:t>
    </dgm:pt>
    <dgm:pt modelId="{AB70203F-7DE2-4853-BFCC-6FC271032719}" type="sibTrans" cxnId="{EE9D085A-1799-46FE-8C49-E04DA3B17A68}">
      <dgm:prSet/>
      <dgm:spPr/>
      <dgm:t>
        <a:bodyPr/>
        <a:lstStyle/>
        <a:p>
          <a:endParaRPr lang="en-US"/>
        </a:p>
      </dgm:t>
    </dgm:pt>
    <dgm:pt modelId="{4C9CDB90-2D8F-4BAE-AF1F-6D7EC802F1CD}" type="pres">
      <dgm:prSet presAssocID="{4B20F609-C1D8-4FDE-B0A0-3A82BD192A83}" presName="hierChild1" presStyleCnt="0">
        <dgm:presLayoutVars>
          <dgm:chPref val="1"/>
          <dgm:dir/>
          <dgm:animOne val="branch"/>
          <dgm:animLvl val="lvl"/>
          <dgm:resizeHandles/>
        </dgm:presLayoutVars>
      </dgm:prSet>
      <dgm:spPr/>
    </dgm:pt>
    <dgm:pt modelId="{04C2E65F-68BE-4C89-8E90-57A90EA1DF37}" type="pres">
      <dgm:prSet presAssocID="{738484D6-6897-44DB-838C-8C816D2DB28E}" presName="hierRoot1" presStyleCnt="0"/>
      <dgm:spPr/>
    </dgm:pt>
    <dgm:pt modelId="{4B1580D0-3F50-48F3-80C7-2ABECF7CF25B}" type="pres">
      <dgm:prSet presAssocID="{738484D6-6897-44DB-838C-8C816D2DB28E}" presName="composite" presStyleCnt="0"/>
      <dgm:spPr/>
    </dgm:pt>
    <dgm:pt modelId="{C5D2D591-366D-40CC-AB2C-AD3A17148AC9}" type="pres">
      <dgm:prSet presAssocID="{738484D6-6897-44DB-838C-8C816D2DB28E}" presName="background" presStyleLbl="node0" presStyleIdx="0" presStyleCnt="4"/>
      <dgm:spPr/>
    </dgm:pt>
    <dgm:pt modelId="{6A9BE02C-88B4-4429-8271-DFB2672A8665}" type="pres">
      <dgm:prSet presAssocID="{738484D6-6897-44DB-838C-8C816D2DB28E}" presName="text" presStyleLbl="fgAcc0" presStyleIdx="0" presStyleCnt="4">
        <dgm:presLayoutVars>
          <dgm:chPref val="3"/>
        </dgm:presLayoutVars>
      </dgm:prSet>
      <dgm:spPr/>
    </dgm:pt>
    <dgm:pt modelId="{4029C5CA-C69B-48F1-9B2E-EC491E8A53C4}" type="pres">
      <dgm:prSet presAssocID="{738484D6-6897-44DB-838C-8C816D2DB28E}" presName="hierChild2" presStyleCnt="0"/>
      <dgm:spPr/>
    </dgm:pt>
    <dgm:pt modelId="{B70C5FEE-FEB5-4D25-92EC-0FC8DEDE6149}" type="pres">
      <dgm:prSet presAssocID="{8936687E-1B6F-4285-AE58-F69EA85F4884}" presName="hierRoot1" presStyleCnt="0"/>
      <dgm:spPr/>
    </dgm:pt>
    <dgm:pt modelId="{BD2E8A96-33D4-4866-8608-781C83C985FD}" type="pres">
      <dgm:prSet presAssocID="{8936687E-1B6F-4285-AE58-F69EA85F4884}" presName="composite" presStyleCnt="0"/>
      <dgm:spPr/>
    </dgm:pt>
    <dgm:pt modelId="{AD865523-3663-4034-AEE9-40AE50F99EBA}" type="pres">
      <dgm:prSet presAssocID="{8936687E-1B6F-4285-AE58-F69EA85F4884}" presName="background" presStyleLbl="node0" presStyleIdx="1" presStyleCnt="4"/>
      <dgm:spPr/>
    </dgm:pt>
    <dgm:pt modelId="{07E172B7-1C56-4D3D-B428-0D7E7267072F}" type="pres">
      <dgm:prSet presAssocID="{8936687E-1B6F-4285-AE58-F69EA85F4884}" presName="text" presStyleLbl="fgAcc0" presStyleIdx="1" presStyleCnt="4">
        <dgm:presLayoutVars>
          <dgm:chPref val="3"/>
        </dgm:presLayoutVars>
      </dgm:prSet>
      <dgm:spPr/>
    </dgm:pt>
    <dgm:pt modelId="{BB641F8B-E5E6-4438-97D3-6221D17DFC29}" type="pres">
      <dgm:prSet presAssocID="{8936687E-1B6F-4285-AE58-F69EA85F4884}" presName="hierChild2" presStyleCnt="0"/>
      <dgm:spPr/>
    </dgm:pt>
    <dgm:pt modelId="{CE48B1BA-1E5F-45BE-A47D-C802F2EC916B}" type="pres">
      <dgm:prSet presAssocID="{E60F6D64-B88F-4535-8C80-4A2145DBED95}" presName="hierRoot1" presStyleCnt="0"/>
      <dgm:spPr/>
    </dgm:pt>
    <dgm:pt modelId="{9EE1A2B0-E705-4084-81CE-405A6C8E824B}" type="pres">
      <dgm:prSet presAssocID="{E60F6D64-B88F-4535-8C80-4A2145DBED95}" presName="composite" presStyleCnt="0"/>
      <dgm:spPr/>
    </dgm:pt>
    <dgm:pt modelId="{DB4FD958-90B9-4FAC-9F11-8EC4B0B4BCE6}" type="pres">
      <dgm:prSet presAssocID="{E60F6D64-B88F-4535-8C80-4A2145DBED95}" presName="background" presStyleLbl="node0" presStyleIdx="2" presStyleCnt="4"/>
      <dgm:spPr/>
    </dgm:pt>
    <dgm:pt modelId="{56E85EB0-56AB-420E-B55C-75C506B59E93}" type="pres">
      <dgm:prSet presAssocID="{E60F6D64-B88F-4535-8C80-4A2145DBED95}" presName="text" presStyleLbl="fgAcc0" presStyleIdx="2" presStyleCnt="4">
        <dgm:presLayoutVars>
          <dgm:chPref val="3"/>
        </dgm:presLayoutVars>
      </dgm:prSet>
      <dgm:spPr/>
    </dgm:pt>
    <dgm:pt modelId="{F5C1661D-0101-42A5-98FD-9293B865B61D}" type="pres">
      <dgm:prSet presAssocID="{E60F6D64-B88F-4535-8C80-4A2145DBED95}" presName="hierChild2" presStyleCnt="0"/>
      <dgm:spPr/>
    </dgm:pt>
    <dgm:pt modelId="{6958E835-E69B-4AF9-8156-7F796FF5598B}" type="pres">
      <dgm:prSet presAssocID="{FDEF8903-53C1-4CF5-A0DE-7E4A30512F4B}" presName="hierRoot1" presStyleCnt="0"/>
      <dgm:spPr/>
    </dgm:pt>
    <dgm:pt modelId="{AD6A90FF-68C8-4C9C-9FE8-512C280645DF}" type="pres">
      <dgm:prSet presAssocID="{FDEF8903-53C1-4CF5-A0DE-7E4A30512F4B}" presName="composite" presStyleCnt="0"/>
      <dgm:spPr/>
    </dgm:pt>
    <dgm:pt modelId="{22DC8A17-A7E4-4C5D-9FCC-FFE7F5FBE3DF}" type="pres">
      <dgm:prSet presAssocID="{FDEF8903-53C1-4CF5-A0DE-7E4A30512F4B}" presName="background" presStyleLbl="node0" presStyleIdx="3" presStyleCnt="4"/>
      <dgm:spPr/>
    </dgm:pt>
    <dgm:pt modelId="{9EDA0203-56E4-47FB-8107-1D34B770D961}" type="pres">
      <dgm:prSet presAssocID="{FDEF8903-53C1-4CF5-A0DE-7E4A30512F4B}" presName="text" presStyleLbl="fgAcc0" presStyleIdx="3" presStyleCnt="4">
        <dgm:presLayoutVars>
          <dgm:chPref val="3"/>
        </dgm:presLayoutVars>
      </dgm:prSet>
      <dgm:spPr/>
    </dgm:pt>
    <dgm:pt modelId="{D488A437-3987-408C-ABB1-4635B2B13671}" type="pres">
      <dgm:prSet presAssocID="{FDEF8903-53C1-4CF5-A0DE-7E4A30512F4B}" presName="hierChild2" presStyleCnt="0"/>
      <dgm:spPr/>
    </dgm:pt>
  </dgm:ptLst>
  <dgm:cxnLst>
    <dgm:cxn modelId="{E2600902-E830-4A34-B101-1029023C75B0}" type="presOf" srcId="{FDEF8903-53C1-4CF5-A0DE-7E4A30512F4B}" destId="{9EDA0203-56E4-47FB-8107-1D34B770D961}" srcOrd="0" destOrd="0" presId="urn:microsoft.com/office/officeart/2005/8/layout/hierarchy1"/>
    <dgm:cxn modelId="{9ED0D839-4207-46CF-8D66-75EB4A3750D5}" type="presOf" srcId="{8936687E-1B6F-4285-AE58-F69EA85F4884}" destId="{07E172B7-1C56-4D3D-B428-0D7E7267072F}" srcOrd="0" destOrd="0" presId="urn:microsoft.com/office/officeart/2005/8/layout/hierarchy1"/>
    <dgm:cxn modelId="{40813D5C-ABB8-4907-9ECB-1FD5D1EF6917}" type="presOf" srcId="{E60F6D64-B88F-4535-8C80-4A2145DBED95}" destId="{56E85EB0-56AB-420E-B55C-75C506B59E93}" srcOrd="0" destOrd="0" presId="urn:microsoft.com/office/officeart/2005/8/layout/hierarchy1"/>
    <dgm:cxn modelId="{93BE6269-7DDA-4EF2-BD09-0DA37D4A815A}" type="presOf" srcId="{738484D6-6897-44DB-838C-8C816D2DB28E}" destId="{6A9BE02C-88B4-4429-8271-DFB2672A8665}" srcOrd="0" destOrd="0" presId="urn:microsoft.com/office/officeart/2005/8/layout/hierarchy1"/>
    <dgm:cxn modelId="{BED98C4C-048C-4D69-8BB0-A31C343C80A0}" type="presOf" srcId="{4B20F609-C1D8-4FDE-B0A0-3A82BD192A83}" destId="{4C9CDB90-2D8F-4BAE-AF1F-6D7EC802F1CD}" srcOrd="0" destOrd="0" presId="urn:microsoft.com/office/officeart/2005/8/layout/hierarchy1"/>
    <dgm:cxn modelId="{EE9D085A-1799-46FE-8C49-E04DA3B17A68}" srcId="{4B20F609-C1D8-4FDE-B0A0-3A82BD192A83}" destId="{FDEF8903-53C1-4CF5-A0DE-7E4A30512F4B}" srcOrd="3" destOrd="0" parTransId="{A2FB1387-A937-4F5A-92C7-53F3AF7C3E1E}" sibTransId="{AB70203F-7DE2-4853-BFCC-6FC271032719}"/>
    <dgm:cxn modelId="{AF03EBAB-39AC-4BB9-A659-579FC497D795}" srcId="{4B20F609-C1D8-4FDE-B0A0-3A82BD192A83}" destId="{8936687E-1B6F-4285-AE58-F69EA85F4884}" srcOrd="1" destOrd="0" parTransId="{16B5B0A0-A689-450A-94EA-BBCCB5FAECB2}" sibTransId="{8EEACEBF-1266-465E-B7FE-76E6B5170AEC}"/>
    <dgm:cxn modelId="{DB2E8CD8-C632-46CE-B2E7-409544860BA8}" srcId="{4B20F609-C1D8-4FDE-B0A0-3A82BD192A83}" destId="{E60F6D64-B88F-4535-8C80-4A2145DBED95}" srcOrd="2" destOrd="0" parTransId="{4985FA55-A2CF-4EF8-8C08-BEE1CC56B2D2}" sibTransId="{17B397A8-9703-485C-A8E7-13F26D92A5F2}"/>
    <dgm:cxn modelId="{89491FFA-E860-4911-A115-AA8F702B960B}" srcId="{4B20F609-C1D8-4FDE-B0A0-3A82BD192A83}" destId="{738484D6-6897-44DB-838C-8C816D2DB28E}" srcOrd="0" destOrd="0" parTransId="{2FD2F729-800D-440C-80AF-8138C3A1E4A1}" sibTransId="{B8C977C8-5BC9-40A1-85F9-5C83EE058CC7}"/>
    <dgm:cxn modelId="{9BD4A620-75E0-4FBC-A4F3-D01093FB19B4}" type="presParOf" srcId="{4C9CDB90-2D8F-4BAE-AF1F-6D7EC802F1CD}" destId="{04C2E65F-68BE-4C89-8E90-57A90EA1DF37}" srcOrd="0" destOrd="0" presId="urn:microsoft.com/office/officeart/2005/8/layout/hierarchy1"/>
    <dgm:cxn modelId="{5230965D-21A3-4850-BB7D-5B85DEE21388}" type="presParOf" srcId="{04C2E65F-68BE-4C89-8E90-57A90EA1DF37}" destId="{4B1580D0-3F50-48F3-80C7-2ABECF7CF25B}" srcOrd="0" destOrd="0" presId="urn:microsoft.com/office/officeart/2005/8/layout/hierarchy1"/>
    <dgm:cxn modelId="{4932EF7C-DD82-4A73-A5A1-54AC515F30E8}" type="presParOf" srcId="{4B1580D0-3F50-48F3-80C7-2ABECF7CF25B}" destId="{C5D2D591-366D-40CC-AB2C-AD3A17148AC9}" srcOrd="0" destOrd="0" presId="urn:microsoft.com/office/officeart/2005/8/layout/hierarchy1"/>
    <dgm:cxn modelId="{9F979826-A6D9-4A16-88F0-A68F68C3917E}" type="presParOf" srcId="{4B1580D0-3F50-48F3-80C7-2ABECF7CF25B}" destId="{6A9BE02C-88B4-4429-8271-DFB2672A8665}" srcOrd="1" destOrd="0" presId="urn:microsoft.com/office/officeart/2005/8/layout/hierarchy1"/>
    <dgm:cxn modelId="{E189F790-FA8D-4D10-91B5-F9D908F60670}" type="presParOf" srcId="{04C2E65F-68BE-4C89-8E90-57A90EA1DF37}" destId="{4029C5CA-C69B-48F1-9B2E-EC491E8A53C4}" srcOrd="1" destOrd="0" presId="urn:microsoft.com/office/officeart/2005/8/layout/hierarchy1"/>
    <dgm:cxn modelId="{86D54115-8305-408B-AA49-89152042BDB7}" type="presParOf" srcId="{4C9CDB90-2D8F-4BAE-AF1F-6D7EC802F1CD}" destId="{B70C5FEE-FEB5-4D25-92EC-0FC8DEDE6149}" srcOrd="1" destOrd="0" presId="urn:microsoft.com/office/officeart/2005/8/layout/hierarchy1"/>
    <dgm:cxn modelId="{B09DE102-59E7-4EDB-80D0-4AF49C99A694}" type="presParOf" srcId="{B70C5FEE-FEB5-4D25-92EC-0FC8DEDE6149}" destId="{BD2E8A96-33D4-4866-8608-781C83C985FD}" srcOrd="0" destOrd="0" presId="urn:microsoft.com/office/officeart/2005/8/layout/hierarchy1"/>
    <dgm:cxn modelId="{747D8753-F6A4-4578-BFBA-E1D578CA0343}" type="presParOf" srcId="{BD2E8A96-33D4-4866-8608-781C83C985FD}" destId="{AD865523-3663-4034-AEE9-40AE50F99EBA}" srcOrd="0" destOrd="0" presId="urn:microsoft.com/office/officeart/2005/8/layout/hierarchy1"/>
    <dgm:cxn modelId="{F47D75C0-3732-4FB1-8B54-AF2ECEC8F857}" type="presParOf" srcId="{BD2E8A96-33D4-4866-8608-781C83C985FD}" destId="{07E172B7-1C56-4D3D-B428-0D7E7267072F}" srcOrd="1" destOrd="0" presId="urn:microsoft.com/office/officeart/2005/8/layout/hierarchy1"/>
    <dgm:cxn modelId="{39311EC3-F704-46A0-9C1E-701458B7F8E2}" type="presParOf" srcId="{B70C5FEE-FEB5-4D25-92EC-0FC8DEDE6149}" destId="{BB641F8B-E5E6-4438-97D3-6221D17DFC29}" srcOrd="1" destOrd="0" presId="urn:microsoft.com/office/officeart/2005/8/layout/hierarchy1"/>
    <dgm:cxn modelId="{54C6B7C9-FA64-43A7-803E-809BFF31D0BB}" type="presParOf" srcId="{4C9CDB90-2D8F-4BAE-AF1F-6D7EC802F1CD}" destId="{CE48B1BA-1E5F-45BE-A47D-C802F2EC916B}" srcOrd="2" destOrd="0" presId="urn:microsoft.com/office/officeart/2005/8/layout/hierarchy1"/>
    <dgm:cxn modelId="{FF8C75BA-7991-4418-9971-7DD6865FC0BF}" type="presParOf" srcId="{CE48B1BA-1E5F-45BE-A47D-C802F2EC916B}" destId="{9EE1A2B0-E705-4084-81CE-405A6C8E824B}" srcOrd="0" destOrd="0" presId="urn:microsoft.com/office/officeart/2005/8/layout/hierarchy1"/>
    <dgm:cxn modelId="{F71084DC-1D90-4510-959C-773158BCAEFF}" type="presParOf" srcId="{9EE1A2B0-E705-4084-81CE-405A6C8E824B}" destId="{DB4FD958-90B9-4FAC-9F11-8EC4B0B4BCE6}" srcOrd="0" destOrd="0" presId="urn:microsoft.com/office/officeart/2005/8/layout/hierarchy1"/>
    <dgm:cxn modelId="{54B176B6-59D6-4694-887D-07160FF1B12E}" type="presParOf" srcId="{9EE1A2B0-E705-4084-81CE-405A6C8E824B}" destId="{56E85EB0-56AB-420E-B55C-75C506B59E93}" srcOrd="1" destOrd="0" presId="urn:microsoft.com/office/officeart/2005/8/layout/hierarchy1"/>
    <dgm:cxn modelId="{5518508B-950F-4A79-B938-28B479AD2F98}" type="presParOf" srcId="{CE48B1BA-1E5F-45BE-A47D-C802F2EC916B}" destId="{F5C1661D-0101-42A5-98FD-9293B865B61D}" srcOrd="1" destOrd="0" presId="urn:microsoft.com/office/officeart/2005/8/layout/hierarchy1"/>
    <dgm:cxn modelId="{2201239B-E99F-49BC-8E90-33FDA9A78081}" type="presParOf" srcId="{4C9CDB90-2D8F-4BAE-AF1F-6D7EC802F1CD}" destId="{6958E835-E69B-4AF9-8156-7F796FF5598B}" srcOrd="3" destOrd="0" presId="urn:microsoft.com/office/officeart/2005/8/layout/hierarchy1"/>
    <dgm:cxn modelId="{5505D0C4-C854-42B9-879B-C1B3EE9329C0}" type="presParOf" srcId="{6958E835-E69B-4AF9-8156-7F796FF5598B}" destId="{AD6A90FF-68C8-4C9C-9FE8-512C280645DF}" srcOrd="0" destOrd="0" presId="urn:microsoft.com/office/officeart/2005/8/layout/hierarchy1"/>
    <dgm:cxn modelId="{ACC4F3D1-524E-4CB3-AF33-28E61BE64601}" type="presParOf" srcId="{AD6A90FF-68C8-4C9C-9FE8-512C280645DF}" destId="{22DC8A17-A7E4-4C5D-9FCC-FFE7F5FBE3DF}" srcOrd="0" destOrd="0" presId="urn:microsoft.com/office/officeart/2005/8/layout/hierarchy1"/>
    <dgm:cxn modelId="{15CE825E-8FDF-43CB-A423-461863531936}" type="presParOf" srcId="{AD6A90FF-68C8-4C9C-9FE8-512C280645DF}" destId="{9EDA0203-56E4-47FB-8107-1D34B770D961}" srcOrd="1" destOrd="0" presId="urn:microsoft.com/office/officeart/2005/8/layout/hierarchy1"/>
    <dgm:cxn modelId="{75DC3296-2CCA-466E-A7B9-EC1362533A39}" type="presParOf" srcId="{6958E835-E69B-4AF9-8156-7F796FF5598B}" destId="{D488A437-3987-408C-ABB1-4635B2B1367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77F5B6BC-1E43-4630-9275-E517C9BEFCBB}" type="doc">
      <dgm:prSet loTypeId="urn:microsoft.com/office/officeart/2005/8/layout/vList5" loCatId="list" qsTypeId="urn:microsoft.com/office/officeart/2005/8/quickstyle/simple1" qsCatId="simple" csTypeId="urn:microsoft.com/office/officeart/2005/8/colors/accent0_3" csCatId="mainScheme"/>
      <dgm:spPr/>
      <dgm:t>
        <a:bodyPr/>
        <a:lstStyle/>
        <a:p>
          <a:endParaRPr lang="en-US"/>
        </a:p>
      </dgm:t>
    </dgm:pt>
    <dgm:pt modelId="{9A3EF829-9A1A-4F8D-BA0F-AB3141298537}">
      <dgm:prSet/>
      <dgm:spPr/>
      <dgm:t>
        <a:bodyPr/>
        <a:lstStyle/>
        <a:p>
          <a:r>
            <a:rPr lang="en-US" dirty="0">
              <a:latin typeface="Georgia" panose="02040502050405020303" pitchFamily="18" charset="0"/>
            </a:rPr>
            <a:t>Examples of physical </a:t>
          </a:r>
          <a:r>
            <a:rPr lang="en-US" i="1" u="sng" dirty="0">
              <a:latin typeface="Georgia" panose="02040502050405020303" pitchFamily="18" charset="0"/>
            </a:rPr>
            <a:t>sexual</a:t>
          </a:r>
          <a:r>
            <a:rPr lang="en-US" dirty="0">
              <a:latin typeface="Georgia" panose="02040502050405020303" pitchFamily="18" charset="0"/>
            </a:rPr>
            <a:t> harassment:</a:t>
          </a:r>
        </a:p>
      </dgm:t>
    </dgm:pt>
    <dgm:pt modelId="{678E2794-DB0A-4F62-A030-95595CDAA7B6}" type="parTrans" cxnId="{5C825001-A1C6-42A0-9AFC-CA7E60854B2F}">
      <dgm:prSet/>
      <dgm:spPr/>
      <dgm:t>
        <a:bodyPr/>
        <a:lstStyle/>
        <a:p>
          <a:endParaRPr lang="en-US"/>
        </a:p>
      </dgm:t>
    </dgm:pt>
    <dgm:pt modelId="{5F6AC0AA-E5F4-458E-9F31-2CFD8CC5DADD}" type="sibTrans" cxnId="{5C825001-A1C6-42A0-9AFC-CA7E60854B2F}">
      <dgm:prSet/>
      <dgm:spPr/>
      <dgm:t>
        <a:bodyPr/>
        <a:lstStyle/>
        <a:p>
          <a:endParaRPr lang="en-US"/>
        </a:p>
      </dgm:t>
    </dgm:pt>
    <dgm:pt modelId="{EB84CE4B-2F6F-4F65-8FFB-75F39060FABA}">
      <dgm:prSet/>
      <dgm:spPr/>
      <dgm:t>
        <a:bodyPr/>
        <a:lstStyle/>
        <a:p>
          <a:r>
            <a:rPr lang="en-US" dirty="0">
              <a:solidFill>
                <a:schemeClr val="accent1"/>
              </a:solidFill>
              <a:latin typeface="Georgia" panose="02040502050405020303" pitchFamily="18" charset="0"/>
            </a:rPr>
            <a:t>Hugging and kissing</a:t>
          </a:r>
        </a:p>
      </dgm:t>
    </dgm:pt>
    <dgm:pt modelId="{0CBEEB3B-F1EA-496B-B709-200D9B27E43F}" type="parTrans" cxnId="{5E9C7799-0AA4-4782-8D60-0C7965172B09}">
      <dgm:prSet/>
      <dgm:spPr/>
      <dgm:t>
        <a:bodyPr/>
        <a:lstStyle/>
        <a:p>
          <a:endParaRPr lang="en-US"/>
        </a:p>
      </dgm:t>
    </dgm:pt>
    <dgm:pt modelId="{FBAC29C2-AD08-472B-AF48-270B73AFB3DA}" type="sibTrans" cxnId="{5E9C7799-0AA4-4782-8D60-0C7965172B09}">
      <dgm:prSet/>
      <dgm:spPr/>
      <dgm:t>
        <a:bodyPr/>
        <a:lstStyle/>
        <a:p>
          <a:endParaRPr lang="en-US"/>
        </a:p>
      </dgm:t>
    </dgm:pt>
    <dgm:pt modelId="{113FCCD1-C3D7-47AE-8E3D-BBC4FCBA3226}">
      <dgm:prSet/>
      <dgm:spPr/>
      <dgm:t>
        <a:bodyPr/>
        <a:lstStyle/>
        <a:p>
          <a:r>
            <a:rPr lang="en-US" dirty="0">
              <a:solidFill>
                <a:schemeClr val="accent1"/>
              </a:solidFill>
              <a:latin typeface="Georgia" panose="02040502050405020303" pitchFamily="18" charset="0"/>
            </a:rPr>
            <a:t>Touching hair, body, or clothing</a:t>
          </a:r>
        </a:p>
      </dgm:t>
    </dgm:pt>
    <dgm:pt modelId="{39871E91-73CF-4E57-BB34-52C8CA84BDF6}" type="parTrans" cxnId="{996BA8EF-EDC1-4B75-B7FA-180E913F52C1}">
      <dgm:prSet/>
      <dgm:spPr/>
      <dgm:t>
        <a:bodyPr/>
        <a:lstStyle/>
        <a:p>
          <a:endParaRPr lang="en-US"/>
        </a:p>
      </dgm:t>
    </dgm:pt>
    <dgm:pt modelId="{2A251952-3049-408B-9DE6-4873E2683C4A}" type="sibTrans" cxnId="{996BA8EF-EDC1-4B75-B7FA-180E913F52C1}">
      <dgm:prSet/>
      <dgm:spPr/>
      <dgm:t>
        <a:bodyPr/>
        <a:lstStyle/>
        <a:p>
          <a:endParaRPr lang="en-US"/>
        </a:p>
      </dgm:t>
    </dgm:pt>
    <dgm:pt modelId="{FBE8E015-9852-4CCC-8EDD-83693E8E0CB9}">
      <dgm:prSet/>
      <dgm:spPr/>
      <dgm:t>
        <a:bodyPr/>
        <a:lstStyle/>
        <a:p>
          <a:r>
            <a:rPr lang="en-US" dirty="0">
              <a:solidFill>
                <a:schemeClr val="accent1"/>
              </a:solidFill>
              <a:latin typeface="Georgia" panose="02040502050405020303" pitchFamily="18" charset="0"/>
            </a:rPr>
            <a:t>Massaging</a:t>
          </a:r>
        </a:p>
      </dgm:t>
    </dgm:pt>
    <dgm:pt modelId="{0F70A2A9-4CA3-4C7C-9A40-EE15CC293DF2}" type="parTrans" cxnId="{D7CB8CA9-9886-4F32-96E5-918F65C3F83C}">
      <dgm:prSet/>
      <dgm:spPr/>
      <dgm:t>
        <a:bodyPr/>
        <a:lstStyle/>
        <a:p>
          <a:endParaRPr lang="en-US"/>
        </a:p>
      </dgm:t>
    </dgm:pt>
    <dgm:pt modelId="{593DC0C0-24CD-4B8C-A92E-8DE5B8995E60}" type="sibTrans" cxnId="{D7CB8CA9-9886-4F32-96E5-918F65C3F83C}">
      <dgm:prSet/>
      <dgm:spPr/>
      <dgm:t>
        <a:bodyPr/>
        <a:lstStyle/>
        <a:p>
          <a:endParaRPr lang="en-US"/>
        </a:p>
      </dgm:t>
    </dgm:pt>
    <dgm:pt modelId="{8D1A5DBB-992E-4976-9EA2-CADB9E8E6650}">
      <dgm:prSet/>
      <dgm:spPr/>
      <dgm:t>
        <a:bodyPr/>
        <a:lstStyle/>
        <a:p>
          <a:r>
            <a:rPr lang="en-US" dirty="0">
              <a:solidFill>
                <a:schemeClr val="accent1"/>
              </a:solidFill>
              <a:latin typeface="Georgia" panose="02040502050405020303" pitchFamily="18" charset="0"/>
            </a:rPr>
            <a:t>Touching a pregnant woman’s stomach</a:t>
          </a:r>
        </a:p>
      </dgm:t>
    </dgm:pt>
    <dgm:pt modelId="{32AFD83C-A887-4226-9A6A-FD706C53F1F1}" type="parTrans" cxnId="{DA5F2AA4-3446-4E98-8D8C-11FAF7F8C672}">
      <dgm:prSet/>
      <dgm:spPr/>
      <dgm:t>
        <a:bodyPr/>
        <a:lstStyle/>
        <a:p>
          <a:endParaRPr lang="en-US"/>
        </a:p>
      </dgm:t>
    </dgm:pt>
    <dgm:pt modelId="{4021F903-AA1C-4B39-9E72-34AD418B92BC}" type="sibTrans" cxnId="{DA5F2AA4-3446-4E98-8D8C-11FAF7F8C672}">
      <dgm:prSet/>
      <dgm:spPr/>
      <dgm:t>
        <a:bodyPr/>
        <a:lstStyle/>
        <a:p>
          <a:endParaRPr lang="en-US"/>
        </a:p>
      </dgm:t>
    </dgm:pt>
    <dgm:pt modelId="{0B4903C4-DF9B-4046-9CB4-B944006D0EE3}">
      <dgm:prSet/>
      <dgm:spPr/>
      <dgm:t>
        <a:bodyPr/>
        <a:lstStyle/>
        <a:p>
          <a:r>
            <a:rPr lang="en-US" dirty="0">
              <a:solidFill>
                <a:schemeClr val="accent1"/>
              </a:solidFill>
              <a:latin typeface="Georgia" panose="02040502050405020303" pitchFamily="18" charset="0"/>
            </a:rPr>
            <a:t>Leaning over, cornering, or pinching someone</a:t>
          </a:r>
        </a:p>
      </dgm:t>
    </dgm:pt>
    <dgm:pt modelId="{73DFC771-CA4A-42F5-908A-9A63E03549EC}" type="parTrans" cxnId="{2E2A56B1-4A19-4DC5-AF0D-CFDBCBC1CCFE}">
      <dgm:prSet/>
      <dgm:spPr/>
      <dgm:t>
        <a:bodyPr/>
        <a:lstStyle/>
        <a:p>
          <a:endParaRPr lang="en-US"/>
        </a:p>
      </dgm:t>
    </dgm:pt>
    <dgm:pt modelId="{9353B591-96C2-4F7B-BDED-AF7B16A5A39F}" type="sibTrans" cxnId="{2E2A56B1-4A19-4DC5-AF0D-CFDBCBC1CCFE}">
      <dgm:prSet/>
      <dgm:spPr/>
      <dgm:t>
        <a:bodyPr/>
        <a:lstStyle/>
        <a:p>
          <a:endParaRPr lang="en-US"/>
        </a:p>
      </dgm:t>
    </dgm:pt>
    <dgm:pt modelId="{C0974E9A-184F-480D-A8C9-041FE5172449}" type="pres">
      <dgm:prSet presAssocID="{77F5B6BC-1E43-4630-9275-E517C9BEFCBB}" presName="Name0" presStyleCnt="0">
        <dgm:presLayoutVars>
          <dgm:dir/>
          <dgm:animLvl val="lvl"/>
          <dgm:resizeHandles val="exact"/>
        </dgm:presLayoutVars>
      </dgm:prSet>
      <dgm:spPr/>
    </dgm:pt>
    <dgm:pt modelId="{F3EA6086-BD6C-4B8C-A35C-5C7328CC197B}" type="pres">
      <dgm:prSet presAssocID="{9A3EF829-9A1A-4F8D-BA0F-AB3141298537}" presName="linNode" presStyleCnt="0"/>
      <dgm:spPr/>
    </dgm:pt>
    <dgm:pt modelId="{DB1F4EE2-4CEE-484F-A454-715B28E02FFC}" type="pres">
      <dgm:prSet presAssocID="{9A3EF829-9A1A-4F8D-BA0F-AB3141298537}" presName="parentText" presStyleLbl="node1" presStyleIdx="0" presStyleCnt="1">
        <dgm:presLayoutVars>
          <dgm:chMax val="1"/>
          <dgm:bulletEnabled val="1"/>
        </dgm:presLayoutVars>
      </dgm:prSet>
      <dgm:spPr/>
    </dgm:pt>
    <dgm:pt modelId="{A5D21376-694F-462E-BC07-DFDF2EF47B70}" type="pres">
      <dgm:prSet presAssocID="{9A3EF829-9A1A-4F8D-BA0F-AB3141298537}" presName="descendantText" presStyleLbl="alignAccFollowNode1" presStyleIdx="0" presStyleCnt="1">
        <dgm:presLayoutVars>
          <dgm:bulletEnabled val="1"/>
        </dgm:presLayoutVars>
      </dgm:prSet>
      <dgm:spPr/>
    </dgm:pt>
  </dgm:ptLst>
  <dgm:cxnLst>
    <dgm:cxn modelId="{5C825001-A1C6-42A0-9AFC-CA7E60854B2F}" srcId="{77F5B6BC-1E43-4630-9275-E517C9BEFCBB}" destId="{9A3EF829-9A1A-4F8D-BA0F-AB3141298537}" srcOrd="0" destOrd="0" parTransId="{678E2794-DB0A-4F62-A030-95595CDAA7B6}" sibTransId="{5F6AC0AA-E5F4-458E-9F31-2CFD8CC5DADD}"/>
    <dgm:cxn modelId="{D73AF318-2D3A-450C-81A2-810CF075451F}" type="presOf" srcId="{FBE8E015-9852-4CCC-8EDD-83693E8E0CB9}" destId="{A5D21376-694F-462E-BC07-DFDF2EF47B70}" srcOrd="0" destOrd="2" presId="urn:microsoft.com/office/officeart/2005/8/layout/vList5"/>
    <dgm:cxn modelId="{5D809438-3CC1-40DF-8A68-67DD73F99141}" type="presOf" srcId="{8D1A5DBB-992E-4976-9EA2-CADB9E8E6650}" destId="{A5D21376-694F-462E-BC07-DFDF2EF47B70}" srcOrd="0" destOrd="3" presId="urn:microsoft.com/office/officeart/2005/8/layout/vList5"/>
    <dgm:cxn modelId="{90D03F8D-A3CA-4703-B7D7-F08B6C423828}" type="presOf" srcId="{EB84CE4B-2F6F-4F65-8FFB-75F39060FABA}" destId="{A5D21376-694F-462E-BC07-DFDF2EF47B70}" srcOrd="0" destOrd="0" presId="urn:microsoft.com/office/officeart/2005/8/layout/vList5"/>
    <dgm:cxn modelId="{0A3A8D8F-CEA3-46B8-B696-F96488223A01}" type="presOf" srcId="{77F5B6BC-1E43-4630-9275-E517C9BEFCBB}" destId="{C0974E9A-184F-480D-A8C9-041FE5172449}" srcOrd="0" destOrd="0" presId="urn:microsoft.com/office/officeart/2005/8/layout/vList5"/>
    <dgm:cxn modelId="{5E9C7799-0AA4-4782-8D60-0C7965172B09}" srcId="{9A3EF829-9A1A-4F8D-BA0F-AB3141298537}" destId="{EB84CE4B-2F6F-4F65-8FFB-75F39060FABA}" srcOrd="0" destOrd="0" parTransId="{0CBEEB3B-F1EA-496B-B709-200D9B27E43F}" sibTransId="{FBAC29C2-AD08-472B-AF48-270B73AFB3DA}"/>
    <dgm:cxn modelId="{DA5F2AA4-3446-4E98-8D8C-11FAF7F8C672}" srcId="{9A3EF829-9A1A-4F8D-BA0F-AB3141298537}" destId="{8D1A5DBB-992E-4976-9EA2-CADB9E8E6650}" srcOrd="3" destOrd="0" parTransId="{32AFD83C-A887-4226-9A6A-FD706C53F1F1}" sibTransId="{4021F903-AA1C-4B39-9E72-34AD418B92BC}"/>
    <dgm:cxn modelId="{D7CB8CA9-9886-4F32-96E5-918F65C3F83C}" srcId="{9A3EF829-9A1A-4F8D-BA0F-AB3141298537}" destId="{FBE8E015-9852-4CCC-8EDD-83693E8E0CB9}" srcOrd="2" destOrd="0" parTransId="{0F70A2A9-4CA3-4C7C-9A40-EE15CC293DF2}" sibTransId="{593DC0C0-24CD-4B8C-A92E-8DE5B8995E60}"/>
    <dgm:cxn modelId="{2E2A56B1-4A19-4DC5-AF0D-CFDBCBC1CCFE}" srcId="{9A3EF829-9A1A-4F8D-BA0F-AB3141298537}" destId="{0B4903C4-DF9B-4046-9CB4-B944006D0EE3}" srcOrd="4" destOrd="0" parTransId="{73DFC771-CA4A-42F5-908A-9A63E03549EC}" sibTransId="{9353B591-96C2-4F7B-BDED-AF7B16A5A39F}"/>
    <dgm:cxn modelId="{8F8805E3-7A96-460B-9D94-14CC12B1F059}" type="presOf" srcId="{113FCCD1-C3D7-47AE-8E3D-BBC4FCBA3226}" destId="{A5D21376-694F-462E-BC07-DFDF2EF47B70}" srcOrd="0" destOrd="1" presId="urn:microsoft.com/office/officeart/2005/8/layout/vList5"/>
    <dgm:cxn modelId="{C37BF9E7-DE0F-40E5-B602-875AD4FBFD3F}" type="presOf" srcId="{9A3EF829-9A1A-4F8D-BA0F-AB3141298537}" destId="{DB1F4EE2-4CEE-484F-A454-715B28E02FFC}" srcOrd="0" destOrd="0" presId="urn:microsoft.com/office/officeart/2005/8/layout/vList5"/>
    <dgm:cxn modelId="{996BA8EF-EDC1-4B75-B7FA-180E913F52C1}" srcId="{9A3EF829-9A1A-4F8D-BA0F-AB3141298537}" destId="{113FCCD1-C3D7-47AE-8E3D-BBC4FCBA3226}" srcOrd="1" destOrd="0" parTransId="{39871E91-73CF-4E57-BB34-52C8CA84BDF6}" sibTransId="{2A251952-3049-408B-9DE6-4873E2683C4A}"/>
    <dgm:cxn modelId="{753861F3-15F6-46CD-942D-B80FC17481A5}" type="presOf" srcId="{0B4903C4-DF9B-4046-9CB4-B944006D0EE3}" destId="{A5D21376-694F-462E-BC07-DFDF2EF47B70}" srcOrd="0" destOrd="4" presId="urn:microsoft.com/office/officeart/2005/8/layout/vList5"/>
    <dgm:cxn modelId="{2D6A143A-B2D6-47C0-8CBA-36E5D6346077}" type="presParOf" srcId="{C0974E9A-184F-480D-A8C9-041FE5172449}" destId="{F3EA6086-BD6C-4B8C-A35C-5C7328CC197B}" srcOrd="0" destOrd="0" presId="urn:microsoft.com/office/officeart/2005/8/layout/vList5"/>
    <dgm:cxn modelId="{22B1BCB3-C7F9-496E-BCE9-FDA393B447CC}" type="presParOf" srcId="{F3EA6086-BD6C-4B8C-A35C-5C7328CC197B}" destId="{DB1F4EE2-4CEE-484F-A454-715B28E02FFC}" srcOrd="0" destOrd="0" presId="urn:microsoft.com/office/officeart/2005/8/layout/vList5"/>
    <dgm:cxn modelId="{406068AC-A830-4A0E-A15A-420943C41F50}" type="presParOf" srcId="{F3EA6086-BD6C-4B8C-A35C-5C7328CC197B}" destId="{A5D21376-694F-462E-BC07-DFDF2EF47B7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sp="http://schemas.microsoft.com/office/drawing/2008/diagram" xmlns:dgm="http://schemas.openxmlformats.org/drawingml/2006/diagram" xmlns:a="http://schemas.openxmlformats.org/drawingml/2006/main">
  <dgm:ptLst>
    <dgm:pt modelId="{8F43B8E9-A3B6-484B-9D00-095999C0478D}"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3BD5FAD-26E9-4A89-85A1-93562D5DF46B}">
      <dgm:prSet/>
      <dgm:spPr/>
      <dgm:t>
        <a:bodyPr/>
        <a:lstStyle/>
        <a:p>
          <a:r>
            <a:rPr lang="en-US" b="0" i="0" baseline="0" dirty="0">
              <a:latin typeface="Georgia" panose="02040502050405020303" pitchFamily="18" charset="0"/>
            </a:rPr>
            <a:t>Examples of verbal </a:t>
          </a:r>
          <a:r>
            <a:rPr lang="en-US" b="0" i="1" baseline="0" dirty="0">
              <a:latin typeface="Georgia" panose="02040502050405020303" pitchFamily="18" charset="0"/>
            </a:rPr>
            <a:t>sexual</a:t>
          </a:r>
          <a:r>
            <a:rPr lang="en-US" b="0" i="0" baseline="0" dirty="0">
              <a:latin typeface="Georgia" panose="02040502050405020303" pitchFamily="18" charset="0"/>
            </a:rPr>
            <a:t> harassment:</a:t>
          </a:r>
          <a:endParaRPr lang="en-US" dirty="0">
            <a:latin typeface="Georgia" panose="02040502050405020303" pitchFamily="18" charset="0"/>
          </a:endParaRPr>
        </a:p>
      </dgm:t>
    </dgm:pt>
    <dgm:pt modelId="{88B4E5F4-9D5E-4C28-907F-EE0289650126}" type="parTrans" cxnId="{676EAC38-C1AA-4645-AE54-FADD74B6AAE6}">
      <dgm:prSet/>
      <dgm:spPr/>
      <dgm:t>
        <a:bodyPr/>
        <a:lstStyle/>
        <a:p>
          <a:endParaRPr lang="en-US"/>
        </a:p>
      </dgm:t>
    </dgm:pt>
    <dgm:pt modelId="{CA0F1542-1FBC-4B53-B254-0B4BF2209EF8}" type="sibTrans" cxnId="{676EAC38-C1AA-4645-AE54-FADD74B6AAE6}">
      <dgm:prSet/>
      <dgm:spPr/>
      <dgm:t>
        <a:bodyPr/>
        <a:lstStyle/>
        <a:p>
          <a:endParaRPr lang="en-US"/>
        </a:p>
      </dgm:t>
    </dgm:pt>
    <dgm:pt modelId="{1C480EF4-F7E9-4E15-9657-28433C1C2B06}">
      <dgm:prSet/>
      <dgm:spPr/>
      <dgm:t>
        <a:bodyPr/>
        <a:lstStyle/>
        <a:p>
          <a:r>
            <a:rPr lang="en-US" b="0" i="0" baseline="0" dirty="0">
              <a:latin typeface="Georgia" panose="02040502050405020303" pitchFamily="18" charset="0"/>
            </a:rPr>
            <a:t>Dirty or off-color jokes</a:t>
          </a:r>
          <a:endParaRPr lang="en-US" dirty="0">
            <a:latin typeface="Georgia" panose="02040502050405020303" pitchFamily="18" charset="0"/>
          </a:endParaRPr>
        </a:p>
      </dgm:t>
    </dgm:pt>
    <dgm:pt modelId="{08070322-5A17-48F4-8FB6-EDE14BE84332}" type="parTrans" cxnId="{0B2A32D3-3296-438F-B272-DD06BA5DC8A9}">
      <dgm:prSet/>
      <dgm:spPr/>
      <dgm:t>
        <a:bodyPr/>
        <a:lstStyle/>
        <a:p>
          <a:endParaRPr lang="en-US"/>
        </a:p>
      </dgm:t>
    </dgm:pt>
    <dgm:pt modelId="{7686B38C-9299-41AC-8CF5-55EA4B909B87}" type="sibTrans" cxnId="{0B2A32D3-3296-438F-B272-DD06BA5DC8A9}">
      <dgm:prSet/>
      <dgm:spPr/>
      <dgm:t>
        <a:bodyPr/>
        <a:lstStyle/>
        <a:p>
          <a:endParaRPr lang="en-US"/>
        </a:p>
      </dgm:t>
    </dgm:pt>
    <dgm:pt modelId="{67E5F4EE-9320-4291-9127-D1DACEB24AF7}">
      <dgm:prSet/>
      <dgm:spPr/>
      <dgm:t>
        <a:bodyPr/>
        <a:lstStyle/>
        <a:p>
          <a:r>
            <a:rPr lang="en-US" b="0" i="0" baseline="0" dirty="0">
              <a:latin typeface="Georgia" panose="02040502050405020303" pitchFamily="18" charset="0"/>
            </a:rPr>
            <a:t>Discussing sexual topics</a:t>
          </a:r>
          <a:endParaRPr lang="en-US" dirty="0">
            <a:latin typeface="Georgia" panose="02040502050405020303" pitchFamily="18" charset="0"/>
          </a:endParaRPr>
        </a:p>
      </dgm:t>
    </dgm:pt>
    <dgm:pt modelId="{710D8C34-FDAF-4678-8798-1F71F5E5910F}" type="parTrans" cxnId="{6CCE6F89-1512-4467-B630-EC51CF0A3D91}">
      <dgm:prSet/>
      <dgm:spPr/>
      <dgm:t>
        <a:bodyPr/>
        <a:lstStyle/>
        <a:p>
          <a:endParaRPr lang="en-US"/>
        </a:p>
      </dgm:t>
    </dgm:pt>
    <dgm:pt modelId="{EF516135-0F15-4ABF-B187-EA91C75CD3B6}" type="sibTrans" cxnId="{6CCE6F89-1512-4467-B630-EC51CF0A3D91}">
      <dgm:prSet/>
      <dgm:spPr/>
      <dgm:t>
        <a:bodyPr/>
        <a:lstStyle/>
        <a:p>
          <a:endParaRPr lang="en-US"/>
        </a:p>
      </dgm:t>
    </dgm:pt>
    <dgm:pt modelId="{C8908CF8-9222-4D87-9512-0BDF6CF36EC1}">
      <dgm:prSet/>
      <dgm:spPr/>
      <dgm:t>
        <a:bodyPr/>
        <a:lstStyle/>
        <a:p>
          <a:r>
            <a:rPr lang="en-US" b="0" i="0" baseline="0" dirty="0">
              <a:latin typeface="Georgia" panose="02040502050405020303" pitchFamily="18" charset="0"/>
            </a:rPr>
            <a:t>Flirting / sexual advances</a:t>
          </a:r>
          <a:endParaRPr lang="en-US" dirty="0">
            <a:latin typeface="Georgia" panose="02040502050405020303" pitchFamily="18" charset="0"/>
          </a:endParaRPr>
        </a:p>
      </dgm:t>
    </dgm:pt>
    <dgm:pt modelId="{B99223FF-6E4E-465A-ACEF-7C85F1092215}" type="parTrans" cxnId="{8EB5FD34-58B4-4E75-B5D3-4E24EA4EE843}">
      <dgm:prSet/>
      <dgm:spPr/>
      <dgm:t>
        <a:bodyPr/>
        <a:lstStyle/>
        <a:p>
          <a:endParaRPr lang="en-US"/>
        </a:p>
      </dgm:t>
    </dgm:pt>
    <dgm:pt modelId="{2B9F24FA-56F1-4A66-870E-5E430A3C89B5}" type="sibTrans" cxnId="{8EB5FD34-58B4-4E75-B5D3-4E24EA4EE843}">
      <dgm:prSet/>
      <dgm:spPr/>
      <dgm:t>
        <a:bodyPr/>
        <a:lstStyle/>
        <a:p>
          <a:endParaRPr lang="en-US"/>
        </a:p>
      </dgm:t>
    </dgm:pt>
    <dgm:pt modelId="{34F67A36-C4E3-4BB4-9A9D-240AF1706990}">
      <dgm:prSet/>
      <dgm:spPr/>
      <dgm:t>
        <a:bodyPr/>
        <a:lstStyle/>
        <a:p>
          <a:r>
            <a:rPr lang="en-US" b="0" i="0" baseline="0" dirty="0">
              <a:latin typeface="Georgia" panose="02040502050405020303" pitchFamily="18" charset="0"/>
            </a:rPr>
            <a:t>Boasting of sexual conquests</a:t>
          </a:r>
          <a:endParaRPr lang="en-US" dirty="0">
            <a:latin typeface="Georgia" panose="02040502050405020303" pitchFamily="18" charset="0"/>
          </a:endParaRPr>
        </a:p>
      </dgm:t>
    </dgm:pt>
    <dgm:pt modelId="{F3C4D9E7-C811-4895-A0F9-A07BE88AF2BF}" type="parTrans" cxnId="{5A7BF12C-D8CE-42EC-BDF9-86CDA37930E8}">
      <dgm:prSet/>
      <dgm:spPr/>
      <dgm:t>
        <a:bodyPr/>
        <a:lstStyle/>
        <a:p>
          <a:endParaRPr lang="en-US"/>
        </a:p>
      </dgm:t>
    </dgm:pt>
    <dgm:pt modelId="{C397525C-BC9E-4091-B048-46D47462BA03}" type="sibTrans" cxnId="{5A7BF12C-D8CE-42EC-BDF9-86CDA37930E8}">
      <dgm:prSet/>
      <dgm:spPr/>
      <dgm:t>
        <a:bodyPr/>
        <a:lstStyle/>
        <a:p>
          <a:endParaRPr lang="en-US"/>
        </a:p>
      </dgm:t>
    </dgm:pt>
    <dgm:pt modelId="{90D3C006-4F6D-4D00-9E3D-20C898CE5963}">
      <dgm:prSet/>
      <dgm:spPr/>
      <dgm:t>
        <a:bodyPr/>
        <a:lstStyle/>
        <a:p>
          <a:r>
            <a:rPr lang="en-US" b="0" i="0" baseline="0" dirty="0">
              <a:latin typeface="Georgia" panose="02040502050405020303" pitchFamily="18" charset="0"/>
            </a:rPr>
            <a:t>Intimate question re: sex life</a:t>
          </a:r>
          <a:endParaRPr lang="en-US" dirty="0">
            <a:latin typeface="Georgia" panose="02040502050405020303" pitchFamily="18" charset="0"/>
          </a:endParaRPr>
        </a:p>
      </dgm:t>
    </dgm:pt>
    <dgm:pt modelId="{55EA243B-5356-4229-BB77-C5274980F8D6}" type="parTrans" cxnId="{CBDA86C6-C510-4C73-9655-D19A5FDD95CF}">
      <dgm:prSet/>
      <dgm:spPr/>
      <dgm:t>
        <a:bodyPr/>
        <a:lstStyle/>
        <a:p>
          <a:endParaRPr lang="en-US"/>
        </a:p>
      </dgm:t>
    </dgm:pt>
    <dgm:pt modelId="{F8B02665-228A-41BE-8C67-406020797353}" type="sibTrans" cxnId="{CBDA86C6-C510-4C73-9655-D19A5FDD95CF}">
      <dgm:prSet/>
      <dgm:spPr/>
      <dgm:t>
        <a:bodyPr/>
        <a:lstStyle/>
        <a:p>
          <a:endParaRPr lang="en-US"/>
        </a:p>
      </dgm:t>
    </dgm:pt>
    <dgm:pt modelId="{50B4C653-5401-47F0-B84F-64EA430BFFBE}">
      <dgm:prSet/>
      <dgm:spPr/>
      <dgm:t>
        <a:bodyPr/>
        <a:lstStyle/>
        <a:p>
          <a:r>
            <a:rPr lang="en-US" b="0" i="0" baseline="0" dirty="0">
              <a:latin typeface="Georgia" panose="02040502050405020303" pitchFamily="18" charset="0"/>
            </a:rPr>
            <a:t>Intimate nicknames</a:t>
          </a:r>
          <a:endParaRPr lang="en-US" dirty="0">
            <a:latin typeface="Georgia" panose="02040502050405020303" pitchFamily="18" charset="0"/>
          </a:endParaRPr>
        </a:p>
      </dgm:t>
    </dgm:pt>
    <dgm:pt modelId="{6A2CDD70-7407-4E97-9286-C3A876C9B656}" type="parTrans" cxnId="{D505E807-9A4F-496D-8254-3FADCDBB019D}">
      <dgm:prSet/>
      <dgm:spPr/>
      <dgm:t>
        <a:bodyPr/>
        <a:lstStyle/>
        <a:p>
          <a:endParaRPr lang="en-US"/>
        </a:p>
      </dgm:t>
    </dgm:pt>
    <dgm:pt modelId="{58EF9127-9DE8-4F67-9B3D-5F4661612670}" type="sibTrans" cxnId="{D505E807-9A4F-496D-8254-3FADCDBB019D}">
      <dgm:prSet/>
      <dgm:spPr/>
      <dgm:t>
        <a:bodyPr/>
        <a:lstStyle/>
        <a:p>
          <a:endParaRPr lang="en-US"/>
        </a:p>
      </dgm:t>
    </dgm:pt>
    <dgm:pt modelId="{8B6AE2FA-28AF-4B2C-96DC-27EF843CB56C}">
      <dgm:prSet/>
      <dgm:spPr/>
      <dgm:t>
        <a:bodyPr/>
        <a:lstStyle/>
        <a:p>
          <a:r>
            <a:rPr lang="en-US" b="0" i="0" baseline="0" dirty="0">
              <a:latin typeface="Georgia" panose="02040502050405020303" pitchFamily="18" charset="0"/>
            </a:rPr>
            <a:t>Excessive compliments</a:t>
          </a:r>
          <a:endParaRPr lang="en-US" dirty="0">
            <a:latin typeface="Georgia" panose="02040502050405020303" pitchFamily="18" charset="0"/>
          </a:endParaRPr>
        </a:p>
      </dgm:t>
    </dgm:pt>
    <dgm:pt modelId="{CECB8646-E717-491A-8D20-CE6DB3DA59C6}" type="parTrans" cxnId="{504D776E-E785-4C54-9B2C-B28F5C1E3623}">
      <dgm:prSet/>
      <dgm:spPr/>
      <dgm:t>
        <a:bodyPr/>
        <a:lstStyle/>
        <a:p>
          <a:endParaRPr lang="en-US"/>
        </a:p>
      </dgm:t>
    </dgm:pt>
    <dgm:pt modelId="{99AFAC0D-1AFB-4F4C-9959-75DC24383E3D}" type="sibTrans" cxnId="{504D776E-E785-4C54-9B2C-B28F5C1E3623}">
      <dgm:prSet/>
      <dgm:spPr/>
      <dgm:t>
        <a:bodyPr/>
        <a:lstStyle/>
        <a:p>
          <a:endParaRPr lang="en-US"/>
        </a:p>
      </dgm:t>
    </dgm:pt>
    <dgm:pt modelId="{A9EA4C72-47F5-43A0-9E50-92C728896488}">
      <dgm:prSet/>
      <dgm:spPr/>
      <dgm:t>
        <a:bodyPr/>
        <a:lstStyle/>
        <a:p>
          <a:r>
            <a:rPr lang="en-US" b="0" i="0" baseline="0" dirty="0">
              <a:latin typeface="Georgia" panose="02040502050405020303" pitchFamily="18" charset="0"/>
            </a:rPr>
            <a:t>Sexual innuendo</a:t>
          </a:r>
          <a:endParaRPr lang="en-US" dirty="0">
            <a:latin typeface="Georgia" panose="02040502050405020303" pitchFamily="18" charset="0"/>
          </a:endParaRPr>
        </a:p>
      </dgm:t>
    </dgm:pt>
    <dgm:pt modelId="{F876C5C3-B56B-4229-91FF-FB330AC0752D}" type="parTrans" cxnId="{2EC0D5C4-D8BA-4220-80DA-CCEF557E67AF}">
      <dgm:prSet/>
      <dgm:spPr/>
      <dgm:t>
        <a:bodyPr/>
        <a:lstStyle/>
        <a:p>
          <a:endParaRPr lang="en-US"/>
        </a:p>
      </dgm:t>
    </dgm:pt>
    <dgm:pt modelId="{1CC075F3-7E82-41F7-8DAC-6FD43F48B389}" type="sibTrans" cxnId="{2EC0D5C4-D8BA-4220-80DA-CCEF557E67AF}">
      <dgm:prSet/>
      <dgm:spPr/>
      <dgm:t>
        <a:bodyPr/>
        <a:lstStyle/>
        <a:p>
          <a:endParaRPr lang="en-US"/>
        </a:p>
      </dgm:t>
    </dgm:pt>
    <dgm:pt modelId="{9893A4B2-24D6-4F8F-8F90-DD22CEF4C555}">
      <dgm:prSet/>
      <dgm:spPr/>
      <dgm:t>
        <a:bodyPr/>
        <a:lstStyle/>
        <a:p>
          <a:r>
            <a:rPr lang="en-US" b="0" i="0" baseline="0" dirty="0">
              <a:latin typeface="Georgia" panose="02040502050405020303" pitchFamily="18" charset="0"/>
            </a:rPr>
            <a:t>Sexual profanity</a:t>
          </a:r>
          <a:endParaRPr lang="en-US" dirty="0">
            <a:latin typeface="Georgia" panose="02040502050405020303" pitchFamily="18" charset="0"/>
          </a:endParaRPr>
        </a:p>
      </dgm:t>
    </dgm:pt>
    <dgm:pt modelId="{660E8B30-9410-47A2-A222-C726B34B05FD}" type="parTrans" cxnId="{A23A864F-9B6E-429B-A5A8-ED64F7768482}">
      <dgm:prSet/>
      <dgm:spPr/>
      <dgm:t>
        <a:bodyPr/>
        <a:lstStyle/>
        <a:p>
          <a:endParaRPr lang="en-US"/>
        </a:p>
      </dgm:t>
    </dgm:pt>
    <dgm:pt modelId="{4A683925-45C9-48C2-94CD-DDA348F279E0}" type="sibTrans" cxnId="{A23A864F-9B6E-429B-A5A8-ED64F7768482}">
      <dgm:prSet/>
      <dgm:spPr/>
      <dgm:t>
        <a:bodyPr/>
        <a:lstStyle/>
        <a:p>
          <a:endParaRPr lang="en-US"/>
        </a:p>
      </dgm:t>
    </dgm:pt>
    <dgm:pt modelId="{E7F0C1DA-D436-491C-91EB-1679013207A7}">
      <dgm:prSet/>
      <dgm:spPr/>
      <dgm:t>
        <a:bodyPr/>
        <a:lstStyle/>
        <a:p>
          <a:r>
            <a:rPr lang="en-US" b="0" i="0" baseline="0" dirty="0">
              <a:latin typeface="Georgia" panose="02040502050405020303" pitchFamily="18" charset="0"/>
            </a:rPr>
            <a:t>Harassing voice mails and emails</a:t>
          </a:r>
          <a:endParaRPr lang="en-US" dirty="0">
            <a:latin typeface="Georgia" panose="02040502050405020303" pitchFamily="18" charset="0"/>
          </a:endParaRPr>
        </a:p>
      </dgm:t>
    </dgm:pt>
    <dgm:pt modelId="{A3726A22-BDA8-4561-822A-B3EDFC470ABB}" type="parTrans" cxnId="{9C5633A3-CE7D-46D7-851A-2859A404C0E0}">
      <dgm:prSet/>
      <dgm:spPr/>
      <dgm:t>
        <a:bodyPr/>
        <a:lstStyle/>
        <a:p>
          <a:endParaRPr lang="en-US"/>
        </a:p>
      </dgm:t>
    </dgm:pt>
    <dgm:pt modelId="{F9903F23-1E06-475F-839D-F5B81EE84A62}" type="sibTrans" cxnId="{9C5633A3-CE7D-46D7-851A-2859A404C0E0}">
      <dgm:prSet/>
      <dgm:spPr/>
      <dgm:t>
        <a:bodyPr/>
        <a:lstStyle/>
        <a:p>
          <a:endParaRPr lang="en-US"/>
        </a:p>
      </dgm:t>
    </dgm:pt>
    <dgm:pt modelId="{96EA3D82-2CC1-46D6-B075-43C604929D90}">
      <dgm:prSet/>
      <dgm:spPr/>
      <dgm:t>
        <a:bodyPr/>
        <a:lstStyle/>
        <a:p>
          <a:r>
            <a:rPr lang="en-US" b="0" i="0" baseline="0" dirty="0">
              <a:latin typeface="Georgia" panose="02040502050405020303" pitchFamily="18" charset="0"/>
            </a:rPr>
            <a:t>Whistling, cat-calls, etc.</a:t>
          </a:r>
          <a:endParaRPr lang="en-US" dirty="0">
            <a:latin typeface="Georgia" panose="02040502050405020303" pitchFamily="18" charset="0"/>
          </a:endParaRPr>
        </a:p>
      </dgm:t>
    </dgm:pt>
    <dgm:pt modelId="{BA8BBA9F-AE4D-4AE0-BA12-3BEDFE745689}" type="parTrans" cxnId="{7036D45C-6C14-4C61-827C-6A6C81CB3B3B}">
      <dgm:prSet/>
      <dgm:spPr/>
      <dgm:t>
        <a:bodyPr/>
        <a:lstStyle/>
        <a:p>
          <a:endParaRPr lang="en-US"/>
        </a:p>
      </dgm:t>
    </dgm:pt>
    <dgm:pt modelId="{C983128B-594A-4ED2-A242-07C0402A0802}" type="sibTrans" cxnId="{7036D45C-6C14-4C61-827C-6A6C81CB3B3B}">
      <dgm:prSet/>
      <dgm:spPr/>
      <dgm:t>
        <a:bodyPr/>
        <a:lstStyle/>
        <a:p>
          <a:endParaRPr lang="en-US"/>
        </a:p>
      </dgm:t>
    </dgm:pt>
    <dgm:pt modelId="{ADDD3C15-F5D2-45E2-8B02-CED086EC1245}" type="pres">
      <dgm:prSet presAssocID="{8F43B8E9-A3B6-484B-9D00-095999C0478D}" presName="diagram" presStyleCnt="0">
        <dgm:presLayoutVars>
          <dgm:dir/>
          <dgm:resizeHandles val="exact"/>
        </dgm:presLayoutVars>
      </dgm:prSet>
      <dgm:spPr/>
    </dgm:pt>
    <dgm:pt modelId="{A17C6838-8858-4E46-A7BD-4F3F976E1A15}" type="pres">
      <dgm:prSet presAssocID="{F3BD5FAD-26E9-4A89-85A1-93562D5DF46B}" presName="node" presStyleLbl="node1" presStyleIdx="0" presStyleCnt="12">
        <dgm:presLayoutVars>
          <dgm:bulletEnabled val="1"/>
        </dgm:presLayoutVars>
      </dgm:prSet>
      <dgm:spPr/>
    </dgm:pt>
    <dgm:pt modelId="{36A133FD-6405-4963-B2DE-38BEFD4E128A}" type="pres">
      <dgm:prSet presAssocID="{CA0F1542-1FBC-4B53-B254-0B4BF2209EF8}" presName="sibTrans" presStyleCnt="0"/>
      <dgm:spPr/>
    </dgm:pt>
    <dgm:pt modelId="{BD396564-1491-446D-A6C3-7D8A0756ACD4}" type="pres">
      <dgm:prSet presAssocID="{1C480EF4-F7E9-4E15-9657-28433C1C2B06}" presName="node" presStyleLbl="node1" presStyleIdx="1" presStyleCnt="12">
        <dgm:presLayoutVars>
          <dgm:bulletEnabled val="1"/>
        </dgm:presLayoutVars>
      </dgm:prSet>
      <dgm:spPr/>
    </dgm:pt>
    <dgm:pt modelId="{D1C1F15A-2C8B-4EFF-98B8-AE2F84EF6625}" type="pres">
      <dgm:prSet presAssocID="{7686B38C-9299-41AC-8CF5-55EA4B909B87}" presName="sibTrans" presStyleCnt="0"/>
      <dgm:spPr/>
    </dgm:pt>
    <dgm:pt modelId="{6C6DFC41-0B2F-49A4-98D8-290390820CA3}" type="pres">
      <dgm:prSet presAssocID="{67E5F4EE-9320-4291-9127-D1DACEB24AF7}" presName="node" presStyleLbl="node1" presStyleIdx="2" presStyleCnt="12">
        <dgm:presLayoutVars>
          <dgm:bulletEnabled val="1"/>
        </dgm:presLayoutVars>
      </dgm:prSet>
      <dgm:spPr/>
    </dgm:pt>
    <dgm:pt modelId="{8E125576-CC91-4EF0-A565-E00CFB973C4B}" type="pres">
      <dgm:prSet presAssocID="{EF516135-0F15-4ABF-B187-EA91C75CD3B6}" presName="sibTrans" presStyleCnt="0"/>
      <dgm:spPr/>
    </dgm:pt>
    <dgm:pt modelId="{C6480E5A-E855-435C-A94C-251E180A71C2}" type="pres">
      <dgm:prSet presAssocID="{C8908CF8-9222-4D87-9512-0BDF6CF36EC1}" presName="node" presStyleLbl="node1" presStyleIdx="3" presStyleCnt="12">
        <dgm:presLayoutVars>
          <dgm:bulletEnabled val="1"/>
        </dgm:presLayoutVars>
      </dgm:prSet>
      <dgm:spPr/>
    </dgm:pt>
    <dgm:pt modelId="{F249880F-544B-48DC-952E-C162083B798B}" type="pres">
      <dgm:prSet presAssocID="{2B9F24FA-56F1-4A66-870E-5E430A3C89B5}" presName="sibTrans" presStyleCnt="0"/>
      <dgm:spPr/>
    </dgm:pt>
    <dgm:pt modelId="{163C9251-3BEE-4C7A-85D5-BB4E31B2AA42}" type="pres">
      <dgm:prSet presAssocID="{34F67A36-C4E3-4BB4-9A9D-240AF1706990}" presName="node" presStyleLbl="node1" presStyleIdx="4" presStyleCnt="12">
        <dgm:presLayoutVars>
          <dgm:bulletEnabled val="1"/>
        </dgm:presLayoutVars>
      </dgm:prSet>
      <dgm:spPr/>
    </dgm:pt>
    <dgm:pt modelId="{E328E2C5-2BD8-453C-BCCB-1A26406E53C4}" type="pres">
      <dgm:prSet presAssocID="{C397525C-BC9E-4091-B048-46D47462BA03}" presName="sibTrans" presStyleCnt="0"/>
      <dgm:spPr/>
    </dgm:pt>
    <dgm:pt modelId="{9484395D-3CD0-499B-B424-2E7684B832C6}" type="pres">
      <dgm:prSet presAssocID="{90D3C006-4F6D-4D00-9E3D-20C898CE5963}" presName="node" presStyleLbl="node1" presStyleIdx="5" presStyleCnt="12">
        <dgm:presLayoutVars>
          <dgm:bulletEnabled val="1"/>
        </dgm:presLayoutVars>
      </dgm:prSet>
      <dgm:spPr/>
    </dgm:pt>
    <dgm:pt modelId="{F812ABB3-776A-480D-BE8F-6D28C9EF20CD}" type="pres">
      <dgm:prSet presAssocID="{F8B02665-228A-41BE-8C67-406020797353}" presName="sibTrans" presStyleCnt="0"/>
      <dgm:spPr/>
    </dgm:pt>
    <dgm:pt modelId="{52F8094D-72A0-404B-8027-1BADABAC66C3}" type="pres">
      <dgm:prSet presAssocID="{50B4C653-5401-47F0-B84F-64EA430BFFBE}" presName="node" presStyleLbl="node1" presStyleIdx="6" presStyleCnt="12">
        <dgm:presLayoutVars>
          <dgm:bulletEnabled val="1"/>
        </dgm:presLayoutVars>
      </dgm:prSet>
      <dgm:spPr/>
    </dgm:pt>
    <dgm:pt modelId="{27B08674-1A60-4939-A750-ED8A14CBA869}" type="pres">
      <dgm:prSet presAssocID="{58EF9127-9DE8-4F67-9B3D-5F4661612670}" presName="sibTrans" presStyleCnt="0"/>
      <dgm:spPr/>
    </dgm:pt>
    <dgm:pt modelId="{1D8C1EA1-E369-4457-BA48-8330FCF53991}" type="pres">
      <dgm:prSet presAssocID="{8B6AE2FA-28AF-4B2C-96DC-27EF843CB56C}" presName="node" presStyleLbl="node1" presStyleIdx="7" presStyleCnt="12">
        <dgm:presLayoutVars>
          <dgm:bulletEnabled val="1"/>
        </dgm:presLayoutVars>
      </dgm:prSet>
      <dgm:spPr/>
    </dgm:pt>
    <dgm:pt modelId="{13DFA334-F3F6-4EA9-BD92-A672AF7CFF7B}" type="pres">
      <dgm:prSet presAssocID="{99AFAC0D-1AFB-4F4C-9959-75DC24383E3D}" presName="sibTrans" presStyleCnt="0"/>
      <dgm:spPr/>
    </dgm:pt>
    <dgm:pt modelId="{7584A5AB-50BB-4CAA-BCC1-A1CC2D40BB58}" type="pres">
      <dgm:prSet presAssocID="{A9EA4C72-47F5-43A0-9E50-92C728896488}" presName="node" presStyleLbl="node1" presStyleIdx="8" presStyleCnt="12">
        <dgm:presLayoutVars>
          <dgm:bulletEnabled val="1"/>
        </dgm:presLayoutVars>
      </dgm:prSet>
      <dgm:spPr/>
    </dgm:pt>
    <dgm:pt modelId="{4C8B361D-15AD-4FBF-BA6F-B9723C42ED40}" type="pres">
      <dgm:prSet presAssocID="{1CC075F3-7E82-41F7-8DAC-6FD43F48B389}" presName="sibTrans" presStyleCnt="0"/>
      <dgm:spPr/>
    </dgm:pt>
    <dgm:pt modelId="{8EA556D8-1279-4BAB-A227-6919D3B54BF6}" type="pres">
      <dgm:prSet presAssocID="{9893A4B2-24D6-4F8F-8F90-DD22CEF4C555}" presName="node" presStyleLbl="node1" presStyleIdx="9" presStyleCnt="12">
        <dgm:presLayoutVars>
          <dgm:bulletEnabled val="1"/>
        </dgm:presLayoutVars>
      </dgm:prSet>
      <dgm:spPr/>
    </dgm:pt>
    <dgm:pt modelId="{495A2F53-D553-45C5-AA8E-A979B4827EA3}" type="pres">
      <dgm:prSet presAssocID="{4A683925-45C9-48C2-94CD-DDA348F279E0}" presName="sibTrans" presStyleCnt="0"/>
      <dgm:spPr/>
    </dgm:pt>
    <dgm:pt modelId="{8B7AA529-D6EE-47F1-B1C4-8288C63395E5}" type="pres">
      <dgm:prSet presAssocID="{E7F0C1DA-D436-491C-91EB-1679013207A7}" presName="node" presStyleLbl="node1" presStyleIdx="10" presStyleCnt="12">
        <dgm:presLayoutVars>
          <dgm:bulletEnabled val="1"/>
        </dgm:presLayoutVars>
      </dgm:prSet>
      <dgm:spPr/>
    </dgm:pt>
    <dgm:pt modelId="{5DE7591A-7088-4EE2-80E9-F29873A048EC}" type="pres">
      <dgm:prSet presAssocID="{F9903F23-1E06-475F-839D-F5B81EE84A62}" presName="sibTrans" presStyleCnt="0"/>
      <dgm:spPr/>
    </dgm:pt>
    <dgm:pt modelId="{5C20162D-E90D-4197-9743-28C171526173}" type="pres">
      <dgm:prSet presAssocID="{96EA3D82-2CC1-46D6-B075-43C604929D90}" presName="node" presStyleLbl="node1" presStyleIdx="11" presStyleCnt="12">
        <dgm:presLayoutVars>
          <dgm:bulletEnabled val="1"/>
        </dgm:presLayoutVars>
      </dgm:prSet>
      <dgm:spPr/>
    </dgm:pt>
  </dgm:ptLst>
  <dgm:cxnLst>
    <dgm:cxn modelId="{D505E807-9A4F-496D-8254-3FADCDBB019D}" srcId="{8F43B8E9-A3B6-484B-9D00-095999C0478D}" destId="{50B4C653-5401-47F0-B84F-64EA430BFFBE}" srcOrd="6" destOrd="0" parTransId="{6A2CDD70-7407-4E97-9286-C3A876C9B656}" sibTransId="{58EF9127-9DE8-4F67-9B3D-5F4661612670}"/>
    <dgm:cxn modelId="{6DB82A17-B867-406E-B28A-D508CD49FB22}" type="presOf" srcId="{C8908CF8-9222-4D87-9512-0BDF6CF36EC1}" destId="{C6480E5A-E855-435C-A94C-251E180A71C2}" srcOrd="0" destOrd="0" presId="urn:microsoft.com/office/officeart/2005/8/layout/default"/>
    <dgm:cxn modelId="{5A7BF12C-D8CE-42EC-BDF9-86CDA37930E8}" srcId="{8F43B8E9-A3B6-484B-9D00-095999C0478D}" destId="{34F67A36-C4E3-4BB4-9A9D-240AF1706990}" srcOrd="4" destOrd="0" parTransId="{F3C4D9E7-C811-4895-A0F9-A07BE88AF2BF}" sibTransId="{C397525C-BC9E-4091-B048-46D47462BA03}"/>
    <dgm:cxn modelId="{F60D5731-C8B1-4305-A0F1-A1611B89CBB4}" type="presOf" srcId="{67E5F4EE-9320-4291-9127-D1DACEB24AF7}" destId="{6C6DFC41-0B2F-49A4-98D8-290390820CA3}" srcOrd="0" destOrd="0" presId="urn:microsoft.com/office/officeart/2005/8/layout/default"/>
    <dgm:cxn modelId="{8EB5FD34-58B4-4E75-B5D3-4E24EA4EE843}" srcId="{8F43B8E9-A3B6-484B-9D00-095999C0478D}" destId="{C8908CF8-9222-4D87-9512-0BDF6CF36EC1}" srcOrd="3" destOrd="0" parTransId="{B99223FF-6E4E-465A-ACEF-7C85F1092215}" sibTransId="{2B9F24FA-56F1-4A66-870E-5E430A3C89B5}"/>
    <dgm:cxn modelId="{676EAC38-C1AA-4645-AE54-FADD74B6AAE6}" srcId="{8F43B8E9-A3B6-484B-9D00-095999C0478D}" destId="{F3BD5FAD-26E9-4A89-85A1-93562D5DF46B}" srcOrd="0" destOrd="0" parTransId="{88B4E5F4-9D5E-4C28-907F-EE0289650126}" sibTransId="{CA0F1542-1FBC-4B53-B254-0B4BF2209EF8}"/>
    <dgm:cxn modelId="{79CAAB3C-167D-4B7D-A688-62E48B6F12CE}" type="presOf" srcId="{96EA3D82-2CC1-46D6-B075-43C604929D90}" destId="{5C20162D-E90D-4197-9743-28C171526173}" srcOrd="0" destOrd="0" presId="urn:microsoft.com/office/officeart/2005/8/layout/default"/>
    <dgm:cxn modelId="{65518F3E-1F4A-4289-87A5-A0722B27646E}" type="presOf" srcId="{A9EA4C72-47F5-43A0-9E50-92C728896488}" destId="{7584A5AB-50BB-4CAA-BCC1-A1CC2D40BB58}" srcOrd="0" destOrd="0" presId="urn:microsoft.com/office/officeart/2005/8/layout/default"/>
    <dgm:cxn modelId="{9F4D945C-B2F4-4190-965A-CCAB0FDFA2C0}" type="presOf" srcId="{50B4C653-5401-47F0-B84F-64EA430BFFBE}" destId="{52F8094D-72A0-404B-8027-1BADABAC66C3}" srcOrd="0" destOrd="0" presId="urn:microsoft.com/office/officeart/2005/8/layout/default"/>
    <dgm:cxn modelId="{7036D45C-6C14-4C61-827C-6A6C81CB3B3B}" srcId="{8F43B8E9-A3B6-484B-9D00-095999C0478D}" destId="{96EA3D82-2CC1-46D6-B075-43C604929D90}" srcOrd="11" destOrd="0" parTransId="{BA8BBA9F-AE4D-4AE0-BA12-3BEDFE745689}" sibTransId="{C983128B-594A-4ED2-A242-07C0402A0802}"/>
    <dgm:cxn modelId="{41A31F4D-071B-4021-9A9B-7031A4CC6854}" type="presOf" srcId="{34F67A36-C4E3-4BB4-9A9D-240AF1706990}" destId="{163C9251-3BEE-4C7A-85D5-BB4E31B2AA42}" srcOrd="0" destOrd="0" presId="urn:microsoft.com/office/officeart/2005/8/layout/default"/>
    <dgm:cxn modelId="{504D776E-E785-4C54-9B2C-B28F5C1E3623}" srcId="{8F43B8E9-A3B6-484B-9D00-095999C0478D}" destId="{8B6AE2FA-28AF-4B2C-96DC-27EF843CB56C}" srcOrd="7" destOrd="0" parTransId="{CECB8646-E717-491A-8D20-CE6DB3DA59C6}" sibTransId="{99AFAC0D-1AFB-4F4C-9959-75DC24383E3D}"/>
    <dgm:cxn modelId="{F60F6D6F-29A6-48DE-A8C2-8D290EA11533}" type="presOf" srcId="{1C480EF4-F7E9-4E15-9657-28433C1C2B06}" destId="{BD396564-1491-446D-A6C3-7D8A0756ACD4}" srcOrd="0" destOrd="0" presId="urn:microsoft.com/office/officeart/2005/8/layout/default"/>
    <dgm:cxn modelId="{A23A864F-9B6E-429B-A5A8-ED64F7768482}" srcId="{8F43B8E9-A3B6-484B-9D00-095999C0478D}" destId="{9893A4B2-24D6-4F8F-8F90-DD22CEF4C555}" srcOrd="9" destOrd="0" parTransId="{660E8B30-9410-47A2-A222-C726B34B05FD}" sibTransId="{4A683925-45C9-48C2-94CD-DDA348F279E0}"/>
    <dgm:cxn modelId="{6CCE6F89-1512-4467-B630-EC51CF0A3D91}" srcId="{8F43B8E9-A3B6-484B-9D00-095999C0478D}" destId="{67E5F4EE-9320-4291-9127-D1DACEB24AF7}" srcOrd="2" destOrd="0" parTransId="{710D8C34-FDAF-4678-8798-1F71F5E5910F}" sibTransId="{EF516135-0F15-4ABF-B187-EA91C75CD3B6}"/>
    <dgm:cxn modelId="{729BAC89-0F90-4559-87F5-7B3AFAB89DC3}" type="presOf" srcId="{8B6AE2FA-28AF-4B2C-96DC-27EF843CB56C}" destId="{1D8C1EA1-E369-4457-BA48-8330FCF53991}" srcOrd="0" destOrd="0" presId="urn:microsoft.com/office/officeart/2005/8/layout/default"/>
    <dgm:cxn modelId="{196B668D-F1C3-4E3D-9DA7-77D21F4352C4}" type="presOf" srcId="{9893A4B2-24D6-4F8F-8F90-DD22CEF4C555}" destId="{8EA556D8-1279-4BAB-A227-6919D3B54BF6}" srcOrd="0" destOrd="0" presId="urn:microsoft.com/office/officeart/2005/8/layout/default"/>
    <dgm:cxn modelId="{9C5633A3-CE7D-46D7-851A-2859A404C0E0}" srcId="{8F43B8E9-A3B6-484B-9D00-095999C0478D}" destId="{E7F0C1DA-D436-491C-91EB-1679013207A7}" srcOrd="10" destOrd="0" parTransId="{A3726A22-BDA8-4561-822A-B3EDFC470ABB}" sibTransId="{F9903F23-1E06-475F-839D-F5B81EE84A62}"/>
    <dgm:cxn modelId="{BB8EC3A5-9965-4FA0-8190-C78529E9B8E7}" type="presOf" srcId="{F3BD5FAD-26E9-4A89-85A1-93562D5DF46B}" destId="{A17C6838-8858-4E46-A7BD-4F3F976E1A15}" srcOrd="0" destOrd="0" presId="urn:microsoft.com/office/officeart/2005/8/layout/default"/>
    <dgm:cxn modelId="{433B41C1-BD1E-4F8A-A656-590713DE194E}" type="presOf" srcId="{90D3C006-4F6D-4D00-9E3D-20C898CE5963}" destId="{9484395D-3CD0-499B-B424-2E7684B832C6}" srcOrd="0" destOrd="0" presId="urn:microsoft.com/office/officeart/2005/8/layout/default"/>
    <dgm:cxn modelId="{2EC0D5C4-D8BA-4220-80DA-CCEF557E67AF}" srcId="{8F43B8E9-A3B6-484B-9D00-095999C0478D}" destId="{A9EA4C72-47F5-43A0-9E50-92C728896488}" srcOrd="8" destOrd="0" parTransId="{F876C5C3-B56B-4229-91FF-FB330AC0752D}" sibTransId="{1CC075F3-7E82-41F7-8DAC-6FD43F48B389}"/>
    <dgm:cxn modelId="{CBDA86C6-C510-4C73-9655-D19A5FDD95CF}" srcId="{8F43B8E9-A3B6-484B-9D00-095999C0478D}" destId="{90D3C006-4F6D-4D00-9E3D-20C898CE5963}" srcOrd="5" destOrd="0" parTransId="{55EA243B-5356-4229-BB77-C5274980F8D6}" sibTransId="{F8B02665-228A-41BE-8C67-406020797353}"/>
    <dgm:cxn modelId="{0B2A32D3-3296-438F-B272-DD06BA5DC8A9}" srcId="{8F43B8E9-A3B6-484B-9D00-095999C0478D}" destId="{1C480EF4-F7E9-4E15-9657-28433C1C2B06}" srcOrd="1" destOrd="0" parTransId="{08070322-5A17-48F4-8FB6-EDE14BE84332}" sibTransId="{7686B38C-9299-41AC-8CF5-55EA4B909B87}"/>
    <dgm:cxn modelId="{265BF7D4-5948-46D4-B01E-E3B0AC7382B7}" type="presOf" srcId="{E7F0C1DA-D436-491C-91EB-1679013207A7}" destId="{8B7AA529-D6EE-47F1-B1C4-8288C63395E5}" srcOrd="0" destOrd="0" presId="urn:microsoft.com/office/officeart/2005/8/layout/default"/>
    <dgm:cxn modelId="{7C6488E3-45FB-453B-8710-9C9DF68D4F54}" type="presOf" srcId="{8F43B8E9-A3B6-484B-9D00-095999C0478D}" destId="{ADDD3C15-F5D2-45E2-8B02-CED086EC1245}" srcOrd="0" destOrd="0" presId="urn:microsoft.com/office/officeart/2005/8/layout/default"/>
    <dgm:cxn modelId="{A4939F87-D739-4EDF-AEA6-BDDDDBCA954F}" type="presParOf" srcId="{ADDD3C15-F5D2-45E2-8B02-CED086EC1245}" destId="{A17C6838-8858-4E46-A7BD-4F3F976E1A15}" srcOrd="0" destOrd="0" presId="urn:microsoft.com/office/officeart/2005/8/layout/default"/>
    <dgm:cxn modelId="{29A4ACEB-8930-4051-B08F-20DF721B1E14}" type="presParOf" srcId="{ADDD3C15-F5D2-45E2-8B02-CED086EC1245}" destId="{36A133FD-6405-4963-B2DE-38BEFD4E128A}" srcOrd="1" destOrd="0" presId="urn:microsoft.com/office/officeart/2005/8/layout/default"/>
    <dgm:cxn modelId="{1A5FD9A3-CDBA-4FD2-AFEE-E0A565E23D69}" type="presParOf" srcId="{ADDD3C15-F5D2-45E2-8B02-CED086EC1245}" destId="{BD396564-1491-446D-A6C3-7D8A0756ACD4}" srcOrd="2" destOrd="0" presId="urn:microsoft.com/office/officeart/2005/8/layout/default"/>
    <dgm:cxn modelId="{C7A6E2D7-4AF6-4126-AD26-DE386D6CD28E}" type="presParOf" srcId="{ADDD3C15-F5D2-45E2-8B02-CED086EC1245}" destId="{D1C1F15A-2C8B-4EFF-98B8-AE2F84EF6625}" srcOrd="3" destOrd="0" presId="urn:microsoft.com/office/officeart/2005/8/layout/default"/>
    <dgm:cxn modelId="{63D841C7-E73D-4035-9D68-89F7A913F91B}" type="presParOf" srcId="{ADDD3C15-F5D2-45E2-8B02-CED086EC1245}" destId="{6C6DFC41-0B2F-49A4-98D8-290390820CA3}" srcOrd="4" destOrd="0" presId="urn:microsoft.com/office/officeart/2005/8/layout/default"/>
    <dgm:cxn modelId="{588B5579-AFDB-4ED4-8E41-07D1D2364BAC}" type="presParOf" srcId="{ADDD3C15-F5D2-45E2-8B02-CED086EC1245}" destId="{8E125576-CC91-4EF0-A565-E00CFB973C4B}" srcOrd="5" destOrd="0" presId="urn:microsoft.com/office/officeart/2005/8/layout/default"/>
    <dgm:cxn modelId="{5C4F846F-2936-4317-B8E9-67A517231ECA}" type="presParOf" srcId="{ADDD3C15-F5D2-45E2-8B02-CED086EC1245}" destId="{C6480E5A-E855-435C-A94C-251E180A71C2}" srcOrd="6" destOrd="0" presId="urn:microsoft.com/office/officeart/2005/8/layout/default"/>
    <dgm:cxn modelId="{FB1BA91F-ED93-4E9B-A7C0-79DA8F2E5EEF}" type="presParOf" srcId="{ADDD3C15-F5D2-45E2-8B02-CED086EC1245}" destId="{F249880F-544B-48DC-952E-C162083B798B}" srcOrd="7" destOrd="0" presId="urn:microsoft.com/office/officeart/2005/8/layout/default"/>
    <dgm:cxn modelId="{EFF205EC-6C53-490A-8694-82C690858FCC}" type="presParOf" srcId="{ADDD3C15-F5D2-45E2-8B02-CED086EC1245}" destId="{163C9251-3BEE-4C7A-85D5-BB4E31B2AA42}" srcOrd="8" destOrd="0" presId="urn:microsoft.com/office/officeart/2005/8/layout/default"/>
    <dgm:cxn modelId="{0476145C-771F-45E0-BF30-A94887B98943}" type="presParOf" srcId="{ADDD3C15-F5D2-45E2-8B02-CED086EC1245}" destId="{E328E2C5-2BD8-453C-BCCB-1A26406E53C4}" srcOrd="9" destOrd="0" presId="urn:microsoft.com/office/officeart/2005/8/layout/default"/>
    <dgm:cxn modelId="{ED831EFC-5579-4B8F-A7FB-10DB1F0BB3A6}" type="presParOf" srcId="{ADDD3C15-F5D2-45E2-8B02-CED086EC1245}" destId="{9484395D-3CD0-499B-B424-2E7684B832C6}" srcOrd="10" destOrd="0" presId="urn:microsoft.com/office/officeart/2005/8/layout/default"/>
    <dgm:cxn modelId="{84EE2EAA-D57D-4371-A344-7412F548EC2C}" type="presParOf" srcId="{ADDD3C15-F5D2-45E2-8B02-CED086EC1245}" destId="{F812ABB3-776A-480D-BE8F-6D28C9EF20CD}" srcOrd="11" destOrd="0" presId="urn:microsoft.com/office/officeart/2005/8/layout/default"/>
    <dgm:cxn modelId="{9D84C3BC-8152-47DF-91F3-ACE4EDCD9CC2}" type="presParOf" srcId="{ADDD3C15-F5D2-45E2-8B02-CED086EC1245}" destId="{52F8094D-72A0-404B-8027-1BADABAC66C3}" srcOrd="12" destOrd="0" presId="urn:microsoft.com/office/officeart/2005/8/layout/default"/>
    <dgm:cxn modelId="{F14198B1-C323-4D7F-8C9B-F53FD32B46AD}" type="presParOf" srcId="{ADDD3C15-F5D2-45E2-8B02-CED086EC1245}" destId="{27B08674-1A60-4939-A750-ED8A14CBA869}" srcOrd="13" destOrd="0" presId="urn:microsoft.com/office/officeart/2005/8/layout/default"/>
    <dgm:cxn modelId="{7D218F5D-78C2-45AA-9CF0-B2BD0C7C5867}" type="presParOf" srcId="{ADDD3C15-F5D2-45E2-8B02-CED086EC1245}" destId="{1D8C1EA1-E369-4457-BA48-8330FCF53991}" srcOrd="14" destOrd="0" presId="urn:microsoft.com/office/officeart/2005/8/layout/default"/>
    <dgm:cxn modelId="{654A5441-20A9-474F-89FB-F82F7829010D}" type="presParOf" srcId="{ADDD3C15-F5D2-45E2-8B02-CED086EC1245}" destId="{13DFA334-F3F6-4EA9-BD92-A672AF7CFF7B}" srcOrd="15" destOrd="0" presId="urn:microsoft.com/office/officeart/2005/8/layout/default"/>
    <dgm:cxn modelId="{49B659CF-4AAD-421D-9F8B-C4BCC395688C}" type="presParOf" srcId="{ADDD3C15-F5D2-45E2-8B02-CED086EC1245}" destId="{7584A5AB-50BB-4CAA-BCC1-A1CC2D40BB58}" srcOrd="16" destOrd="0" presId="urn:microsoft.com/office/officeart/2005/8/layout/default"/>
    <dgm:cxn modelId="{C696319F-1D8E-4373-B4D7-F3D286A560FB}" type="presParOf" srcId="{ADDD3C15-F5D2-45E2-8B02-CED086EC1245}" destId="{4C8B361D-15AD-4FBF-BA6F-B9723C42ED40}" srcOrd="17" destOrd="0" presId="urn:microsoft.com/office/officeart/2005/8/layout/default"/>
    <dgm:cxn modelId="{B380C828-E633-4AB4-8668-5584C2B2A1D6}" type="presParOf" srcId="{ADDD3C15-F5D2-45E2-8B02-CED086EC1245}" destId="{8EA556D8-1279-4BAB-A227-6919D3B54BF6}" srcOrd="18" destOrd="0" presId="urn:microsoft.com/office/officeart/2005/8/layout/default"/>
    <dgm:cxn modelId="{99E7B288-6289-44C8-B8A7-E35B153E3A09}" type="presParOf" srcId="{ADDD3C15-F5D2-45E2-8B02-CED086EC1245}" destId="{495A2F53-D553-45C5-AA8E-A979B4827EA3}" srcOrd="19" destOrd="0" presId="urn:microsoft.com/office/officeart/2005/8/layout/default"/>
    <dgm:cxn modelId="{4BE59FF6-0DCB-4ED8-872C-85388864E3AE}" type="presParOf" srcId="{ADDD3C15-F5D2-45E2-8B02-CED086EC1245}" destId="{8B7AA529-D6EE-47F1-B1C4-8288C63395E5}" srcOrd="20" destOrd="0" presId="urn:microsoft.com/office/officeart/2005/8/layout/default"/>
    <dgm:cxn modelId="{C97901C8-DD41-461C-8574-19211B43E68B}" type="presParOf" srcId="{ADDD3C15-F5D2-45E2-8B02-CED086EC1245}" destId="{5DE7591A-7088-4EE2-80E9-F29873A048EC}" srcOrd="21" destOrd="0" presId="urn:microsoft.com/office/officeart/2005/8/layout/default"/>
    <dgm:cxn modelId="{39C467BF-2E53-419D-998B-E0AFC7D3430D}" type="presParOf" srcId="{ADDD3C15-F5D2-45E2-8B02-CED086EC1245}" destId="{5C20162D-E90D-4197-9743-28C171526173}"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sp="http://schemas.microsoft.com/office/drawing/2008/diagram" xmlns:dgm="http://schemas.openxmlformats.org/drawingml/2006/diagram" xmlns:a="http://schemas.openxmlformats.org/drawingml/2006/main">
  <dgm:ptLst>
    <dgm:pt modelId="{4B5C9BA3-BFA3-4805-9E9D-9DA3C65276C2}"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160BAA07-6E24-4CE9-A53F-7C7146B8E4D6}">
      <dgm:prSet custT="1"/>
      <dgm:spPr/>
      <dgm:t>
        <a:bodyPr/>
        <a:lstStyle/>
        <a:p>
          <a:r>
            <a:rPr lang="en-US" sz="1600" dirty="0">
              <a:latin typeface="Georgia" panose="02040502050405020303" pitchFamily="18" charset="0"/>
            </a:rPr>
            <a:t>Sexual contact that lacks consent </a:t>
          </a:r>
        </a:p>
      </dgm:t>
    </dgm:pt>
    <dgm:pt modelId="{CE54A57D-EBF1-47F8-A80C-E29EE4224022}" type="parTrans" cxnId="{39C9C098-F608-4FA6-BE5E-27FDEF0DD85F}">
      <dgm:prSet/>
      <dgm:spPr/>
      <dgm:t>
        <a:bodyPr/>
        <a:lstStyle/>
        <a:p>
          <a:endParaRPr lang="en-US"/>
        </a:p>
      </dgm:t>
    </dgm:pt>
    <dgm:pt modelId="{88937FEA-EB52-4A1B-A6AE-DB3F637089D8}" type="sibTrans" cxnId="{39C9C098-F608-4FA6-BE5E-27FDEF0DD85F}">
      <dgm:prSet/>
      <dgm:spPr/>
      <dgm:t>
        <a:bodyPr/>
        <a:lstStyle/>
        <a:p>
          <a:endParaRPr lang="en-US"/>
        </a:p>
      </dgm:t>
    </dgm:pt>
    <dgm:pt modelId="{5D4F4DF0-6B9F-4364-BBCC-19BFB87B709B}">
      <dgm:prSet/>
      <dgm:spPr/>
      <dgm:t>
        <a:bodyPr/>
        <a:lstStyle/>
        <a:p>
          <a:r>
            <a:rPr lang="en-US" dirty="0">
              <a:latin typeface="Georgia" panose="02040502050405020303" pitchFamily="18" charset="0"/>
            </a:rPr>
            <a:t>Consent is demonstrated through mutually understandable words and/or actions that clearly indicate a willingness to engage in a specific sexual activity. </a:t>
          </a:r>
        </a:p>
      </dgm:t>
    </dgm:pt>
    <dgm:pt modelId="{EFB9D6F3-4CCD-4509-8E0B-5CCB9CA4C80F}" type="parTrans" cxnId="{74D3EC84-9461-44BB-9AC9-CD8257D22A5F}">
      <dgm:prSet/>
      <dgm:spPr/>
      <dgm:t>
        <a:bodyPr/>
        <a:lstStyle/>
        <a:p>
          <a:endParaRPr lang="en-US"/>
        </a:p>
      </dgm:t>
    </dgm:pt>
    <dgm:pt modelId="{1DB1AA87-0081-460B-B6E9-50E56105205C}" type="sibTrans" cxnId="{74D3EC84-9461-44BB-9AC9-CD8257D22A5F}">
      <dgm:prSet/>
      <dgm:spPr/>
      <dgm:t>
        <a:bodyPr/>
        <a:lstStyle/>
        <a:p>
          <a:endParaRPr lang="en-US"/>
        </a:p>
      </dgm:t>
    </dgm:pt>
    <dgm:pt modelId="{B0581914-5142-4137-B686-DCFFCC3791CD}">
      <dgm:prSet/>
      <dgm:spPr/>
      <dgm:t>
        <a:bodyPr/>
        <a:lstStyle/>
        <a:p>
          <a:r>
            <a:rPr lang="en-US" dirty="0">
              <a:latin typeface="Georgia" panose="02040502050405020303" pitchFamily="18" charset="0"/>
            </a:rPr>
            <a:t>Silence alone, without actions evidencing permission, does not demonstrate consent. </a:t>
          </a:r>
        </a:p>
      </dgm:t>
    </dgm:pt>
    <dgm:pt modelId="{541C40C0-237F-45C9-8CE3-F0E06A7A84EE}" type="parTrans" cxnId="{5740AED7-DA6D-4CFC-9087-D4F6EC0B6F6D}">
      <dgm:prSet/>
      <dgm:spPr/>
      <dgm:t>
        <a:bodyPr/>
        <a:lstStyle/>
        <a:p>
          <a:endParaRPr lang="en-US"/>
        </a:p>
      </dgm:t>
    </dgm:pt>
    <dgm:pt modelId="{83BB78E2-CADD-4E3B-B940-8AAFFFF2D42B}" type="sibTrans" cxnId="{5740AED7-DA6D-4CFC-9087-D4F6EC0B6F6D}">
      <dgm:prSet/>
      <dgm:spPr/>
      <dgm:t>
        <a:bodyPr/>
        <a:lstStyle/>
        <a:p>
          <a:endParaRPr lang="en-US"/>
        </a:p>
      </dgm:t>
    </dgm:pt>
    <dgm:pt modelId="{7DCCC887-215E-4A0F-A837-1BAB97A81EEC}">
      <dgm:prSet/>
      <dgm:spPr/>
      <dgm:t>
        <a:bodyPr/>
        <a:lstStyle/>
        <a:p>
          <a:r>
            <a:rPr lang="en-US" dirty="0">
              <a:latin typeface="Georgia" panose="02040502050405020303" pitchFamily="18" charset="0"/>
            </a:rPr>
            <a:t>Knowing and Voluntary </a:t>
          </a:r>
        </a:p>
      </dgm:t>
    </dgm:pt>
    <dgm:pt modelId="{5E2DDAE6-A7F2-41A9-A863-6D46B0876534}" type="parTrans" cxnId="{6CD27373-2F83-4D1A-AA5A-3E12565FA48D}">
      <dgm:prSet/>
      <dgm:spPr/>
      <dgm:t>
        <a:bodyPr/>
        <a:lstStyle/>
        <a:p>
          <a:endParaRPr lang="en-US"/>
        </a:p>
      </dgm:t>
    </dgm:pt>
    <dgm:pt modelId="{A475BBA7-AB5D-4B36-9300-9917FC4DB188}" type="sibTrans" cxnId="{6CD27373-2F83-4D1A-AA5A-3E12565FA48D}">
      <dgm:prSet/>
      <dgm:spPr/>
      <dgm:t>
        <a:bodyPr/>
        <a:lstStyle/>
        <a:p>
          <a:endParaRPr lang="en-US"/>
        </a:p>
      </dgm:t>
    </dgm:pt>
    <dgm:pt modelId="{3F70BBCB-D11B-40F2-B6DC-6BD65C2D366C}" type="pres">
      <dgm:prSet presAssocID="{4B5C9BA3-BFA3-4805-9E9D-9DA3C65276C2}" presName="Name0" presStyleCnt="0">
        <dgm:presLayoutVars>
          <dgm:dir/>
          <dgm:animLvl val="lvl"/>
          <dgm:resizeHandles val="exact"/>
        </dgm:presLayoutVars>
      </dgm:prSet>
      <dgm:spPr/>
    </dgm:pt>
    <dgm:pt modelId="{646E38B0-49F0-4AFB-9FBA-438BB7622A15}" type="pres">
      <dgm:prSet presAssocID="{160BAA07-6E24-4CE9-A53F-7C7146B8E4D6}" presName="linNode" presStyleCnt="0"/>
      <dgm:spPr/>
    </dgm:pt>
    <dgm:pt modelId="{1BC313ED-BA65-4228-85F7-09E45DA86145}" type="pres">
      <dgm:prSet presAssocID="{160BAA07-6E24-4CE9-A53F-7C7146B8E4D6}" presName="parentText" presStyleLbl="node1" presStyleIdx="0" presStyleCnt="4" custLinFactNeighborX="-80012" custLinFactNeighborY="1091">
        <dgm:presLayoutVars>
          <dgm:chMax val="1"/>
          <dgm:bulletEnabled val="1"/>
        </dgm:presLayoutVars>
      </dgm:prSet>
      <dgm:spPr/>
    </dgm:pt>
    <dgm:pt modelId="{ABCFE0C3-0FA5-46A4-962B-97AE6250DE39}" type="pres">
      <dgm:prSet presAssocID="{88937FEA-EB52-4A1B-A6AE-DB3F637089D8}" presName="sp" presStyleCnt="0"/>
      <dgm:spPr/>
    </dgm:pt>
    <dgm:pt modelId="{F41B59EF-128E-46EA-9788-6A4EECBEA333}" type="pres">
      <dgm:prSet presAssocID="{5D4F4DF0-6B9F-4364-BBCC-19BFB87B709B}" presName="linNode" presStyleCnt="0"/>
      <dgm:spPr/>
    </dgm:pt>
    <dgm:pt modelId="{0736B80A-33E9-42BB-85EF-C83DE27FD950}" type="pres">
      <dgm:prSet presAssocID="{5D4F4DF0-6B9F-4364-BBCC-19BFB87B709B}" presName="parentText" presStyleLbl="node1" presStyleIdx="1" presStyleCnt="4" custLinFactNeighborX="-28684" custLinFactNeighborY="-2136">
        <dgm:presLayoutVars>
          <dgm:chMax val="1"/>
          <dgm:bulletEnabled val="1"/>
        </dgm:presLayoutVars>
      </dgm:prSet>
      <dgm:spPr/>
    </dgm:pt>
    <dgm:pt modelId="{FA067BD4-3DD9-42A9-BF0E-B1FD4A9A3D5E}" type="pres">
      <dgm:prSet presAssocID="{1DB1AA87-0081-460B-B6E9-50E56105205C}" presName="sp" presStyleCnt="0"/>
      <dgm:spPr/>
    </dgm:pt>
    <dgm:pt modelId="{396498F0-4788-4A1B-9C3F-0C605AC7A663}" type="pres">
      <dgm:prSet presAssocID="{B0581914-5142-4137-B686-DCFFCC3791CD}" presName="linNode" presStyleCnt="0"/>
      <dgm:spPr/>
    </dgm:pt>
    <dgm:pt modelId="{AED89D49-E044-41F3-8500-6E8993AF5B8D}" type="pres">
      <dgm:prSet presAssocID="{B0581914-5142-4137-B686-DCFFCC3791CD}" presName="parentText" presStyleLbl="node1" presStyleIdx="2" presStyleCnt="4">
        <dgm:presLayoutVars>
          <dgm:chMax val="1"/>
          <dgm:bulletEnabled val="1"/>
        </dgm:presLayoutVars>
      </dgm:prSet>
      <dgm:spPr/>
    </dgm:pt>
    <dgm:pt modelId="{0AE0A8F5-7C10-4AB1-82EA-738EB65778B7}" type="pres">
      <dgm:prSet presAssocID="{83BB78E2-CADD-4E3B-B940-8AAFFFF2D42B}" presName="sp" presStyleCnt="0"/>
      <dgm:spPr/>
    </dgm:pt>
    <dgm:pt modelId="{7CD3C963-1F30-483E-B0DE-40047735CAC6}" type="pres">
      <dgm:prSet presAssocID="{7DCCC887-215E-4A0F-A837-1BAB97A81EEC}" presName="linNode" presStyleCnt="0"/>
      <dgm:spPr/>
    </dgm:pt>
    <dgm:pt modelId="{8B4C6566-4B10-4499-8EC5-725F8FEE34FA}" type="pres">
      <dgm:prSet presAssocID="{7DCCC887-215E-4A0F-A837-1BAB97A81EEC}" presName="parentText" presStyleLbl="node1" presStyleIdx="3" presStyleCnt="4" custLinFactNeighborX="85749" custLinFactNeighborY="4365">
        <dgm:presLayoutVars>
          <dgm:chMax val="1"/>
          <dgm:bulletEnabled val="1"/>
        </dgm:presLayoutVars>
      </dgm:prSet>
      <dgm:spPr/>
    </dgm:pt>
  </dgm:ptLst>
  <dgm:cxnLst>
    <dgm:cxn modelId="{9F06B212-BF4D-434E-933B-472A3F9F9381}" type="presOf" srcId="{5D4F4DF0-6B9F-4364-BBCC-19BFB87B709B}" destId="{0736B80A-33E9-42BB-85EF-C83DE27FD950}" srcOrd="0" destOrd="0" presId="urn:microsoft.com/office/officeart/2005/8/layout/vList5"/>
    <dgm:cxn modelId="{749C946B-5C74-4F30-8CAB-DE7221AE07F8}" type="presOf" srcId="{4B5C9BA3-BFA3-4805-9E9D-9DA3C65276C2}" destId="{3F70BBCB-D11B-40F2-B6DC-6BD65C2D366C}" srcOrd="0" destOrd="0" presId="urn:microsoft.com/office/officeart/2005/8/layout/vList5"/>
    <dgm:cxn modelId="{6CD27373-2F83-4D1A-AA5A-3E12565FA48D}" srcId="{4B5C9BA3-BFA3-4805-9E9D-9DA3C65276C2}" destId="{7DCCC887-215E-4A0F-A837-1BAB97A81EEC}" srcOrd="3" destOrd="0" parTransId="{5E2DDAE6-A7F2-41A9-A863-6D46B0876534}" sibTransId="{A475BBA7-AB5D-4B36-9300-9917FC4DB188}"/>
    <dgm:cxn modelId="{B8047F80-E267-468A-8137-E4829D8A78CF}" type="presOf" srcId="{160BAA07-6E24-4CE9-A53F-7C7146B8E4D6}" destId="{1BC313ED-BA65-4228-85F7-09E45DA86145}" srcOrd="0" destOrd="0" presId="urn:microsoft.com/office/officeart/2005/8/layout/vList5"/>
    <dgm:cxn modelId="{74D3EC84-9461-44BB-9AC9-CD8257D22A5F}" srcId="{4B5C9BA3-BFA3-4805-9E9D-9DA3C65276C2}" destId="{5D4F4DF0-6B9F-4364-BBCC-19BFB87B709B}" srcOrd="1" destOrd="0" parTransId="{EFB9D6F3-4CCD-4509-8E0B-5CCB9CA4C80F}" sibTransId="{1DB1AA87-0081-460B-B6E9-50E56105205C}"/>
    <dgm:cxn modelId="{562F5296-8CF1-4ECF-9C36-0993635C3D1E}" type="presOf" srcId="{B0581914-5142-4137-B686-DCFFCC3791CD}" destId="{AED89D49-E044-41F3-8500-6E8993AF5B8D}" srcOrd="0" destOrd="0" presId="urn:microsoft.com/office/officeart/2005/8/layout/vList5"/>
    <dgm:cxn modelId="{39C9C098-F608-4FA6-BE5E-27FDEF0DD85F}" srcId="{4B5C9BA3-BFA3-4805-9E9D-9DA3C65276C2}" destId="{160BAA07-6E24-4CE9-A53F-7C7146B8E4D6}" srcOrd="0" destOrd="0" parTransId="{CE54A57D-EBF1-47F8-A80C-E29EE4224022}" sibTransId="{88937FEA-EB52-4A1B-A6AE-DB3F637089D8}"/>
    <dgm:cxn modelId="{5740AED7-DA6D-4CFC-9087-D4F6EC0B6F6D}" srcId="{4B5C9BA3-BFA3-4805-9E9D-9DA3C65276C2}" destId="{B0581914-5142-4137-B686-DCFFCC3791CD}" srcOrd="2" destOrd="0" parTransId="{541C40C0-237F-45C9-8CE3-F0E06A7A84EE}" sibTransId="{83BB78E2-CADD-4E3B-B940-8AAFFFF2D42B}"/>
    <dgm:cxn modelId="{CB4564DA-131E-4951-8944-629B724F39CC}" type="presOf" srcId="{7DCCC887-215E-4A0F-A837-1BAB97A81EEC}" destId="{8B4C6566-4B10-4499-8EC5-725F8FEE34FA}" srcOrd="0" destOrd="0" presId="urn:microsoft.com/office/officeart/2005/8/layout/vList5"/>
    <dgm:cxn modelId="{99221F18-4FBC-4023-AA3F-25D730C0EA18}" type="presParOf" srcId="{3F70BBCB-D11B-40F2-B6DC-6BD65C2D366C}" destId="{646E38B0-49F0-4AFB-9FBA-438BB7622A15}" srcOrd="0" destOrd="0" presId="urn:microsoft.com/office/officeart/2005/8/layout/vList5"/>
    <dgm:cxn modelId="{F7FF09C9-D685-4123-BCC1-87A38EE12D52}" type="presParOf" srcId="{646E38B0-49F0-4AFB-9FBA-438BB7622A15}" destId="{1BC313ED-BA65-4228-85F7-09E45DA86145}" srcOrd="0" destOrd="0" presId="urn:microsoft.com/office/officeart/2005/8/layout/vList5"/>
    <dgm:cxn modelId="{42E0B8B9-3DCE-4D08-BACA-E44B82B3728A}" type="presParOf" srcId="{3F70BBCB-D11B-40F2-B6DC-6BD65C2D366C}" destId="{ABCFE0C3-0FA5-46A4-962B-97AE6250DE39}" srcOrd="1" destOrd="0" presId="urn:microsoft.com/office/officeart/2005/8/layout/vList5"/>
    <dgm:cxn modelId="{C493B29D-9831-4577-938B-1E25614B258C}" type="presParOf" srcId="{3F70BBCB-D11B-40F2-B6DC-6BD65C2D366C}" destId="{F41B59EF-128E-46EA-9788-6A4EECBEA333}" srcOrd="2" destOrd="0" presId="urn:microsoft.com/office/officeart/2005/8/layout/vList5"/>
    <dgm:cxn modelId="{0CADD22C-DED8-4636-82D4-6600EE97C6CD}" type="presParOf" srcId="{F41B59EF-128E-46EA-9788-6A4EECBEA333}" destId="{0736B80A-33E9-42BB-85EF-C83DE27FD950}" srcOrd="0" destOrd="0" presId="urn:microsoft.com/office/officeart/2005/8/layout/vList5"/>
    <dgm:cxn modelId="{E8F733DB-30EF-4AAA-B6EE-7BDE842AE444}" type="presParOf" srcId="{3F70BBCB-D11B-40F2-B6DC-6BD65C2D366C}" destId="{FA067BD4-3DD9-42A9-BF0E-B1FD4A9A3D5E}" srcOrd="3" destOrd="0" presId="urn:microsoft.com/office/officeart/2005/8/layout/vList5"/>
    <dgm:cxn modelId="{600DEC32-A3B5-4925-B370-CDC4188B015F}" type="presParOf" srcId="{3F70BBCB-D11B-40F2-B6DC-6BD65C2D366C}" destId="{396498F0-4788-4A1B-9C3F-0C605AC7A663}" srcOrd="4" destOrd="0" presId="urn:microsoft.com/office/officeart/2005/8/layout/vList5"/>
    <dgm:cxn modelId="{DE487D75-A90C-4F4C-AF5D-440FCF20461C}" type="presParOf" srcId="{396498F0-4788-4A1B-9C3F-0C605AC7A663}" destId="{AED89D49-E044-41F3-8500-6E8993AF5B8D}" srcOrd="0" destOrd="0" presId="urn:microsoft.com/office/officeart/2005/8/layout/vList5"/>
    <dgm:cxn modelId="{FDB5E9CF-6E30-4547-B6ED-9C853A273A0E}" type="presParOf" srcId="{3F70BBCB-D11B-40F2-B6DC-6BD65C2D366C}" destId="{0AE0A8F5-7C10-4AB1-82EA-738EB65778B7}" srcOrd="5" destOrd="0" presId="urn:microsoft.com/office/officeart/2005/8/layout/vList5"/>
    <dgm:cxn modelId="{620CB94C-6C67-4173-A619-91447B45E8CF}" type="presParOf" srcId="{3F70BBCB-D11B-40F2-B6DC-6BD65C2D366C}" destId="{7CD3C963-1F30-483E-B0DE-40047735CAC6}" srcOrd="6" destOrd="0" presId="urn:microsoft.com/office/officeart/2005/8/layout/vList5"/>
    <dgm:cxn modelId="{B02528BB-C8B8-4157-8647-98DCCE39E2CF}" type="presParOf" srcId="{7CD3C963-1F30-483E-B0DE-40047735CAC6}" destId="{8B4C6566-4B10-4499-8EC5-725F8FEE34FA}"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sp="http://schemas.microsoft.com/office/drawing/2008/diagram" xmlns:dgm="http://schemas.openxmlformats.org/drawingml/2006/diagram" xmlns:a="http://schemas.openxmlformats.org/drawingml/2006/main">
  <dgm:ptLst>
    <dgm:pt modelId="{5254EA40-1302-44A1-989F-DBAACC325A4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8CDA0-CF17-4DF8-802A-B6072C0F5FE4}">
      <dgm:prSet/>
      <dgm:spPr/>
      <dgm:t>
        <a:bodyPr/>
        <a:lstStyle/>
        <a:p>
          <a:r>
            <a:rPr lang="en-US" b="1" dirty="0">
              <a:latin typeface="Georgia" panose="02040502050405020303" pitchFamily="18" charset="0"/>
            </a:rPr>
            <a:t>Affirmative Consent is:</a:t>
          </a:r>
          <a:endParaRPr lang="en-US" dirty="0">
            <a:latin typeface="Georgia" panose="02040502050405020303" pitchFamily="18" charset="0"/>
          </a:endParaRPr>
        </a:p>
      </dgm:t>
    </dgm:pt>
    <dgm:pt modelId="{E9A8E0C5-FA93-4C56-849F-D4426A6EBDD1}" type="parTrans" cxnId="{B197E555-3DCE-4BFB-A5BC-D320C4E02501}">
      <dgm:prSet/>
      <dgm:spPr/>
      <dgm:t>
        <a:bodyPr/>
        <a:lstStyle/>
        <a:p>
          <a:endParaRPr lang="en-US"/>
        </a:p>
      </dgm:t>
    </dgm:pt>
    <dgm:pt modelId="{207AF5B9-4F63-49F8-AEF3-D387B5FA8AE3}" type="sibTrans" cxnId="{B197E555-3DCE-4BFB-A5BC-D320C4E02501}">
      <dgm:prSet/>
      <dgm:spPr/>
      <dgm:t>
        <a:bodyPr/>
        <a:lstStyle/>
        <a:p>
          <a:endParaRPr lang="en-US"/>
        </a:p>
      </dgm:t>
    </dgm:pt>
    <dgm:pt modelId="{FB759C72-4B46-4379-83C6-CE6754A4A781}">
      <dgm:prSet/>
      <dgm:spPr/>
      <dgm:t>
        <a:bodyPr/>
        <a:lstStyle/>
        <a:p>
          <a:r>
            <a:rPr lang="en-US" dirty="0">
              <a:latin typeface="Georgia" panose="02040502050405020303" pitchFamily="18" charset="0"/>
            </a:rPr>
            <a:t>Words or actions </a:t>
          </a:r>
        </a:p>
      </dgm:t>
    </dgm:pt>
    <dgm:pt modelId="{A9FB2210-D83B-49DB-B814-E25596FE7C3E}" type="parTrans" cxnId="{512CF2A8-9035-40B7-A436-9D5F577D303D}">
      <dgm:prSet/>
      <dgm:spPr/>
      <dgm:t>
        <a:bodyPr/>
        <a:lstStyle/>
        <a:p>
          <a:endParaRPr lang="en-US"/>
        </a:p>
      </dgm:t>
    </dgm:pt>
    <dgm:pt modelId="{A260B65B-5194-41EE-8B90-04964F2E3F5C}" type="sibTrans" cxnId="{512CF2A8-9035-40B7-A436-9D5F577D303D}">
      <dgm:prSet/>
      <dgm:spPr/>
      <dgm:t>
        <a:bodyPr/>
        <a:lstStyle/>
        <a:p>
          <a:endParaRPr lang="en-US"/>
        </a:p>
      </dgm:t>
    </dgm:pt>
    <dgm:pt modelId="{D099116B-DB24-4DA0-B15A-52E9F00845CE}">
      <dgm:prSet/>
      <dgm:spPr/>
      <dgm:t>
        <a:bodyPr/>
        <a:lstStyle/>
        <a:p>
          <a:r>
            <a:rPr lang="en-US" dirty="0">
              <a:latin typeface="Georgia" panose="02040502050405020303" pitchFamily="18" charset="0"/>
            </a:rPr>
            <a:t>Clearly indicating willingness to engage in specific sexual activity</a:t>
          </a:r>
        </a:p>
      </dgm:t>
    </dgm:pt>
    <dgm:pt modelId="{CA003BFD-E7F6-44B1-9F25-5663E0B4802C}" type="parTrans" cxnId="{16E7F671-DA63-4C85-8D5D-488C6B7FEBF0}">
      <dgm:prSet/>
      <dgm:spPr/>
      <dgm:t>
        <a:bodyPr/>
        <a:lstStyle/>
        <a:p>
          <a:endParaRPr lang="en-US"/>
        </a:p>
      </dgm:t>
    </dgm:pt>
    <dgm:pt modelId="{5C7BB01A-A43B-4490-AA93-5FB0F86EA55D}" type="sibTrans" cxnId="{16E7F671-DA63-4C85-8D5D-488C6B7FEBF0}">
      <dgm:prSet/>
      <dgm:spPr/>
      <dgm:t>
        <a:bodyPr/>
        <a:lstStyle/>
        <a:p>
          <a:endParaRPr lang="en-US"/>
        </a:p>
      </dgm:t>
    </dgm:pt>
    <dgm:pt modelId="{CADAA5AB-FE1F-46CE-9858-A9A5FBED29AC}">
      <dgm:prSet/>
      <dgm:spPr/>
      <dgm:t>
        <a:bodyPr/>
        <a:lstStyle/>
        <a:p>
          <a:r>
            <a:rPr lang="en-US" dirty="0">
              <a:latin typeface="Georgia" panose="02040502050405020303" pitchFamily="18" charset="0"/>
            </a:rPr>
            <a:t>Given by all parties; each party is responsible for obtaining it</a:t>
          </a:r>
        </a:p>
      </dgm:t>
    </dgm:pt>
    <dgm:pt modelId="{DC4B49D5-D9C7-444A-BB08-03B2D7B9792E}" type="parTrans" cxnId="{8D0F2194-711A-4425-AD2D-9FC958B5420F}">
      <dgm:prSet/>
      <dgm:spPr/>
      <dgm:t>
        <a:bodyPr/>
        <a:lstStyle/>
        <a:p>
          <a:endParaRPr lang="en-US"/>
        </a:p>
      </dgm:t>
    </dgm:pt>
    <dgm:pt modelId="{4803B5B3-D3B5-4323-9BF4-F414E6AD9A52}" type="sibTrans" cxnId="{8D0F2194-711A-4425-AD2D-9FC958B5420F}">
      <dgm:prSet/>
      <dgm:spPr/>
      <dgm:t>
        <a:bodyPr/>
        <a:lstStyle/>
        <a:p>
          <a:endParaRPr lang="en-US"/>
        </a:p>
      </dgm:t>
    </dgm:pt>
    <dgm:pt modelId="{00029E97-971B-44B7-B6D3-84B332AB86CC}">
      <dgm:prSet/>
      <dgm:spPr/>
      <dgm:t>
        <a:bodyPr/>
        <a:lstStyle/>
        <a:p>
          <a:r>
            <a:rPr lang="en-US" dirty="0">
              <a:latin typeface="Georgia" panose="02040502050405020303" pitchFamily="18" charset="0"/>
            </a:rPr>
            <a:t>Exists from beginning to end; may be withdrawn at any time</a:t>
          </a:r>
        </a:p>
      </dgm:t>
    </dgm:pt>
    <dgm:pt modelId="{FC796E87-BEEB-45BD-A0D7-2A08834E0C66}" type="parTrans" cxnId="{15014CB7-26E6-4612-A74B-3E541F2D5568}">
      <dgm:prSet/>
      <dgm:spPr/>
      <dgm:t>
        <a:bodyPr/>
        <a:lstStyle/>
        <a:p>
          <a:endParaRPr lang="en-US"/>
        </a:p>
      </dgm:t>
    </dgm:pt>
    <dgm:pt modelId="{79983726-E80D-4821-87F6-3F202233CAB5}" type="sibTrans" cxnId="{15014CB7-26E6-4612-A74B-3E541F2D5568}">
      <dgm:prSet/>
      <dgm:spPr/>
      <dgm:t>
        <a:bodyPr/>
        <a:lstStyle/>
        <a:p>
          <a:endParaRPr lang="en-US"/>
        </a:p>
      </dgm:t>
    </dgm:pt>
    <dgm:pt modelId="{EAAF9F7E-24D8-409F-95E8-F9311D96FED8}">
      <dgm:prSet/>
      <dgm:spPr/>
      <dgm:t>
        <a:bodyPr/>
        <a:lstStyle/>
        <a:p>
          <a:r>
            <a:rPr lang="en-US" dirty="0">
              <a:latin typeface="Georgia" panose="02040502050405020303" pitchFamily="18" charset="0"/>
            </a:rPr>
            <a:t>Knowing, intelligent and voluntary</a:t>
          </a:r>
        </a:p>
      </dgm:t>
    </dgm:pt>
    <dgm:pt modelId="{81D89A86-EA9E-4393-93CB-C6A19DF5C269}" type="parTrans" cxnId="{6FF43C8D-1480-4351-B49F-00688D00FD7B}">
      <dgm:prSet/>
      <dgm:spPr/>
      <dgm:t>
        <a:bodyPr/>
        <a:lstStyle/>
        <a:p>
          <a:endParaRPr lang="en-US"/>
        </a:p>
      </dgm:t>
    </dgm:pt>
    <dgm:pt modelId="{52FED8CD-F1A1-4C13-923F-ED2A4E7575A5}" type="sibTrans" cxnId="{6FF43C8D-1480-4351-B49F-00688D00FD7B}">
      <dgm:prSet/>
      <dgm:spPr/>
      <dgm:t>
        <a:bodyPr/>
        <a:lstStyle/>
        <a:p>
          <a:endParaRPr lang="en-US"/>
        </a:p>
      </dgm:t>
    </dgm:pt>
    <dgm:pt modelId="{0D8B5E13-EAD9-408E-922E-C2B117D0BABA}">
      <dgm:prSet/>
      <dgm:spPr/>
      <dgm:t>
        <a:bodyPr/>
        <a:lstStyle/>
        <a:p>
          <a:r>
            <a:rPr lang="en-US" dirty="0">
              <a:latin typeface="Georgia" panose="02040502050405020303" pitchFamily="18" charset="0"/>
            </a:rPr>
            <a:t>Incapacity </a:t>
          </a:r>
        </a:p>
      </dgm:t>
    </dgm:pt>
    <dgm:pt modelId="{D8CE9D51-936D-4EED-B241-4C411EED33AA}" type="parTrans" cxnId="{CA2DCF25-B6C4-4111-B3BA-011EFB696604}">
      <dgm:prSet/>
      <dgm:spPr/>
      <dgm:t>
        <a:bodyPr/>
        <a:lstStyle/>
        <a:p>
          <a:endParaRPr lang="en-US"/>
        </a:p>
      </dgm:t>
    </dgm:pt>
    <dgm:pt modelId="{B59E5EEB-848E-4EE7-A517-3ED0CCC0F043}" type="sibTrans" cxnId="{CA2DCF25-B6C4-4111-B3BA-011EFB696604}">
      <dgm:prSet/>
      <dgm:spPr/>
      <dgm:t>
        <a:bodyPr/>
        <a:lstStyle/>
        <a:p>
          <a:endParaRPr lang="en-US"/>
        </a:p>
      </dgm:t>
    </dgm:pt>
    <dgm:pt modelId="{DD0880ED-7EDF-4C36-8AC0-C4EDA1C0C207}">
      <dgm:prSet/>
      <dgm:spPr/>
      <dgm:t>
        <a:bodyPr/>
        <a:lstStyle/>
        <a:p>
          <a:r>
            <a:rPr lang="en-US" dirty="0">
              <a:latin typeface="Georgia" panose="02040502050405020303" pitchFamily="18" charset="0"/>
            </a:rPr>
            <a:t>Coercion</a:t>
          </a:r>
        </a:p>
      </dgm:t>
    </dgm:pt>
    <dgm:pt modelId="{D3117992-BBDA-4026-A4E0-04E28D8C1A2D}" type="parTrans" cxnId="{5C85C3F6-E3CA-466E-8F8A-251FA9143C41}">
      <dgm:prSet/>
      <dgm:spPr/>
      <dgm:t>
        <a:bodyPr/>
        <a:lstStyle/>
        <a:p>
          <a:endParaRPr lang="en-US"/>
        </a:p>
      </dgm:t>
    </dgm:pt>
    <dgm:pt modelId="{1EE2AA40-1C62-456A-8BF1-CC6F7963387A}" type="sibTrans" cxnId="{5C85C3F6-E3CA-466E-8F8A-251FA9143C41}">
      <dgm:prSet/>
      <dgm:spPr/>
      <dgm:t>
        <a:bodyPr/>
        <a:lstStyle/>
        <a:p>
          <a:endParaRPr lang="en-US"/>
        </a:p>
      </dgm:t>
    </dgm:pt>
    <dgm:pt modelId="{C62D5603-FCA4-459E-B8BC-49A0F8B6E994}" type="pres">
      <dgm:prSet presAssocID="{5254EA40-1302-44A1-989F-DBAACC325A48}" presName="diagram" presStyleCnt="0">
        <dgm:presLayoutVars>
          <dgm:dir/>
          <dgm:resizeHandles val="exact"/>
        </dgm:presLayoutVars>
      </dgm:prSet>
      <dgm:spPr/>
    </dgm:pt>
    <dgm:pt modelId="{EA0A5F20-714F-479D-9349-664416C605AB}" type="pres">
      <dgm:prSet presAssocID="{0EF8CDA0-CF17-4DF8-802A-B6072C0F5FE4}" presName="node" presStyleLbl="node1" presStyleIdx="0" presStyleCnt="1">
        <dgm:presLayoutVars>
          <dgm:bulletEnabled val="1"/>
        </dgm:presLayoutVars>
      </dgm:prSet>
      <dgm:spPr/>
    </dgm:pt>
  </dgm:ptLst>
  <dgm:cxnLst>
    <dgm:cxn modelId="{6470FA13-52B7-473B-8F97-7252EA1A1849}" type="presOf" srcId="{EAAF9F7E-24D8-409F-95E8-F9311D96FED8}" destId="{EA0A5F20-714F-479D-9349-664416C605AB}" srcOrd="0" destOrd="5" presId="urn:microsoft.com/office/officeart/2005/8/layout/default"/>
    <dgm:cxn modelId="{2818671A-C27F-42DF-8D25-8BE34659CD22}" type="presOf" srcId="{5254EA40-1302-44A1-989F-DBAACC325A48}" destId="{C62D5603-FCA4-459E-B8BC-49A0F8B6E994}" srcOrd="0" destOrd="0" presId="urn:microsoft.com/office/officeart/2005/8/layout/default"/>
    <dgm:cxn modelId="{8E2A8E24-407F-40AD-A747-DD8F542E4218}" type="presOf" srcId="{FB759C72-4B46-4379-83C6-CE6754A4A781}" destId="{EA0A5F20-714F-479D-9349-664416C605AB}" srcOrd="0" destOrd="1" presId="urn:microsoft.com/office/officeart/2005/8/layout/default"/>
    <dgm:cxn modelId="{CA2DCF25-B6C4-4111-B3BA-011EFB696604}" srcId="{EAAF9F7E-24D8-409F-95E8-F9311D96FED8}" destId="{0D8B5E13-EAD9-408E-922E-C2B117D0BABA}" srcOrd="0" destOrd="0" parTransId="{D8CE9D51-936D-4EED-B241-4C411EED33AA}" sibTransId="{B59E5EEB-848E-4EE7-A517-3ED0CCC0F043}"/>
    <dgm:cxn modelId="{C320036D-5F3B-4419-B875-788F5C07A2A1}" type="presOf" srcId="{DD0880ED-7EDF-4C36-8AC0-C4EDA1C0C207}" destId="{EA0A5F20-714F-479D-9349-664416C605AB}" srcOrd="0" destOrd="7" presId="urn:microsoft.com/office/officeart/2005/8/layout/default"/>
    <dgm:cxn modelId="{60C1196D-5997-416E-9E59-B032791F009B}" type="presOf" srcId="{D099116B-DB24-4DA0-B15A-52E9F00845CE}" destId="{EA0A5F20-714F-479D-9349-664416C605AB}" srcOrd="0" destOrd="2" presId="urn:microsoft.com/office/officeart/2005/8/layout/default"/>
    <dgm:cxn modelId="{16E7F671-DA63-4C85-8D5D-488C6B7FEBF0}" srcId="{0EF8CDA0-CF17-4DF8-802A-B6072C0F5FE4}" destId="{D099116B-DB24-4DA0-B15A-52E9F00845CE}" srcOrd="1" destOrd="0" parTransId="{CA003BFD-E7F6-44B1-9F25-5663E0B4802C}" sibTransId="{5C7BB01A-A43B-4490-AA93-5FB0F86EA55D}"/>
    <dgm:cxn modelId="{B197E555-3DCE-4BFB-A5BC-D320C4E02501}" srcId="{5254EA40-1302-44A1-989F-DBAACC325A48}" destId="{0EF8CDA0-CF17-4DF8-802A-B6072C0F5FE4}" srcOrd="0" destOrd="0" parTransId="{E9A8E0C5-FA93-4C56-849F-D4426A6EBDD1}" sibTransId="{207AF5B9-4F63-49F8-AEF3-D387B5FA8AE3}"/>
    <dgm:cxn modelId="{6FF43C8D-1480-4351-B49F-00688D00FD7B}" srcId="{0EF8CDA0-CF17-4DF8-802A-B6072C0F5FE4}" destId="{EAAF9F7E-24D8-409F-95E8-F9311D96FED8}" srcOrd="4" destOrd="0" parTransId="{81D89A86-EA9E-4393-93CB-C6A19DF5C269}" sibTransId="{52FED8CD-F1A1-4C13-923F-ED2A4E7575A5}"/>
    <dgm:cxn modelId="{8D0F2194-711A-4425-AD2D-9FC958B5420F}" srcId="{0EF8CDA0-CF17-4DF8-802A-B6072C0F5FE4}" destId="{CADAA5AB-FE1F-46CE-9858-A9A5FBED29AC}" srcOrd="2" destOrd="0" parTransId="{DC4B49D5-D9C7-444A-BB08-03B2D7B9792E}" sibTransId="{4803B5B3-D3B5-4323-9BF4-F414E6AD9A52}"/>
    <dgm:cxn modelId="{0F059D9B-7153-4A3D-9A44-15B2232B24AE}" type="presOf" srcId="{CADAA5AB-FE1F-46CE-9858-A9A5FBED29AC}" destId="{EA0A5F20-714F-479D-9349-664416C605AB}" srcOrd="0" destOrd="3" presId="urn:microsoft.com/office/officeart/2005/8/layout/default"/>
    <dgm:cxn modelId="{512CF2A8-9035-40B7-A436-9D5F577D303D}" srcId="{0EF8CDA0-CF17-4DF8-802A-B6072C0F5FE4}" destId="{FB759C72-4B46-4379-83C6-CE6754A4A781}" srcOrd="0" destOrd="0" parTransId="{A9FB2210-D83B-49DB-B814-E25596FE7C3E}" sibTransId="{A260B65B-5194-41EE-8B90-04964F2E3F5C}"/>
    <dgm:cxn modelId="{F6EC9BAD-63E0-494F-A257-95F00D625895}" type="presOf" srcId="{0EF8CDA0-CF17-4DF8-802A-B6072C0F5FE4}" destId="{EA0A5F20-714F-479D-9349-664416C605AB}" srcOrd="0" destOrd="0" presId="urn:microsoft.com/office/officeart/2005/8/layout/default"/>
    <dgm:cxn modelId="{8B705FB0-7046-4767-B1C4-1EC1343FF1E6}" type="presOf" srcId="{0D8B5E13-EAD9-408E-922E-C2B117D0BABA}" destId="{EA0A5F20-714F-479D-9349-664416C605AB}" srcOrd="0" destOrd="6" presId="urn:microsoft.com/office/officeart/2005/8/layout/default"/>
    <dgm:cxn modelId="{15014CB7-26E6-4612-A74B-3E541F2D5568}" srcId="{0EF8CDA0-CF17-4DF8-802A-B6072C0F5FE4}" destId="{00029E97-971B-44B7-B6D3-84B332AB86CC}" srcOrd="3" destOrd="0" parTransId="{FC796E87-BEEB-45BD-A0D7-2A08834E0C66}" sibTransId="{79983726-E80D-4821-87F6-3F202233CAB5}"/>
    <dgm:cxn modelId="{E944CEE5-75EC-4FA1-A755-C4D44757135A}" type="presOf" srcId="{00029E97-971B-44B7-B6D3-84B332AB86CC}" destId="{EA0A5F20-714F-479D-9349-664416C605AB}" srcOrd="0" destOrd="4" presId="urn:microsoft.com/office/officeart/2005/8/layout/default"/>
    <dgm:cxn modelId="{5C85C3F6-E3CA-466E-8F8A-251FA9143C41}" srcId="{EAAF9F7E-24D8-409F-95E8-F9311D96FED8}" destId="{DD0880ED-7EDF-4C36-8AC0-C4EDA1C0C207}" srcOrd="1" destOrd="0" parTransId="{D3117992-BBDA-4026-A4E0-04E28D8C1A2D}" sibTransId="{1EE2AA40-1C62-456A-8BF1-CC6F7963387A}"/>
    <dgm:cxn modelId="{9B1346F4-5AE7-4B47-96B9-D17C1F13DA14}" type="presParOf" srcId="{C62D5603-FCA4-459E-B8BC-49A0F8B6E994}" destId="{EA0A5F20-714F-479D-9349-664416C605AB}"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r="http://schemas.openxmlformats.org/officeDocument/2006/relationships" xmlns:a14="http://schemas.microsoft.com/office/drawing/2010/main"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83152EEF-F5B4-440A-89CA-12A34157A82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50296C0-5477-4532-94FE-828F3FE5583C}">
      <dgm:prSet/>
      <dgm:spPr/>
      <dgm:t>
        <a:bodyPr/>
        <a:lstStyle/>
        <a:p>
          <a:pPr algn="ctr"/>
          <a:r>
            <a:rPr lang="en-US" dirty="0">
              <a:latin typeface="Georgia" panose="02040502050405020303" pitchFamily="18" charset="0"/>
            </a:rPr>
            <a:t>Restore or preserve equal access to education program or activity</a:t>
          </a:r>
        </a:p>
      </dgm:t>
    </dgm:pt>
    <dgm:pt modelId="{2609B70B-D8ED-4F8C-B319-E35C199B1EB3}" type="parTrans" cxnId="{4B254AEE-8817-4448-9C7B-37C9285D824A}">
      <dgm:prSet/>
      <dgm:spPr/>
      <dgm:t>
        <a:bodyPr/>
        <a:lstStyle/>
        <a:p>
          <a:endParaRPr lang="en-US"/>
        </a:p>
      </dgm:t>
    </dgm:pt>
    <dgm:pt modelId="{71CD4AFA-64F7-4E56-985B-75CB9A242DF9}" type="sibTrans" cxnId="{4B254AEE-8817-4448-9C7B-37C9285D824A}">
      <dgm:prSet/>
      <dgm:spPr/>
      <dgm:t>
        <a:bodyPr/>
        <a:lstStyle/>
        <a:p>
          <a:endParaRPr lang="en-US"/>
        </a:p>
      </dgm:t>
    </dgm:pt>
    <dgm:pt modelId="{7509B1F9-3621-4287-B26B-65C94447C825}">
      <dgm:prSet/>
      <dgm:spPr/>
      <dgm:t>
        <a:bodyPr/>
        <a:lstStyle/>
        <a:p>
          <a:pPr algn="ctr"/>
          <a:r>
            <a:rPr lang="en-US" dirty="0">
              <a:latin typeface="Georgia" panose="02040502050405020303" pitchFamily="18" charset="0"/>
            </a:rPr>
            <a:t>Maintained as confidential to the extent possible</a:t>
          </a:r>
        </a:p>
      </dgm:t>
    </dgm:pt>
    <dgm:pt modelId="{524DFEBB-DE8C-4505-90C2-D31A0C5AE2C1}" type="parTrans" cxnId="{780FDA9F-01A1-4AD7-8C51-5352AA87FB9D}">
      <dgm:prSet/>
      <dgm:spPr/>
      <dgm:t>
        <a:bodyPr/>
        <a:lstStyle/>
        <a:p>
          <a:endParaRPr lang="en-US"/>
        </a:p>
      </dgm:t>
    </dgm:pt>
    <dgm:pt modelId="{3C29E288-4A43-4E90-94FF-1E1F800B73F9}" type="sibTrans" cxnId="{780FDA9F-01A1-4AD7-8C51-5352AA87FB9D}">
      <dgm:prSet/>
      <dgm:spPr/>
      <dgm:t>
        <a:bodyPr/>
        <a:lstStyle/>
        <a:p>
          <a:endParaRPr lang="en-US"/>
        </a:p>
      </dgm:t>
    </dgm:pt>
    <dgm:pt modelId="{59E49C62-55DF-4299-A678-D0D691573E44}" type="pres">
      <dgm:prSet presAssocID="{83152EEF-F5B4-440A-89CA-12A34157A82D}" presName="root" presStyleCnt="0">
        <dgm:presLayoutVars>
          <dgm:dir/>
          <dgm:resizeHandles val="exact"/>
        </dgm:presLayoutVars>
      </dgm:prSet>
      <dgm:spPr/>
    </dgm:pt>
    <dgm:pt modelId="{4628A452-D583-4083-8382-965F9CFCDAE9}" type="pres">
      <dgm:prSet presAssocID="{D50296C0-5477-4532-94FE-828F3FE5583C}" presName="compNode" presStyleCnt="0"/>
      <dgm:spPr/>
    </dgm:pt>
    <dgm:pt modelId="{8C391B7F-2823-4316-B878-D0B491D30425}" type="pres">
      <dgm:prSet presAssocID="{D50296C0-5477-4532-94FE-828F3FE5583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 title=""/>
        </a:ext>
      </dgm:extLst>
    </dgm:pt>
    <dgm:pt modelId="{2DA3E86D-9F28-4D85-90C8-C328159A7BAD}" type="pres">
      <dgm:prSet presAssocID="{D50296C0-5477-4532-94FE-828F3FE5583C}" presName="spaceRect" presStyleCnt="0"/>
      <dgm:spPr/>
    </dgm:pt>
    <dgm:pt modelId="{5D672699-92F4-4593-9041-8DE65984B922}" type="pres">
      <dgm:prSet presAssocID="{D50296C0-5477-4532-94FE-828F3FE5583C}" presName="textRect" presStyleLbl="revTx" presStyleIdx="0" presStyleCnt="2">
        <dgm:presLayoutVars>
          <dgm:chMax val="1"/>
          <dgm:chPref val="1"/>
        </dgm:presLayoutVars>
      </dgm:prSet>
      <dgm:spPr/>
    </dgm:pt>
    <dgm:pt modelId="{8A6EDF0A-4A90-433A-9D10-47592E0AB188}" type="pres">
      <dgm:prSet presAssocID="{71CD4AFA-64F7-4E56-985B-75CB9A242DF9}" presName="sibTrans" presStyleCnt="0"/>
      <dgm:spPr/>
    </dgm:pt>
    <dgm:pt modelId="{146AFACE-162F-4851-BA3C-71BBE17FF202}" type="pres">
      <dgm:prSet presAssocID="{7509B1F9-3621-4287-B26B-65C94447C825}" presName="compNode" presStyleCnt="0"/>
      <dgm:spPr/>
    </dgm:pt>
    <dgm:pt modelId="{BDF7E256-F465-4B2F-8F89-9811E9931ECD}" type="pres">
      <dgm:prSet presAssocID="{7509B1F9-3621-4287-B26B-65C94447C82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 title=""/>
        </a:ext>
      </dgm:extLst>
    </dgm:pt>
    <dgm:pt modelId="{BAB192B2-8AD3-4FCE-BB68-D676C54FC7B8}" type="pres">
      <dgm:prSet presAssocID="{7509B1F9-3621-4287-B26B-65C94447C825}" presName="spaceRect" presStyleCnt="0"/>
      <dgm:spPr/>
    </dgm:pt>
    <dgm:pt modelId="{4026081D-8A29-4607-88E8-FA29CFEF7F8A}" type="pres">
      <dgm:prSet presAssocID="{7509B1F9-3621-4287-B26B-65C94447C825}" presName="textRect" presStyleLbl="revTx" presStyleIdx="1" presStyleCnt="2">
        <dgm:presLayoutVars>
          <dgm:chMax val="1"/>
          <dgm:chPref val="1"/>
        </dgm:presLayoutVars>
      </dgm:prSet>
      <dgm:spPr/>
    </dgm:pt>
  </dgm:ptLst>
  <dgm:cxnLst>
    <dgm:cxn modelId="{92E3E56F-3488-43AD-B080-B6D37CC9C968}" type="presOf" srcId="{D50296C0-5477-4532-94FE-828F3FE5583C}" destId="{5D672699-92F4-4593-9041-8DE65984B922}" srcOrd="0" destOrd="0" presId="urn:microsoft.com/office/officeart/2018/2/layout/IconLabelList"/>
    <dgm:cxn modelId="{05703772-1688-4A77-B91E-E036BE24567C}" type="presOf" srcId="{83152EEF-F5B4-440A-89CA-12A34157A82D}" destId="{59E49C62-55DF-4299-A678-D0D691573E44}" srcOrd="0" destOrd="0" presId="urn:microsoft.com/office/officeart/2018/2/layout/IconLabelList"/>
    <dgm:cxn modelId="{8E53C688-A3FD-43E4-AEFC-F8954FA15E10}" type="presOf" srcId="{7509B1F9-3621-4287-B26B-65C94447C825}" destId="{4026081D-8A29-4607-88E8-FA29CFEF7F8A}" srcOrd="0" destOrd="0" presId="urn:microsoft.com/office/officeart/2018/2/layout/IconLabelList"/>
    <dgm:cxn modelId="{780FDA9F-01A1-4AD7-8C51-5352AA87FB9D}" srcId="{83152EEF-F5B4-440A-89CA-12A34157A82D}" destId="{7509B1F9-3621-4287-B26B-65C94447C825}" srcOrd="1" destOrd="0" parTransId="{524DFEBB-DE8C-4505-90C2-D31A0C5AE2C1}" sibTransId="{3C29E288-4A43-4E90-94FF-1E1F800B73F9}"/>
    <dgm:cxn modelId="{4B254AEE-8817-4448-9C7B-37C9285D824A}" srcId="{83152EEF-F5B4-440A-89CA-12A34157A82D}" destId="{D50296C0-5477-4532-94FE-828F3FE5583C}" srcOrd="0" destOrd="0" parTransId="{2609B70B-D8ED-4F8C-B319-E35C199B1EB3}" sibTransId="{71CD4AFA-64F7-4E56-985B-75CB9A242DF9}"/>
    <dgm:cxn modelId="{1E9D81F9-4158-4FB4-A646-37A19750507B}" type="presParOf" srcId="{59E49C62-55DF-4299-A678-D0D691573E44}" destId="{4628A452-D583-4083-8382-965F9CFCDAE9}" srcOrd="0" destOrd="0" presId="urn:microsoft.com/office/officeart/2018/2/layout/IconLabelList"/>
    <dgm:cxn modelId="{B4DA36AF-C78C-415C-9C8B-21F423A655A8}" type="presParOf" srcId="{4628A452-D583-4083-8382-965F9CFCDAE9}" destId="{8C391B7F-2823-4316-B878-D0B491D30425}" srcOrd="0" destOrd="0" presId="urn:microsoft.com/office/officeart/2018/2/layout/IconLabelList"/>
    <dgm:cxn modelId="{E22EDD22-E5B4-4D63-85D0-5B6643AFCA99}" type="presParOf" srcId="{4628A452-D583-4083-8382-965F9CFCDAE9}" destId="{2DA3E86D-9F28-4D85-90C8-C328159A7BAD}" srcOrd="1" destOrd="0" presId="urn:microsoft.com/office/officeart/2018/2/layout/IconLabelList"/>
    <dgm:cxn modelId="{067D8485-7E22-4F78-BCA0-8537C837EFCF}" type="presParOf" srcId="{4628A452-D583-4083-8382-965F9CFCDAE9}" destId="{5D672699-92F4-4593-9041-8DE65984B922}" srcOrd="2" destOrd="0" presId="urn:microsoft.com/office/officeart/2018/2/layout/IconLabelList"/>
    <dgm:cxn modelId="{98D3B486-BDFD-48B5-8B3E-6F84DCACEE2D}" type="presParOf" srcId="{59E49C62-55DF-4299-A678-D0D691573E44}" destId="{8A6EDF0A-4A90-433A-9D10-47592E0AB188}" srcOrd="1" destOrd="0" presId="urn:microsoft.com/office/officeart/2018/2/layout/IconLabelList"/>
    <dgm:cxn modelId="{E9C95CA8-2B10-4DFA-A5E6-CE685696C7AA}" type="presParOf" srcId="{59E49C62-55DF-4299-A678-D0D691573E44}" destId="{146AFACE-162F-4851-BA3C-71BBE17FF202}" srcOrd="2" destOrd="0" presId="urn:microsoft.com/office/officeart/2018/2/layout/IconLabelList"/>
    <dgm:cxn modelId="{D6ECDB03-DC23-4B4C-932B-EDDC53C7DAB1}" type="presParOf" srcId="{146AFACE-162F-4851-BA3C-71BBE17FF202}" destId="{BDF7E256-F465-4B2F-8F89-9811E9931ECD}" srcOrd="0" destOrd="0" presId="urn:microsoft.com/office/officeart/2018/2/layout/IconLabelList"/>
    <dgm:cxn modelId="{7BFEC86A-B0A0-449D-8259-3563CA615672}" type="presParOf" srcId="{146AFACE-162F-4851-BA3C-71BBE17FF202}" destId="{BAB192B2-8AD3-4FCE-BB68-D676C54FC7B8}" srcOrd="1" destOrd="0" presId="urn:microsoft.com/office/officeart/2018/2/layout/IconLabelList"/>
    <dgm:cxn modelId="{04F0F618-B4FA-492C-8999-B5A11FD76B41}" type="presParOf" srcId="{146AFACE-162F-4851-BA3C-71BBE17FF202}" destId="{4026081D-8A29-4607-88E8-FA29CFEF7F8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sp="http://schemas.microsoft.com/office/drawing/2008/diagram" xmlns:dgm="http://schemas.openxmlformats.org/drawingml/2006/diagram" xmlns:a="http://schemas.openxmlformats.org/drawingml/2006/main">
  <dgm:ptLst>
    <dgm:pt modelId="{27FB901F-C61C-4F1C-A81B-79CBF47EB609}"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n-US"/>
        </a:p>
      </dgm:t>
    </dgm:pt>
    <dgm:pt modelId="{C4576DAF-4FA4-43EE-87C0-9178AA266998}">
      <dgm:prSet/>
      <dgm:spPr/>
      <dgm:t>
        <a:bodyPr/>
        <a:lstStyle/>
        <a:p>
          <a:r>
            <a:rPr lang="en-US" dirty="0">
              <a:latin typeface="Georgia" panose="02040502050405020303" pitchFamily="18" charset="0"/>
            </a:rPr>
            <a:t>After a Formal Complaint has been filed (and is not dismissed)</a:t>
          </a:r>
        </a:p>
      </dgm:t>
    </dgm:pt>
    <dgm:pt modelId="{F7513D75-81B7-460A-A158-96C133E69BC0}" type="parTrans" cxnId="{B984004E-5FF2-4759-8E5E-78F9BC06490B}">
      <dgm:prSet/>
      <dgm:spPr/>
      <dgm:t>
        <a:bodyPr/>
        <a:lstStyle/>
        <a:p>
          <a:endParaRPr lang="en-US"/>
        </a:p>
      </dgm:t>
    </dgm:pt>
    <dgm:pt modelId="{925CBF28-24D9-44B6-97CD-886559CFA2DD}" type="sibTrans" cxnId="{B984004E-5FF2-4759-8E5E-78F9BC06490B}">
      <dgm:prSet/>
      <dgm:spPr/>
      <dgm:t>
        <a:bodyPr/>
        <a:lstStyle/>
        <a:p>
          <a:endParaRPr lang="en-US"/>
        </a:p>
      </dgm:t>
    </dgm:pt>
    <dgm:pt modelId="{65855D31-079A-4310-BD18-9006CB37EF18}">
      <dgm:prSet/>
      <dgm:spPr/>
      <dgm:t>
        <a:bodyPr/>
        <a:lstStyle/>
        <a:p>
          <a:r>
            <a:rPr lang="en-US" dirty="0">
              <a:latin typeface="Georgia" panose="02040502050405020303" pitchFamily="18" charset="0"/>
            </a:rPr>
            <a:t>After a Notice of Allegations has been sent to Parties</a:t>
          </a:r>
        </a:p>
      </dgm:t>
    </dgm:pt>
    <dgm:pt modelId="{6649B2FF-B724-4DD3-BFA7-35298BE01315}" type="parTrans" cxnId="{772AD89D-1006-4D72-AEA1-9CD228E18EDC}">
      <dgm:prSet/>
      <dgm:spPr/>
      <dgm:t>
        <a:bodyPr/>
        <a:lstStyle/>
        <a:p>
          <a:endParaRPr lang="en-US"/>
        </a:p>
      </dgm:t>
    </dgm:pt>
    <dgm:pt modelId="{EAE87AC5-C003-42A1-AE9B-FDE7CA9D8A8A}" type="sibTrans" cxnId="{772AD89D-1006-4D72-AEA1-9CD228E18EDC}">
      <dgm:prSet/>
      <dgm:spPr/>
      <dgm:t>
        <a:bodyPr/>
        <a:lstStyle/>
        <a:p>
          <a:endParaRPr lang="en-US"/>
        </a:p>
      </dgm:t>
    </dgm:pt>
    <dgm:pt modelId="{B6DDDC37-57BF-4E8F-A237-266D24003C5B}">
      <dgm:prSet/>
      <dgm:spPr/>
      <dgm:t>
        <a:bodyPr/>
        <a:lstStyle/>
        <a:p>
          <a:r>
            <a:rPr lang="en-US" dirty="0">
              <a:latin typeface="Georgia" panose="02040502050405020303" pitchFamily="18" charset="0"/>
            </a:rPr>
            <a:t>Prior to the Hearing Panel reaching a determination as to responsibility </a:t>
          </a:r>
        </a:p>
      </dgm:t>
    </dgm:pt>
    <dgm:pt modelId="{816930A1-53E0-4E99-93A6-CA4278DAD0A3}" type="parTrans" cxnId="{0DA220A9-25B8-48F4-AB34-4728B872F10F}">
      <dgm:prSet/>
      <dgm:spPr/>
      <dgm:t>
        <a:bodyPr/>
        <a:lstStyle/>
        <a:p>
          <a:endParaRPr lang="en-US"/>
        </a:p>
      </dgm:t>
    </dgm:pt>
    <dgm:pt modelId="{8426F330-1858-4F45-A993-283D93715E27}" type="sibTrans" cxnId="{0DA220A9-25B8-48F4-AB34-4728B872F10F}">
      <dgm:prSet/>
      <dgm:spPr/>
      <dgm:t>
        <a:bodyPr/>
        <a:lstStyle/>
        <a:p>
          <a:endParaRPr lang="en-US"/>
        </a:p>
      </dgm:t>
    </dgm:pt>
    <dgm:pt modelId="{40A2F1B4-0FD6-426B-ABD9-07A73B4DBB41}">
      <dgm:prSet/>
      <dgm:spPr/>
      <dgm:t>
        <a:bodyPr/>
        <a:lstStyle/>
        <a:p>
          <a:r>
            <a:rPr lang="en-US" dirty="0">
              <a:latin typeface="Georgia" panose="02040502050405020303" pitchFamily="18" charset="0"/>
            </a:rPr>
            <a:t>During investigation</a:t>
          </a:r>
        </a:p>
      </dgm:t>
    </dgm:pt>
    <dgm:pt modelId="{B033BDB1-A470-4085-9782-3BD687160C7C}" type="sibTrans" cxnId="{362D9215-E157-4D21-9C99-5EAC8F1F2A30}">
      <dgm:prSet/>
      <dgm:spPr/>
      <dgm:t>
        <a:bodyPr/>
        <a:lstStyle/>
        <a:p>
          <a:endParaRPr lang="en-US"/>
        </a:p>
      </dgm:t>
    </dgm:pt>
    <dgm:pt modelId="{96241D0B-46F4-49EC-8EB5-9757A28B5A17}" type="parTrans" cxnId="{362D9215-E157-4D21-9C99-5EAC8F1F2A30}">
      <dgm:prSet/>
      <dgm:spPr/>
      <dgm:t>
        <a:bodyPr/>
        <a:lstStyle/>
        <a:p>
          <a:endParaRPr lang="en-US"/>
        </a:p>
      </dgm:t>
    </dgm:pt>
    <dgm:pt modelId="{2D070F9F-8153-40FC-A260-F604E04050DB}" type="pres">
      <dgm:prSet presAssocID="{27FB901F-C61C-4F1C-A81B-79CBF47EB609}" presName="Name0" presStyleCnt="0">
        <dgm:presLayoutVars>
          <dgm:dir/>
          <dgm:animLvl val="lvl"/>
          <dgm:resizeHandles val="exact"/>
        </dgm:presLayoutVars>
      </dgm:prSet>
      <dgm:spPr/>
    </dgm:pt>
    <dgm:pt modelId="{76CE9837-DD9B-4ADA-920A-DA22EEDFC7AE}" type="pres">
      <dgm:prSet presAssocID="{C4576DAF-4FA4-43EE-87C0-9178AA266998}" presName="linNode" presStyleCnt="0"/>
      <dgm:spPr/>
    </dgm:pt>
    <dgm:pt modelId="{6984EA2E-3D95-4765-A6BD-BE0E1A8D7F14}" type="pres">
      <dgm:prSet presAssocID="{C4576DAF-4FA4-43EE-87C0-9178AA266998}" presName="parentText" presStyleLbl="node1" presStyleIdx="0" presStyleCnt="4">
        <dgm:presLayoutVars>
          <dgm:chMax val="1"/>
          <dgm:bulletEnabled val="1"/>
        </dgm:presLayoutVars>
      </dgm:prSet>
      <dgm:spPr/>
    </dgm:pt>
    <dgm:pt modelId="{DF65E2C4-835A-4154-9FDF-D9B8969C7D3D}" type="pres">
      <dgm:prSet presAssocID="{925CBF28-24D9-44B6-97CD-886559CFA2DD}" presName="sp" presStyleCnt="0"/>
      <dgm:spPr/>
    </dgm:pt>
    <dgm:pt modelId="{B483AC7B-7894-46C6-BDF1-2F1FA1CA6C26}" type="pres">
      <dgm:prSet presAssocID="{65855D31-079A-4310-BD18-9006CB37EF18}" presName="linNode" presStyleCnt="0"/>
      <dgm:spPr/>
    </dgm:pt>
    <dgm:pt modelId="{00B6E3E7-CEE5-415F-BE2F-854A45C5A137}" type="pres">
      <dgm:prSet presAssocID="{65855D31-079A-4310-BD18-9006CB37EF18}" presName="parentText" presStyleLbl="node1" presStyleIdx="1" presStyleCnt="4">
        <dgm:presLayoutVars>
          <dgm:chMax val="1"/>
          <dgm:bulletEnabled val="1"/>
        </dgm:presLayoutVars>
      </dgm:prSet>
      <dgm:spPr/>
    </dgm:pt>
    <dgm:pt modelId="{E4302DDB-B608-4143-8414-77A41702471E}" type="pres">
      <dgm:prSet presAssocID="{EAE87AC5-C003-42A1-AE9B-FDE7CA9D8A8A}" presName="sp" presStyleCnt="0"/>
      <dgm:spPr/>
    </dgm:pt>
    <dgm:pt modelId="{1973AA7F-2134-4CF9-B44C-DE992CDF52C3}" type="pres">
      <dgm:prSet presAssocID="{B6DDDC37-57BF-4E8F-A237-266D24003C5B}" presName="linNode" presStyleCnt="0"/>
      <dgm:spPr/>
    </dgm:pt>
    <dgm:pt modelId="{7B9ED572-0B4A-4028-AF3C-1E740AF7D2AB}" type="pres">
      <dgm:prSet presAssocID="{B6DDDC37-57BF-4E8F-A237-266D24003C5B}" presName="parentText" presStyleLbl="node1" presStyleIdx="2" presStyleCnt="4" custLinFactY="5381" custLinFactNeighborX="1058" custLinFactNeighborY="100000">
        <dgm:presLayoutVars>
          <dgm:chMax val="1"/>
          <dgm:bulletEnabled val="1"/>
        </dgm:presLayoutVars>
      </dgm:prSet>
      <dgm:spPr/>
    </dgm:pt>
    <dgm:pt modelId="{72477D50-532D-4EF6-9B17-0B381E95200B}" type="pres">
      <dgm:prSet presAssocID="{8426F330-1858-4F45-A993-283D93715E27}" presName="sp" presStyleCnt="0"/>
      <dgm:spPr/>
    </dgm:pt>
    <dgm:pt modelId="{1D20DD6C-55A1-4863-9ED6-1E7C18D34BC3}" type="pres">
      <dgm:prSet presAssocID="{40A2F1B4-0FD6-426B-ABD9-07A73B4DBB41}" presName="linNode" presStyleCnt="0"/>
      <dgm:spPr/>
    </dgm:pt>
    <dgm:pt modelId="{B2675A81-5F05-4559-8138-FAA64B6D10BF}" type="pres">
      <dgm:prSet presAssocID="{40A2F1B4-0FD6-426B-ABD9-07A73B4DBB41}" presName="parentText" presStyleLbl="node1" presStyleIdx="3" presStyleCnt="4" custLinFactY="-1708" custLinFactNeighborX="721" custLinFactNeighborY="-100000">
        <dgm:presLayoutVars>
          <dgm:chMax val="1"/>
          <dgm:bulletEnabled val="1"/>
        </dgm:presLayoutVars>
      </dgm:prSet>
      <dgm:spPr/>
    </dgm:pt>
  </dgm:ptLst>
  <dgm:cxnLst>
    <dgm:cxn modelId="{362D9215-E157-4D21-9C99-5EAC8F1F2A30}" srcId="{27FB901F-C61C-4F1C-A81B-79CBF47EB609}" destId="{40A2F1B4-0FD6-426B-ABD9-07A73B4DBB41}" srcOrd="3" destOrd="0" parTransId="{96241D0B-46F4-49EC-8EB5-9757A28B5A17}" sibTransId="{B033BDB1-A470-4085-9782-3BD687160C7C}"/>
    <dgm:cxn modelId="{D49DC31E-676D-4CB4-84A3-B641918A4403}" type="presOf" srcId="{27FB901F-C61C-4F1C-A81B-79CBF47EB609}" destId="{2D070F9F-8153-40FC-A260-F604E04050DB}" srcOrd="0" destOrd="0" presId="urn:microsoft.com/office/officeart/2005/8/layout/vList5"/>
    <dgm:cxn modelId="{23052E3D-B76E-4E5F-894E-BBFF9116EFA4}" type="presOf" srcId="{B6DDDC37-57BF-4E8F-A237-266D24003C5B}" destId="{7B9ED572-0B4A-4028-AF3C-1E740AF7D2AB}" srcOrd="0" destOrd="0" presId="urn:microsoft.com/office/officeart/2005/8/layout/vList5"/>
    <dgm:cxn modelId="{B984004E-5FF2-4759-8E5E-78F9BC06490B}" srcId="{27FB901F-C61C-4F1C-A81B-79CBF47EB609}" destId="{C4576DAF-4FA4-43EE-87C0-9178AA266998}" srcOrd="0" destOrd="0" parTransId="{F7513D75-81B7-460A-A158-96C133E69BC0}" sibTransId="{925CBF28-24D9-44B6-97CD-886559CFA2DD}"/>
    <dgm:cxn modelId="{772AD89D-1006-4D72-AEA1-9CD228E18EDC}" srcId="{27FB901F-C61C-4F1C-A81B-79CBF47EB609}" destId="{65855D31-079A-4310-BD18-9006CB37EF18}" srcOrd="1" destOrd="0" parTransId="{6649B2FF-B724-4DD3-BFA7-35298BE01315}" sibTransId="{EAE87AC5-C003-42A1-AE9B-FDE7CA9D8A8A}"/>
    <dgm:cxn modelId="{4329B6A2-44C9-4AB3-9CE8-7D33F0B6C569}" type="presOf" srcId="{65855D31-079A-4310-BD18-9006CB37EF18}" destId="{00B6E3E7-CEE5-415F-BE2F-854A45C5A137}" srcOrd="0" destOrd="0" presId="urn:microsoft.com/office/officeart/2005/8/layout/vList5"/>
    <dgm:cxn modelId="{0DA220A9-25B8-48F4-AB34-4728B872F10F}" srcId="{27FB901F-C61C-4F1C-A81B-79CBF47EB609}" destId="{B6DDDC37-57BF-4E8F-A237-266D24003C5B}" srcOrd="2" destOrd="0" parTransId="{816930A1-53E0-4E99-93A6-CA4278DAD0A3}" sibTransId="{8426F330-1858-4F45-A993-283D93715E27}"/>
    <dgm:cxn modelId="{C1F735AC-1C84-4A9B-A065-AAE9F7417947}" type="presOf" srcId="{C4576DAF-4FA4-43EE-87C0-9178AA266998}" destId="{6984EA2E-3D95-4765-A6BD-BE0E1A8D7F14}" srcOrd="0" destOrd="0" presId="urn:microsoft.com/office/officeart/2005/8/layout/vList5"/>
    <dgm:cxn modelId="{952E41D8-0A4F-420E-95FC-03C008FA72D1}" type="presOf" srcId="{40A2F1B4-0FD6-426B-ABD9-07A73B4DBB41}" destId="{B2675A81-5F05-4559-8138-FAA64B6D10BF}" srcOrd="0" destOrd="0" presId="urn:microsoft.com/office/officeart/2005/8/layout/vList5"/>
    <dgm:cxn modelId="{DBFEC73A-EE7A-4EC7-8E63-6BD39A7210B0}" type="presParOf" srcId="{2D070F9F-8153-40FC-A260-F604E04050DB}" destId="{76CE9837-DD9B-4ADA-920A-DA22EEDFC7AE}" srcOrd="0" destOrd="0" presId="urn:microsoft.com/office/officeart/2005/8/layout/vList5"/>
    <dgm:cxn modelId="{40318EBC-ADF9-447C-A830-3D598CD82DDA}" type="presParOf" srcId="{76CE9837-DD9B-4ADA-920A-DA22EEDFC7AE}" destId="{6984EA2E-3D95-4765-A6BD-BE0E1A8D7F14}" srcOrd="0" destOrd="0" presId="urn:microsoft.com/office/officeart/2005/8/layout/vList5"/>
    <dgm:cxn modelId="{C70C60E0-0F18-4306-9CAE-5AE2D197B567}" type="presParOf" srcId="{2D070F9F-8153-40FC-A260-F604E04050DB}" destId="{DF65E2C4-835A-4154-9FDF-D9B8969C7D3D}" srcOrd="1" destOrd="0" presId="urn:microsoft.com/office/officeart/2005/8/layout/vList5"/>
    <dgm:cxn modelId="{24C9F530-FCD2-40B0-B5B8-4F09D266DCB1}" type="presParOf" srcId="{2D070F9F-8153-40FC-A260-F604E04050DB}" destId="{B483AC7B-7894-46C6-BDF1-2F1FA1CA6C26}" srcOrd="2" destOrd="0" presId="urn:microsoft.com/office/officeart/2005/8/layout/vList5"/>
    <dgm:cxn modelId="{96292A2E-98AA-4E29-A56B-BBABE4B4C10C}" type="presParOf" srcId="{B483AC7B-7894-46C6-BDF1-2F1FA1CA6C26}" destId="{00B6E3E7-CEE5-415F-BE2F-854A45C5A137}" srcOrd="0" destOrd="0" presId="urn:microsoft.com/office/officeart/2005/8/layout/vList5"/>
    <dgm:cxn modelId="{45D20B1D-1F91-4755-BAC5-D96778DCC422}" type="presParOf" srcId="{2D070F9F-8153-40FC-A260-F604E04050DB}" destId="{E4302DDB-B608-4143-8414-77A41702471E}" srcOrd="3" destOrd="0" presId="urn:microsoft.com/office/officeart/2005/8/layout/vList5"/>
    <dgm:cxn modelId="{DE07331C-80DC-4B0C-B909-AF7140353604}" type="presParOf" srcId="{2D070F9F-8153-40FC-A260-F604E04050DB}" destId="{1973AA7F-2134-4CF9-B44C-DE992CDF52C3}" srcOrd="4" destOrd="0" presId="urn:microsoft.com/office/officeart/2005/8/layout/vList5"/>
    <dgm:cxn modelId="{70ECB507-50C1-4BC5-A761-39ED375B9A9C}" type="presParOf" srcId="{1973AA7F-2134-4CF9-B44C-DE992CDF52C3}" destId="{7B9ED572-0B4A-4028-AF3C-1E740AF7D2AB}" srcOrd="0" destOrd="0" presId="urn:microsoft.com/office/officeart/2005/8/layout/vList5"/>
    <dgm:cxn modelId="{638CF015-CD9A-48F8-8DE8-404389431107}" type="presParOf" srcId="{2D070F9F-8153-40FC-A260-F604E04050DB}" destId="{72477D50-532D-4EF6-9B17-0B381E95200B}" srcOrd="5" destOrd="0" presId="urn:microsoft.com/office/officeart/2005/8/layout/vList5"/>
    <dgm:cxn modelId="{8086198D-0031-4ACB-8B09-255BAF7E378F}" type="presParOf" srcId="{2D070F9F-8153-40FC-A260-F604E04050DB}" destId="{1D20DD6C-55A1-4863-9ED6-1E7C18D34BC3}" srcOrd="6" destOrd="0" presId="urn:microsoft.com/office/officeart/2005/8/layout/vList5"/>
    <dgm:cxn modelId="{4A5730E1-651B-4187-8D46-C9A4D8A3E631}" type="presParOf" srcId="{1D20DD6C-55A1-4863-9ED6-1E7C18D34BC3}" destId="{B2675A81-5F05-4559-8138-FAA64B6D10B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sp="http://schemas.microsoft.com/office/drawing/2008/diagram" xmlns:dgm="http://schemas.openxmlformats.org/drawingml/2006/diagram" xmlns:a="http://schemas.openxmlformats.org/drawingml/2006/main">
  <dgm:ptLst>
    <dgm:pt modelId="{29D8DB3D-7488-490F-AC42-880D0CB69FE4}"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8BCB617E-ED6D-420E-99CE-976E84D74CBD}">
      <dgm:prSet/>
      <dgm:spPr/>
      <dgm:t>
        <a:bodyPr/>
        <a:lstStyle/>
        <a:p>
          <a:r>
            <a:rPr lang="en-US" dirty="0">
              <a:latin typeface="Georgia" panose="02040502050405020303" pitchFamily="18" charset="0"/>
            </a:rPr>
            <a:t>Ranges and types of sanctions must be appropriate to policy violation</a:t>
          </a:r>
        </a:p>
      </dgm:t>
    </dgm:pt>
    <dgm:pt modelId="{16DAC70A-7061-4595-9076-69B27054CBF3}" type="parTrans" cxnId="{4C11C81C-ADF4-4DA2-8B10-1AAE90DB8107}">
      <dgm:prSet/>
      <dgm:spPr/>
      <dgm:t>
        <a:bodyPr/>
        <a:lstStyle/>
        <a:p>
          <a:endParaRPr lang="en-US"/>
        </a:p>
      </dgm:t>
    </dgm:pt>
    <dgm:pt modelId="{40087271-B003-48BD-9207-CCE122F7D628}" type="sibTrans" cxnId="{4C11C81C-ADF4-4DA2-8B10-1AAE90DB8107}">
      <dgm:prSet/>
      <dgm:spPr/>
      <dgm:t>
        <a:bodyPr/>
        <a:lstStyle/>
        <a:p>
          <a:endParaRPr lang="en-US"/>
        </a:p>
      </dgm:t>
    </dgm:pt>
    <dgm:pt modelId="{94B096D6-79DB-4975-A14C-00377BC603E6}">
      <dgm:prSet/>
      <dgm:spPr/>
      <dgm:t>
        <a:bodyPr/>
        <a:lstStyle/>
        <a:p>
          <a:r>
            <a:rPr lang="en-US" dirty="0">
              <a:latin typeface="Georgia" panose="02040502050405020303" pitchFamily="18" charset="0"/>
            </a:rPr>
            <a:t>One or more sanctions may be imposed</a:t>
          </a:r>
        </a:p>
      </dgm:t>
    </dgm:pt>
    <dgm:pt modelId="{6EB8E1A9-8ADC-40D8-86A1-6D1792E571DA}" type="parTrans" cxnId="{7BD382AD-4141-48B0-9950-AC609B4030DC}">
      <dgm:prSet/>
      <dgm:spPr/>
      <dgm:t>
        <a:bodyPr/>
        <a:lstStyle/>
        <a:p>
          <a:endParaRPr lang="en-US"/>
        </a:p>
      </dgm:t>
    </dgm:pt>
    <dgm:pt modelId="{4D9EDA99-6A22-4AB9-9468-BB80D88921B4}" type="sibTrans" cxnId="{7BD382AD-4141-48B0-9950-AC609B4030DC}">
      <dgm:prSet/>
      <dgm:spPr/>
      <dgm:t>
        <a:bodyPr/>
        <a:lstStyle/>
        <a:p>
          <a:endParaRPr lang="en-US"/>
        </a:p>
      </dgm:t>
    </dgm:pt>
    <dgm:pt modelId="{35574C9B-13BD-470A-A3BF-B896BD613644}">
      <dgm:prSet/>
      <dgm:spPr/>
      <dgm:t>
        <a:bodyPr/>
        <a:lstStyle/>
        <a:p>
          <a:r>
            <a:rPr lang="en-US" dirty="0">
              <a:latin typeface="Georgia" panose="02040502050405020303" pitchFamily="18" charset="0"/>
            </a:rPr>
            <a:t>Sanctions also vary based on whether the responsible party is a student, employee, or third-party vendor</a:t>
          </a:r>
        </a:p>
      </dgm:t>
    </dgm:pt>
    <dgm:pt modelId="{591E4413-F105-4242-95CA-1A1CA5D63478}" type="parTrans" cxnId="{AEBC1796-5813-4A14-9819-65F93EA182C7}">
      <dgm:prSet/>
      <dgm:spPr/>
      <dgm:t>
        <a:bodyPr/>
        <a:lstStyle/>
        <a:p>
          <a:endParaRPr lang="en-US"/>
        </a:p>
      </dgm:t>
    </dgm:pt>
    <dgm:pt modelId="{74BD3073-7860-4E23-BBA6-5A36ED994A6E}" type="sibTrans" cxnId="{AEBC1796-5813-4A14-9819-65F93EA182C7}">
      <dgm:prSet/>
      <dgm:spPr/>
      <dgm:t>
        <a:bodyPr/>
        <a:lstStyle/>
        <a:p>
          <a:endParaRPr lang="en-US"/>
        </a:p>
      </dgm:t>
    </dgm:pt>
    <dgm:pt modelId="{FBF64962-269C-46A0-B9E4-E53AB01B472C}" type="pres">
      <dgm:prSet presAssocID="{29D8DB3D-7488-490F-AC42-880D0CB69FE4}" presName="diagram" presStyleCnt="0">
        <dgm:presLayoutVars>
          <dgm:chPref val="1"/>
          <dgm:dir/>
          <dgm:animOne val="branch"/>
          <dgm:animLvl val="lvl"/>
          <dgm:resizeHandles/>
        </dgm:presLayoutVars>
      </dgm:prSet>
      <dgm:spPr/>
    </dgm:pt>
    <dgm:pt modelId="{6C6567EC-B1D3-4C5D-8BE1-E7947FB07CFB}" type="pres">
      <dgm:prSet presAssocID="{8BCB617E-ED6D-420E-99CE-976E84D74CBD}" presName="root" presStyleCnt="0"/>
      <dgm:spPr/>
    </dgm:pt>
    <dgm:pt modelId="{67AD6E70-419B-4DF8-9510-96198F08ED1D}" type="pres">
      <dgm:prSet presAssocID="{8BCB617E-ED6D-420E-99CE-976E84D74CBD}" presName="rootComposite" presStyleCnt="0"/>
      <dgm:spPr/>
    </dgm:pt>
    <dgm:pt modelId="{00550900-C66A-432B-B522-CD33DDC04096}" type="pres">
      <dgm:prSet presAssocID="{8BCB617E-ED6D-420E-99CE-976E84D74CBD}" presName="rootText" presStyleLbl="node1" presStyleIdx="0" presStyleCnt="3"/>
      <dgm:spPr/>
    </dgm:pt>
    <dgm:pt modelId="{F43BD790-63E0-4683-A0B8-3000E3E8DBFF}" type="pres">
      <dgm:prSet presAssocID="{8BCB617E-ED6D-420E-99CE-976E84D74CBD}" presName="rootConnector" presStyleLbl="node1" presStyleIdx="0" presStyleCnt="3"/>
      <dgm:spPr/>
    </dgm:pt>
    <dgm:pt modelId="{2EA0D097-4E15-4CC3-955B-B832967D6E25}" type="pres">
      <dgm:prSet presAssocID="{8BCB617E-ED6D-420E-99CE-976E84D74CBD}" presName="childShape" presStyleCnt="0"/>
      <dgm:spPr/>
    </dgm:pt>
    <dgm:pt modelId="{46DDACBC-2C28-469B-84EC-CE5AADA47D14}" type="pres">
      <dgm:prSet presAssocID="{94B096D6-79DB-4975-A14C-00377BC603E6}" presName="root" presStyleCnt="0"/>
      <dgm:spPr/>
    </dgm:pt>
    <dgm:pt modelId="{C1026BA0-9DBA-493D-97C4-D110756BAF03}" type="pres">
      <dgm:prSet presAssocID="{94B096D6-79DB-4975-A14C-00377BC603E6}" presName="rootComposite" presStyleCnt="0"/>
      <dgm:spPr/>
    </dgm:pt>
    <dgm:pt modelId="{CA897314-955B-4521-95CD-FE2BCB38C106}" type="pres">
      <dgm:prSet presAssocID="{94B096D6-79DB-4975-A14C-00377BC603E6}" presName="rootText" presStyleLbl="node1" presStyleIdx="1" presStyleCnt="3"/>
      <dgm:spPr/>
    </dgm:pt>
    <dgm:pt modelId="{7CEE85C3-E5E2-40B1-B289-2C1F5E4676A6}" type="pres">
      <dgm:prSet presAssocID="{94B096D6-79DB-4975-A14C-00377BC603E6}" presName="rootConnector" presStyleLbl="node1" presStyleIdx="1" presStyleCnt="3"/>
      <dgm:spPr/>
    </dgm:pt>
    <dgm:pt modelId="{9CA54422-38EF-400A-864E-EB6025214C7A}" type="pres">
      <dgm:prSet presAssocID="{94B096D6-79DB-4975-A14C-00377BC603E6}" presName="childShape" presStyleCnt="0"/>
      <dgm:spPr/>
    </dgm:pt>
    <dgm:pt modelId="{1C65DDCB-E4C9-4FBE-89FB-18AB5FB6F6C2}" type="pres">
      <dgm:prSet presAssocID="{35574C9B-13BD-470A-A3BF-B896BD613644}" presName="root" presStyleCnt="0"/>
      <dgm:spPr/>
    </dgm:pt>
    <dgm:pt modelId="{739533C5-CCF5-4D77-B4B8-93B08D745DBD}" type="pres">
      <dgm:prSet presAssocID="{35574C9B-13BD-470A-A3BF-B896BD613644}" presName="rootComposite" presStyleCnt="0"/>
      <dgm:spPr/>
    </dgm:pt>
    <dgm:pt modelId="{277E8D8A-1FA6-4A06-A423-579ADCD7C976}" type="pres">
      <dgm:prSet presAssocID="{35574C9B-13BD-470A-A3BF-B896BD613644}" presName="rootText" presStyleLbl="node1" presStyleIdx="2" presStyleCnt="3"/>
      <dgm:spPr/>
    </dgm:pt>
    <dgm:pt modelId="{2C26F173-06E4-43E1-B046-6B1BF8E03AC1}" type="pres">
      <dgm:prSet presAssocID="{35574C9B-13BD-470A-A3BF-B896BD613644}" presName="rootConnector" presStyleLbl="node1" presStyleIdx="2" presStyleCnt="3"/>
      <dgm:spPr/>
    </dgm:pt>
    <dgm:pt modelId="{58A1521B-0775-416E-994C-013E73850947}" type="pres">
      <dgm:prSet presAssocID="{35574C9B-13BD-470A-A3BF-B896BD613644}" presName="childShape" presStyleCnt="0"/>
      <dgm:spPr/>
    </dgm:pt>
  </dgm:ptLst>
  <dgm:cxnLst>
    <dgm:cxn modelId="{93829E07-1934-48C4-86FF-2B929FE2A282}" type="presOf" srcId="{35574C9B-13BD-470A-A3BF-B896BD613644}" destId="{277E8D8A-1FA6-4A06-A423-579ADCD7C976}" srcOrd="0" destOrd="0" presId="urn:microsoft.com/office/officeart/2005/8/layout/hierarchy3"/>
    <dgm:cxn modelId="{4C11C81C-ADF4-4DA2-8B10-1AAE90DB8107}" srcId="{29D8DB3D-7488-490F-AC42-880D0CB69FE4}" destId="{8BCB617E-ED6D-420E-99CE-976E84D74CBD}" srcOrd="0" destOrd="0" parTransId="{16DAC70A-7061-4595-9076-69B27054CBF3}" sibTransId="{40087271-B003-48BD-9207-CCE122F7D628}"/>
    <dgm:cxn modelId="{19942C1E-5BAC-488A-869E-C0E5B180F9B6}" type="presOf" srcId="{8BCB617E-ED6D-420E-99CE-976E84D74CBD}" destId="{F43BD790-63E0-4683-A0B8-3000E3E8DBFF}" srcOrd="1" destOrd="0" presId="urn:microsoft.com/office/officeart/2005/8/layout/hierarchy3"/>
    <dgm:cxn modelId="{47B98227-1BB3-4DB1-A47B-8D68047BF952}" type="presOf" srcId="{29D8DB3D-7488-490F-AC42-880D0CB69FE4}" destId="{FBF64962-269C-46A0-B9E4-E53AB01B472C}" srcOrd="0" destOrd="0" presId="urn:microsoft.com/office/officeart/2005/8/layout/hierarchy3"/>
    <dgm:cxn modelId="{A7807A55-A609-4185-B727-CD61258FBB04}" type="presOf" srcId="{94B096D6-79DB-4975-A14C-00377BC603E6}" destId="{7CEE85C3-E5E2-40B1-B289-2C1F5E4676A6}" srcOrd="1" destOrd="0" presId="urn:microsoft.com/office/officeart/2005/8/layout/hierarchy3"/>
    <dgm:cxn modelId="{AEBC1796-5813-4A14-9819-65F93EA182C7}" srcId="{29D8DB3D-7488-490F-AC42-880D0CB69FE4}" destId="{35574C9B-13BD-470A-A3BF-B896BD613644}" srcOrd="2" destOrd="0" parTransId="{591E4413-F105-4242-95CA-1A1CA5D63478}" sibTransId="{74BD3073-7860-4E23-BBA6-5A36ED994A6E}"/>
    <dgm:cxn modelId="{7BD382AD-4141-48B0-9950-AC609B4030DC}" srcId="{29D8DB3D-7488-490F-AC42-880D0CB69FE4}" destId="{94B096D6-79DB-4975-A14C-00377BC603E6}" srcOrd="1" destOrd="0" parTransId="{6EB8E1A9-8ADC-40D8-86A1-6D1792E571DA}" sibTransId="{4D9EDA99-6A22-4AB9-9468-BB80D88921B4}"/>
    <dgm:cxn modelId="{24871BD2-ECF6-4649-A149-D1C1EBEBFFC5}" type="presOf" srcId="{94B096D6-79DB-4975-A14C-00377BC603E6}" destId="{CA897314-955B-4521-95CD-FE2BCB38C106}" srcOrd="0" destOrd="0" presId="urn:microsoft.com/office/officeart/2005/8/layout/hierarchy3"/>
    <dgm:cxn modelId="{F3CBC2D9-B9B9-4E22-955E-8BE945E7D80F}" type="presOf" srcId="{35574C9B-13BD-470A-A3BF-B896BD613644}" destId="{2C26F173-06E4-43E1-B046-6B1BF8E03AC1}" srcOrd="1" destOrd="0" presId="urn:microsoft.com/office/officeart/2005/8/layout/hierarchy3"/>
    <dgm:cxn modelId="{B5D48CFD-B842-428F-BE33-34BB6BDF5655}" type="presOf" srcId="{8BCB617E-ED6D-420E-99CE-976E84D74CBD}" destId="{00550900-C66A-432B-B522-CD33DDC04096}" srcOrd="0" destOrd="0" presId="urn:microsoft.com/office/officeart/2005/8/layout/hierarchy3"/>
    <dgm:cxn modelId="{D4D0E28E-2C2C-41B4-89EF-FD8B65364249}" type="presParOf" srcId="{FBF64962-269C-46A0-B9E4-E53AB01B472C}" destId="{6C6567EC-B1D3-4C5D-8BE1-E7947FB07CFB}" srcOrd="0" destOrd="0" presId="urn:microsoft.com/office/officeart/2005/8/layout/hierarchy3"/>
    <dgm:cxn modelId="{D8D91ABD-9D98-4935-B87E-55ABEF6FAB44}" type="presParOf" srcId="{6C6567EC-B1D3-4C5D-8BE1-E7947FB07CFB}" destId="{67AD6E70-419B-4DF8-9510-96198F08ED1D}" srcOrd="0" destOrd="0" presId="urn:microsoft.com/office/officeart/2005/8/layout/hierarchy3"/>
    <dgm:cxn modelId="{60B58B0B-382C-47F5-A5C8-E8635D6DAAAB}" type="presParOf" srcId="{67AD6E70-419B-4DF8-9510-96198F08ED1D}" destId="{00550900-C66A-432B-B522-CD33DDC04096}" srcOrd="0" destOrd="0" presId="urn:microsoft.com/office/officeart/2005/8/layout/hierarchy3"/>
    <dgm:cxn modelId="{09C2C566-966C-49AE-ACA0-7859650ED38E}" type="presParOf" srcId="{67AD6E70-419B-4DF8-9510-96198F08ED1D}" destId="{F43BD790-63E0-4683-A0B8-3000E3E8DBFF}" srcOrd="1" destOrd="0" presId="urn:microsoft.com/office/officeart/2005/8/layout/hierarchy3"/>
    <dgm:cxn modelId="{6B8C9BDE-D884-42E0-A299-83211BC3FAA2}" type="presParOf" srcId="{6C6567EC-B1D3-4C5D-8BE1-E7947FB07CFB}" destId="{2EA0D097-4E15-4CC3-955B-B832967D6E25}" srcOrd="1" destOrd="0" presId="urn:microsoft.com/office/officeart/2005/8/layout/hierarchy3"/>
    <dgm:cxn modelId="{406A48C1-4CD9-4562-87E0-E26F7AED121D}" type="presParOf" srcId="{FBF64962-269C-46A0-B9E4-E53AB01B472C}" destId="{46DDACBC-2C28-469B-84EC-CE5AADA47D14}" srcOrd="1" destOrd="0" presId="urn:microsoft.com/office/officeart/2005/8/layout/hierarchy3"/>
    <dgm:cxn modelId="{F87D7A91-EF7C-4108-9DF8-3D247C2531E1}" type="presParOf" srcId="{46DDACBC-2C28-469B-84EC-CE5AADA47D14}" destId="{C1026BA0-9DBA-493D-97C4-D110756BAF03}" srcOrd="0" destOrd="0" presId="urn:microsoft.com/office/officeart/2005/8/layout/hierarchy3"/>
    <dgm:cxn modelId="{7FE687E7-A9D0-463C-BA30-387DB8400E88}" type="presParOf" srcId="{C1026BA0-9DBA-493D-97C4-D110756BAF03}" destId="{CA897314-955B-4521-95CD-FE2BCB38C106}" srcOrd="0" destOrd="0" presId="urn:microsoft.com/office/officeart/2005/8/layout/hierarchy3"/>
    <dgm:cxn modelId="{AA8CA7EE-E82A-4156-AF7E-911D81D25D5F}" type="presParOf" srcId="{C1026BA0-9DBA-493D-97C4-D110756BAF03}" destId="{7CEE85C3-E5E2-40B1-B289-2C1F5E4676A6}" srcOrd="1" destOrd="0" presId="urn:microsoft.com/office/officeart/2005/8/layout/hierarchy3"/>
    <dgm:cxn modelId="{8C608C96-8CC7-4B60-B312-0608A732B39B}" type="presParOf" srcId="{46DDACBC-2C28-469B-84EC-CE5AADA47D14}" destId="{9CA54422-38EF-400A-864E-EB6025214C7A}" srcOrd="1" destOrd="0" presId="urn:microsoft.com/office/officeart/2005/8/layout/hierarchy3"/>
    <dgm:cxn modelId="{D6855C4E-55F9-47C1-8CBA-080FB2894D3E}" type="presParOf" srcId="{FBF64962-269C-46A0-B9E4-E53AB01B472C}" destId="{1C65DDCB-E4C9-4FBE-89FB-18AB5FB6F6C2}" srcOrd="2" destOrd="0" presId="urn:microsoft.com/office/officeart/2005/8/layout/hierarchy3"/>
    <dgm:cxn modelId="{10ED5AC1-1B3D-4C8F-BABB-F457E43F10BB}" type="presParOf" srcId="{1C65DDCB-E4C9-4FBE-89FB-18AB5FB6F6C2}" destId="{739533C5-CCF5-4D77-B4B8-93B08D745DBD}" srcOrd="0" destOrd="0" presId="urn:microsoft.com/office/officeart/2005/8/layout/hierarchy3"/>
    <dgm:cxn modelId="{0370920A-5E5C-4C77-AE31-FFA32AC3E125}" type="presParOf" srcId="{739533C5-CCF5-4D77-B4B8-93B08D745DBD}" destId="{277E8D8A-1FA6-4A06-A423-579ADCD7C976}" srcOrd="0" destOrd="0" presId="urn:microsoft.com/office/officeart/2005/8/layout/hierarchy3"/>
    <dgm:cxn modelId="{A93E1A40-9DB7-4106-9B5B-C14E906D4065}" type="presParOf" srcId="{739533C5-CCF5-4D77-B4B8-93B08D745DBD}" destId="{2C26F173-06E4-43E1-B046-6B1BF8E03AC1}" srcOrd="1" destOrd="0" presId="urn:microsoft.com/office/officeart/2005/8/layout/hierarchy3"/>
    <dgm:cxn modelId="{3D9A7495-6B13-441E-B50C-F16EA493B099}" type="presParOf" srcId="{1C65DDCB-E4C9-4FBE-89FB-18AB5FB6F6C2}" destId="{58A1521B-0775-416E-994C-013E7385094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2D591-366D-40CC-AB2C-AD3A17148AC9}">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9BE02C-88B4-4429-8271-DFB2672A8665}">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Georgia" panose="02040502050405020303" pitchFamily="18" charset="0"/>
            </a:rPr>
            <a:t>Faculty</a:t>
          </a:r>
        </a:p>
      </dsp:txBody>
      <dsp:txXfrm>
        <a:off x="299702" y="1282093"/>
        <a:ext cx="2200851" cy="1366505"/>
      </dsp:txXfrm>
    </dsp:sp>
    <dsp:sp modelId="{AD865523-3663-4034-AEE9-40AE50F99EBA}">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E172B7-1C56-4D3D-B428-0D7E7267072F}">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Georgia" panose="02040502050405020303" pitchFamily="18" charset="0"/>
            </a:rPr>
            <a:t>Staff</a:t>
          </a:r>
        </a:p>
      </dsp:txBody>
      <dsp:txXfrm>
        <a:off x="3093555" y="1282093"/>
        <a:ext cx="2200851" cy="1366505"/>
      </dsp:txXfrm>
    </dsp:sp>
    <dsp:sp modelId="{DB4FD958-90B9-4FAC-9F11-8EC4B0B4BCE6}">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E85EB0-56AB-420E-B55C-75C506B59E93}">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Georgia" panose="02040502050405020303" pitchFamily="18" charset="0"/>
            </a:rPr>
            <a:t>Visitors</a:t>
          </a:r>
        </a:p>
      </dsp:txBody>
      <dsp:txXfrm>
        <a:off x="5887408" y="1282093"/>
        <a:ext cx="2200851" cy="1366505"/>
      </dsp:txXfrm>
    </dsp:sp>
    <dsp:sp modelId="{22DC8A17-A7E4-4C5D-9FCC-FFE7F5FBE3DF}">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A0203-56E4-47FB-8107-1D34B770D961}">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Georgia" panose="02040502050405020303" pitchFamily="18" charset="0"/>
            </a:rPr>
            <a:t>Students</a:t>
          </a:r>
        </a:p>
      </dsp:txBody>
      <dsp:txXfrm>
        <a:off x="8681261" y="1282093"/>
        <a:ext cx="2200851" cy="1366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21376-694F-462E-BC07-DFDF2EF47B70}">
      <dsp:nvSpPr>
        <dsp:cNvPr id="0" name=""/>
        <dsp:cNvSpPr/>
      </dsp:nvSpPr>
      <dsp:spPr>
        <a:xfrm rot="5400000">
          <a:off x="2200295" y="66681"/>
          <a:ext cx="2828066" cy="3401720"/>
        </a:xfrm>
        <a:prstGeom prst="round2Same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accent1"/>
              </a:solidFill>
              <a:latin typeface="Georgia" panose="02040502050405020303" pitchFamily="18" charset="0"/>
            </a:rPr>
            <a:t>Hugging and kissing</a:t>
          </a:r>
        </a:p>
        <a:p>
          <a:pPr marL="228600" lvl="1" indent="-228600" algn="l" defTabSz="889000">
            <a:lnSpc>
              <a:spcPct val="90000"/>
            </a:lnSpc>
            <a:spcBef>
              <a:spcPct val="0"/>
            </a:spcBef>
            <a:spcAft>
              <a:spcPct val="15000"/>
            </a:spcAft>
            <a:buChar char="•"/>
          </a:pPr>
          <a:r>
            <a:rPr lang="en-US" sz="2000" kern="1200" dirty="0">
              <a:solidFill>
                <a:schemeClr val="accent1"/>
              </a:solidFill>
              <a:latin typeface="Georgia" panose="02040502050405020303" pitchFamily="18" charset="0"/>
            </a:rPr>
            <a:t>Touching hair, body, or clothing</a:t>
          </a:r>
        </a:p>
        <a:p>
          <a:pPr marL="228600" lvl="1" indent="-228600" algn="l" defTabSz="889000">
            <a:lnSpc>
              <a:spcPct val="90000"/>
            </a:lnSpc>
            <a:spcBef>
              <a:spcPct val="0"/>
            </a:spcBef>
            <a:spcAft>
              <a:spcPct val="15000"/>
            </a:spcAft>
            <a:buChar char="•"/>
          </a:pPr>
          <a:r>
            <a:rPr lang="en-US" sz="2000" kern="1200" dirty="0">
              <a:solidFill>
                <a:schemeClr val="accent1"/>
              </a:solidFill>
              <a:latin typeface="Georgia" panose="02040502050405020303" pitchFamily="18" charset="0"/>
            </a:rPr>
            <a:t>Massaging</a:t>
          </a:r>
        </a:p>
        <a:p>
          <a:pPr marL="228600" lvl="1" indent="-228600" algn="l" defTabSz="889000">
            <a:lnSpc>
              <a:spcPct val="90000"/>
            </a:lnSpc>
            <a:spcBef>
              <a:spcPct val="0"/>
            </a:spcBef>
            <a:spcAft>
              <a:spcPct val="15000"/>
            </a:spcAft>
            <a:buChar char="•"/>
          </a:pPr>
          <a:r>
            <a:rPr lang="en-US" sz="2000" kern="1200" dirty="0">
              <a:solidFill>
                <a:schemeClr val="accent1"/>
              </a:solidFill>
              <a:latin typeface="Georgia" panose="02040502050405020303" pitchFamily="18" charset="0"/>
            </a:rPr>
            <a:t>Touching a pregnant woman’s stomach</a:t>
          </a:r>
        </a:p>
        <a:p>
          <a:pPr marL="228600" lvl="1" indent="-228600" algn="l" defTabSz="889000">
            <a:lnSpc>
              <a:spcPct val="90000"/>
            </a:lnSpc>
            <a:spcBef>
              <a:spcPct val="0"/>
            </a:spcBef>
            <a:spcAft>
              <a:spcPct val="15000"/>
            </a:spcAft>
            <a:buChar char="•"/>
          </a:pPr>
          <a:r>
            <a:rPr lang="en-US" sz="2000" kern="1200" dirty="0">
              <a:solidFill>
                <a:schemeClr val="accent1"/>
              </a:solidFill>
              <a:latin typeface="Georgia" panose="02040502050405020303" pitchFamily="18" charset="0"/>
            </a:rPr>
            <a:t>Leaning over, cornering, or pinching someone</a:t>
          </a:r>
        </a:p>
      </dsp:txBody>
      <dsp:txXfrm rot="-5400000">
        <a:off x="1913469" y="491563"/>
        <a:ext cx="3263665" cy="2551956"/>
      </dsp:txXfrm>
    </dsp:sp>
    <dsp:sp modelId="{DB1F4EE2-4CEE-484F-A454-715B28E02FFC}">
      <dsp:nvSpPr>
        <dsp:cNvPr id="0" name=""/>
        <dsp:cNvSpPr/>
      </dsp:nvSpPr>
      <dsp:spPr>
        <a:xfrm>
          <a:off x="0" y="0"/>
          <a:ext cx="1913468" cy="3535083"/>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eorgia" panose="02040502050405020303" pitchFamily="18" charset="0"/>
            </a:rPr>
            <a:t>Examples of physical </a:t>
          </a:r>
          <a:r>
            <a:rPr lang="en-US" sz="2200" i="1" u="sng" kern="1200" dirty="0">
              <a:latin typeface="Georgia" panose="02040502050405020303" pitchFamily="18" charset="0"/>
            </a:rPr>
            <a:t>sexual</a:t>
          </a:r>
          <a:r>
            <a:rPr lang="en-US" sz="2200" kern="1200" dirty="0">
              <a:latin typeface="Georgia" panose="02040502050405020303" pitchFamily="18" charset="0"/>
            </a:rPr>
            <a:t> harassment:</a:t>
          </a:r>
        </a:p>
      </dsp:txBody>
      <dsp:txXfrm>
        <a:off x="93408" y="93408"/>
        <a:ext cx="1726652" cy="3348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C6838-8858-4E46-A7BD-4F3F976E1A15}">
      <dsp:nvSpPr>
        <dsp:cNvPr id="0" name=""/>
        <dsp:cNvSpPr/>
      </dsp:nvSpPr>
      <dsp:spPr>
        <a:xfrm>
          <a:off x="104416" y="2109"/>
          <a:ext cx="1675006" cy="100500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latin typeface="Georgia" panose="02040502050405020303" pitchFamily="18" charset="0"/>
            </a:rPr>
            <a:t>Examples of verbal </a:t>
          </a:r>
          <a:r>
            <a:rPr lang="en-US" sz="2000" b="0" i="1" kern="1200" baseline="0" dirty="0">
              <a:latin typeface="Georgia" panose="02040502050405020303" pitchFamily="18" charset="0"/>
            </a:rPr>
            <a:t>sexual</a:t>
          </a:r>
          <a:r>
            <a:rPr lang="en-US" sz="2000" b="0" i="0" kern="1200" baseline="0" dirty="0">
              <a:latin typeface="Georgia" panose="02040502050405020303" pitchFamily="18" charset="0"/>
            </a:rPr>
            <a:t> harassment:</a:t>
          </a:r>
          <a:endParaRPr lang="en-US" sz="2000" kern="1200" dirty="0">
            <a:latin typeface="Georgia" panose="02040502050405020303" pitchFamily="18" charset="0"/>
          </a:endParaRPr>
        </a:p>
      </dsp:txBody>
      <dsp:txXfrm>
        <a:off x="104416" y="2109"/>
        <a:ext cx="1675006" cy="1005004"/>
      </dsp:txXfrm>
    </dsp:sp>
    <dsp:sp modelId="{BD396564-1491-446D-A6C3-7D8A0756ACD4}">
      <dsp:nvSpPr>
        <dsp:cNvPr id="0" name=""/>
        <dsp:cNvSpPr/>
      </dsp:nvSpPr>
      <dsp:spPr>
        <a:xfrm>
          <a:off x="1946923" y="2109"/>
          <a:ext cx="1675006" cy="100500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latin typeface="Georgia" panose="02040502050405020303" pitchFamily="18" charset="0"/>
            </a:rPr>
            <a:t>Dirty or off-color jokes</a:t>
          </a:r>
          <a:endParaRPr lang="en-US" sz="2000" kern="1200" dirty="0">
            <a:latin typeface="Georgia" panose="02040502050405020303" pitchFamily="18" charset="0"/>
          </a:endParaRPr>
        </a:p>
      </dsp:txBody>
      <dsp:txXfrm>
        <a:off x="1946923" y="2109"/>
        <a:ext cx="1675006" cy="1005004"/>
      </dsp:txXfrm>
    </dsp:sp>
    <dsp:sp modelId="{6C6DFC41-0B2F-49A4-98D8-290390820CA3}">
      <dsp:nvSpPr>
        <dsp:cNvPr id="0" name=""/>
        <dsp:cNvSpPr/>
      </dsp:nvSpPr>
      <dsp:spPr>
        <a:xfrm>
          <a:off x="3789431" y="2109"/>
          <a:ext cx="1675006" cy="100500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latin typeface="Georgia" panose="02040502050405020303" pitchFamily="18" charset="0"/>
            </a:rPr>
            <a:t>Discussing sexual topics</a:t>
          </a:r>
          <a:endParaRPr lang="en-US" sz="2000" kern="1200" dirty="0">
            <a:latin typeface="Georgia" panose="02040502050405020303" pitchFamily="18" charset="0"/>
          </a:endParaRPr>
        </a:p>
      </dsp:txBody>
      <dsp:txXfrm>
        <a:off x="3789431" y="2109"/>
        <a:ext cx="1675006" cy="1005004"/>
      </dsp:txXfrm>
    </dsp:sp>
    <dsp:sp modelId="{C6480E5A-E855-435C-A94C-251E180A71C2}">
      <dsp:nvSpPr>
        <dsp:cNvPr id="0" name=""/>
        <dsp:cNvSpPr/>
      </dsp:nvSpPr>
      <dsp:spPr>
        <a:xfrm>
          <a:off x="104416" y="1174614"/>
          <a:ext cx="1675006" cy="100500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latin typeface="Georgia" panose="02040502050405020303" pitchFamily="18" charset="0"/>
            </a:rPr>
            <a:t>Flirting / sexual advances</a:t>
          </a:r>
          <a:endParaRPr lang="en-US" sz="2000" kern="1200" dirty="0">
            <a:latin typeface="Georgia" panose="02040502050405020303" pitchFamily="18" charset="0"/>
          </a:endParaRPr>
        </a:p>
      </dsp:txBody>
      <dsp:txXfrm>
        <a:off x="104416" y="1174614"/>
        <a:ext cx="1675006" cy="1005004"/>
      </dsp:txXfrm>
    </dsp:sp>
    <dsp:sp modelId="{163C9251-3BEE-4C7A-85D5-BB4E31B2AA42}">
      <dsp:nvSpPr>
        <dsp:cNvPr id="0" name=""/>
        <dsp:cNvSpPr/>
      </dsp:nvSpPr>
      <dsp:spPr>
        <a:xfrm>
          <a:off x="1946923" y="1174614"/>
          <a:ext cx="1675006" cy="100500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latin typeface="Georgia" panose="02040502050405020303" pitchFamily="18" charset="0"/>
            </a:rPr>
            <a:t>Boasting of sexual conquests</a:t>
          </a:r>
          <a:endParaRPr lang="en-US" sz="2000" kern="1200" dirty="0">
            <a:latin typeface="Georgia" panose="02040502050405020303" pitchFamily="18" charset="0"/>
          </a:endParaRPr>
        </a:p>
      </dsp:txBody>
      <dsp:txXfrm>
        <a:off x="1946923" y="1174614"/>
        <a:ext cx="1675006" cy="1005004"/>
      </dsp:txXfrm>
    </dsp:sp>
    <dsp:sp modelId="{9484395D-3CD0-499B-B424-2E7684B832C6}">
      <dsp:nvSpPr>
        <dsp:cNvPr id="0" name=""/>
        <dsp:cNvSpPr/>
      </dsp:nvSpPr>
      <dsp:spPr>
        <a:xfrm>
          <a:off x="3789431" y="1174614"/>
          <a:ext cx="1675006" cy="100500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latin typeface="Georgia" panose="02040502050405020303" pitchFamily="18" charset="0"/>
            </a:rPr>
            <a:t>Intimate question re: sex life</a:t>
          </a:r>
          <a:endParaRPr lang="en-US" sz="2000" kern="1200" dirty="0">
            <a:latin typeface="Georgia" panose="02040502050405020303" pitchFamily="18" charset="0"/>
          </a:endParaRPr>
        </a:p>
      </dsp:txBody>
      <dsp:txXfrm>
        <a:off x="3789431" y="1174614"/>
        <a:ext cx="1675006" cy="1005004"/>
      </dsp:txXfrm>
    </dsp:sp>
    <dsp:sp modelId="{52F8094D-72A0-404B-8027-1BADABAC66C3}">
      <dsp:nvSpPr>
        <dsp:cNvPr id="0" name=""/>
        <dsp:cNvSpPr/>
      </dsp:nvSpPr>
      <dsp:spPr>
        <a:xfrm>
          <a:off x="104416" y="2347119"/>
          <a:ext cx="1675006" cy="100500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latin typeface="Georgia" panose="02040502050405020303" pitchFamily="18" charset="0"/>
            </a:rPr>
            <a:t>Intimate nicknames</a:t>
          </a:r>
          <a:endParaRPr lang="en-US" sz="2000" kern="1200" dirty="0">
            <a:latin typeface="Georgia" panose="02040502050405020303" pitchFamily="18" charset="0"/>
          </a:endParaRPr>
        </a:p>
      </dsp:txBody>
      <dsp:txXfrm>
        <a:off x="104416" y="2347119"/>
        <a:ext cx="1675006" cy="1005004"/>
      </dsp:txXfrm>
    </dsp:sp>
    <dsp:sp modelId="{1D8C1EA1-E369-4457-BA48-8330FCF53991}">
      <dsp:nvSpPr>
        <dsp:cNvPr id="0" name=""/>
        <dsp:cNvSpPr/>
      </dsp:nvSpPr>
      <dsp:spPr>
        <a:xfrm>
          <a:off x="1946923" y="2347119"/>
          <a:ext cx="1675006" cy="100500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latin typeface="Georgia" panose="02040502050405020303" pitchFamily="18" charset="0"/>
            </a:rPr>
            <a:t>Excessive compliments</a:t>
          </a:r>
          <a:endParaRPr lang="en-US" sz="2000" kern="1200" dirty="0">
            <a:latin typeface="Georgia" panose="02040502050405020303" pitchFamily="18" charset="0"/>
          </a:endParaRPr>
        </a:p>
      </dsp:txBody>
      <dsp:txXfrm>
        <a:off x="1946923" y="2347119"/>
        <a:ext cx="1675006" cy="1005004"/>
      </dsp:txXfrm>
    </dsp:sp>
    <dsp:sp modelId="{7584A5AB-50BB-4CAA-BCC1-A1CC2D40BB58}">
      <dsp:nvSpPr>
        <dsp:cNvPr id="0" name=""/>
        <dsp:cNvSpPr/>
      </dsp:nvSpPr>
      <dsp:spPr>
        <a:xfrm>
          <a:off x="3789431" y="2347119"/>
          <a:ext cx="1675006" cy="100500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latin typeface="Georgia" panose="02040502050405020303" pitchFamily="18" charset="0"/>
            </a:rPr>
            <a:t>Sexual innuendo</a:t>
          </a:r>
          <a:endParaRPr lang="en-US" sz="2000" kern="1200" dirty="0">
            <a:latin typeface="Georgia" panose="02040502050405020303" pitchFamily="18" charset="0"/>
          </a:endParaRPr>
        </a:p>
      </dsp:txBody>
      <dsp:txXfrm>
        <a:off x="3789431" y="2347119"/>
        <a:ext cx="1675006" cy="1005004"/>
      </dsp:txXfrm>
    </dsp:sp>
    <dsp:sp modelId="{8EA556D8-1279-4BAB-A227-6919D3B54BF6}">
      <dsp:nvSpPr>
        <dsp:cNvPr id="0" name=""/>
        <dsp:cNvSpPr/>
      </dsp:nvSpPr>
      <dsp:spPr>
        <a:xfrm>
          <a:off x="104416" y="3519624"/>
          <a:ext cx="1675006" cy="100500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latin typeface="Georgia" panose="02040502050405020303" pitchFamily="18" charset="0"/>
            </a:rPr>
            <a:t>Sexual profanity</a:t>
          </a:r>
          <a:endParaRPr lang="en-US" sz="2000" kern="1200" dirty="0">
            <a:latin typeface="Georgia" panose="02040502050405020303" pitchFamily="18" charset="0"/>
          </a:endParaRPr>
        </a:p>
      </dsp:txBody>
      <dsp:txXfrm>
        <a:off x="104416" y="3519624"/>
        <a:ext cx="1675006" cy="1005004"/>
      </dsp:txXfrm>
    </dsp:sp>
    <dsp:sp modelId="{8B7AA529-D6EE-47F1-B1C4-8288C63395E5}">
      <dsp:nvSpPr>
        <dsp:cNvPr id="0" name=""/>
        <dsp:cNvSpPr/>
      </dsp:nvSpPr>
      <dsp:spPr>
        <a:xfrm>
          <a:off x="1946923" y="3519624"/>
          <a:ext cx="1675006" cy="100500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latin typeface="Georgia" panose="02040502050405020303" pitchFamily="18" charset="0"/>
            </a:rPr>
            <a:t>Harassing voice mails and emails</a:t>
          </a:r>
          <a:endParaRPr lang="en-US" sz="2000" kern="1200" dirty="0">
            <a:latin typeface="Georgia" panose="02040502050405020303" pitchFamily="18" charset="0"/>
          </a:endParaRPr>
        </a:p>
      </dsp:txBody>
      <dsp:txXfrm>
        <a:off x="1946923" y="3519624"/>
        <a:ext cx="1675006" cy="1005004"/>
      </dsp:txXfrm>
    </dsp:sp>
    <dsp:sp modelId="{5C20162D-E90D-4197-9743-28C171526173}">
      <dsp:nvSpPr>
        <dsp:cNvPr id="0" name=""/>
        <dsp:cNvSpPr/>
      </dsp:nvSpPr>
      <dsp:spPr>
        <a:xfrm>
          <a:off x="3789431" y="3519624"/>
          <a:ext cx="1675006" cy="100500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latin typeface="Georgia" panose="02040502050405020303" pitchFamily="18" charset="0"/>
            </a:rPr>
            <a:t>Whistling, cat-calls, etc.</a:t>
          </a:r>
          <a:endParaRPr lang="en-US" sz="2000" kern="1200" dirty="0">
            <a:latin typeface="Georgia" panose="02040502050405020303" pitchFamily="18" charset="0"/>
          </a:endParaRPr>
        </a:p>
      </dsp:txBody>
      <dsp:txXfrm>
        <a:off x="3789431" y="3519624"/>
        <a:ext cx="1675006" cy="1005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313ED-BA65-4228-85F7-09E45DA86145}">
      <dsp:nvSpPr>
        <dsp:cNvPr id="0" name=""/>
        <dsp:cNvSpPr/>
      </dsp:nvSpPr>
      <dsp:spPr>
        <a:xfrm>
          <a:off x="336044" y="13605"/>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Sexual contact that lacks consent </a:t>
          </a:r>
        </a:p>
      </dsp:txBody>
      <dsp:txXfrm>
        <a:off x="387177" y="64738"/>
        <a:ext cx="3683350" cy="945199"/>
      </dsp:txXfrm>
    </dsp:sp>
    <dsp:sp modelId="{0736B80A-33E9-42BB-85EF-C83DE27FD950}">
      <dsp:nvSpPr>
        <dsp:cNvPr id="0" name=""/>
        <dsp:cNvSpPr/>
      </dsp:nvSpPr>
      <dsp:spPr>
        <a:xfrm>
          <a:off x="2279125" y="1079642"/>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Georgia" panose="02040502050405020303" pitchFamily="18" charset="0"/>
            </a:rPr>
            <a:t>Consent is demonstrated through mutually understandable words and/or actions that clearly indicate a willingness to engage in a specific sexual activity. </a:t>
          </a:r>
        </a:p>
      </dsp:txBody>
      <dsp:txXfrm>
        <a:off x="2330258" y="1130775"/>
        <a:ext cx="3683350" cy="945199"/>
      </dsp:txXfrm>
    </dsp:sp>
    <dsp:sp modelId="{AED89D49-E044-41F3-8500-6E8993AF5B8D}">
      <dsp:nvSpPr>
        <dsp:cNvPr id="0" name=""/>
        <dsp:cNvSpPr/>
      </dsp:nvSpPr>
      <dsp:spPr>
        <a:xfrm>
          <a:off x="3364992" y="2201855"/>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Georgia" panose="02040502050405020303" pitchFamily="18" charset="0"/>
            </a:rPr>
            <a:t>Silence alone, without actions evidencing permission, does not demonstrate consent. </a:t>
          </a:r>
        </a:p>
      </dsp:txBody>
      <dsp:txXfrm>
        <a:off x="3416125" y="2252988"/>
        <a:ext cx="3683350" cy="945199"/>
      </dsp:txXfrm>
    </dsp:sp>
    <dsp:sp modelId="{8B4C6566-4B10-4499-8EC5-725F8FEE34FA}">
      <dsp:nvSpPr>
        <dsp:cNvPr id="0" name=""/>
        <dsp:cNvSpPr/>
      </dsp:nvSpPr>
      <dsp:spPr>
        <a:xfrm>
          <a:off x="6611119" y="3303872"/>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Georgia" panose="02040502050405020303" pitchFamily="18" charset="0"/>
            </a:rPr>
            <a:t>Knowing and Voluntary </a:t>
          </a:r>
        </a:p>
      </dsp:txBody>
      <dsp:txXfrm>
        <a:off x="6662252" y="3355005"/>
        <a:ext cx="3683350" cy="9451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A5F20-714F-479D-9349-664416C605AB}">
      <dsp:nvSpPr>
        <dsp:cNvPr id="0" name=""/>
        <dsp:cNvSpPr/>
      </dsp:nvSpPr>
      <dsp:spPr>
        <a:xfrm>
          <a:off x="1974265" y="2613"/>
          <a:ext cx="6979297" cy="418757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latin typeface="Georgia" panose="02040502050405020303" pitchFamily="18" charset="0"/>
            </a:rPr>
            <a:t>Affirmative Consent is:</a:t>
          </a:r>
          <a:endParaRPr lang="en-US" sz="3000" kern="1200" dirty="0">
            <a:latin typeface="Georgia" panose="02040502050405020303" pitchFamily="18" charset="0"/>
          </a:endParaRPr>
        </a:p>
        <a:p>
          <a:pPr marL="228600" lvl="1" indent="-228600" algn="l" defTabSz="1022350">
            <a:lnSpc>
              <a:spcPct val="90000"/>
            </a:lnSpc>
            <a:spcBef>
              <a:spcPct val="0"/>
            </a:spcBef>
            <a:spcAft>
              <a:spcPct val="15000"/>
            </a:spcAft>
            <a:buChar char="•"/>
          </a:pPr>
          <a:r>
            <a:rPr lang="en-US" sz="2300" kern="1200" dirty="0">
              <a:latin typeface="Georgia" panose="02040502050405020303" pitchFamily="18" charset="0"/>
            </a:rPr>
            <a:t>Words or actions </a:t>
          </a:r>
        </a:p>
        <a:p>
          <a:pPr marL="228600" lvl="1" indent="-228600" algn="l" defTabSz="1022350">
            <a:lnSpc>
              <a:spcPct val="90000"/>
            </a:lnSpc>
            <a:spcBef>
              <a:spcPct val="0"/>
            </a:spcBef>
            <a:spcAft>
              <a:spcPct val="15000"/>
            </a:spcAft>
            <a:buChar char="•"/>
          </a:pPr>
          <a:r>
            <a:rPr lang="en-US" sz="2300" kern="1200" dirty="0">
              <a:latin typeface="Georgia" panose="02040502050405020303" pitchFamily="18" charset="0"/>
            </a:rPr>
            <a:t>Clearly indicating willingness to engage in specific sexual activity</a:t>
          </a:r>
        </a:p>
        <a:p>
          <a:pPr marL="228600" lvl="1" indent="-228600" algn="l" defTabSz="1022350">
            <a:lnSpc>
              <a:spcPct val="90000"/>
            </a:lnSpc>
            <a:spcBef>
              <a:spcPct val="0"/>
            </a:spcBef>
            <a:spcAft>
              <a:spcPct val="15000"/>
            </a:spcAft>
            <a:buChar char="•"/>
          </a:pPr>
          <a:r>
            <a:rPr lang="en-US" sz="2300" kern="1200" dirty="0">
              <a:latin typeface="Georgia" panose="02040502050405020303" pitchFamily="18" charset="0"/>
            </a:rPr>
            <a:t>Given by all parties; each party is responsible for obtaining it</a:t>
          </a:r>
        </a:p>
        <a:p>
          <a:pPr marL="228600" lvl="1" indent="-228600" algn="l" defTabSz="1022350">
            <a:lnSpc>
              <a:spcPct val="90000"/>
            </a:lnSpc>
            <a:spcBef>
              <a:spcPct val="0"/>
            </a:spcBef>
            <a:spcAft>
              <a:spcPct val="15000"/>
            </a:spcAft>
            <a:buChar char="•"/>
          </a:pPr>
          <a:r>
            <a:rPr lang="en-US" sz="2300" kern="1200" dirty="0">
              <a:latin typeface="Georgia" panose="02040502050405020303" pitchFamily="18" charset="0"/>
            </a:rPr>
            <a:t>Exists from beginning to end; may be withdrawn at any time</a:t>
          </a:r>
        </a:p>
        <a:p>
          <a:pPr marL="228600" lvl="1" indent="-228600" algn="l" defTabSz="1022350">
            <a:lnSpc>
              <a:spcPct val="90000"/>
            </a:lnSpc>
            <a:spcBef>
              <a:spcPct val="0"/>
            </a:spcBef>
            <a:spcAft>
              <a:spcPct val="15000"/>
            </a:spcAft>
            <a:buChar char="•"/>
          </a:pPr>
          <a:r>
            <a:rPr lang="en-US" sz="2300" kern="1200" dirty="0">
              <a:latin typeface="Georgia" panose="02040502050405020303" pitchFamily="18" charset="0"/>
            </a:rPr>
            <a:t>Knowing, intelligent and voluntary</a:t>
          </a:r>
        </a:p>
        <a:p>
          <a:pPr marL="457200" lvl="2" indent="-228600" algn="l" defTabSz="1022350">
            <a:lnSpc>
              <a:spcPct val="90000"/>
            </a:lnSpc>
            <a:spcBef>
              <a:spcPct val="0"/>
            </a:spcBef>
            <a:spcAft>
              <a:spcPct val="15000"/>
            </a:spcAft>
            <a:buChar char="•"/>
          </a:pPr>
          <a:r>
            <a:rPr lang="en-US" sz="2300" kern="1200" dirty="0">
              <a:latin typeface="Georgia" panose="02040502050405020303" pitchFamily="18" charset="0"/>
            </a:rPr>
            <a:t>Incapacity </a:t>
          </a:r>
        </a:p>
        <a:p>
          <a:pPr marL="457200" lvl="2" indent="-228600" algn="l" defTabSz="1022350">
            <a:lnSpc>
              <a:spcPct val="90000"/>
            </a:lnSpc>
            <a:spcBef>
              <a:spcPct val="0"/>
            </a:spcBef>
            <a:spcAft>
              <a:spcPct val="15000"/>
            </a:spcAft>
            <a:buChar char="•"/>
          </a:pPr>
          <a:r>
            <a:rPr lang="en-US" sz="2300" kern="1200" dirty="0">
              <a:latin typeface="Georgia" panose="02040502050405020303" pitchFamily="18" charset="0"/>
            </a:rPr>
            <a:t>Coercion</a:t>
          </a:r>
        </a:p>
      </dsp:txBody>
      <dsp:txXfrm>
        <a:off x="1974265" y="2613"/>
        <a:ext cx="6979297" cy="4187578"/>
      </dsp:txXfrm>
    </dsp:sp>
  </dsp:spTree>
</dsp:drawing>
</file>

<file path=ppt/diagrams/drawing6.xml><?xml version="1.0" encoding="utf-8"?>
<dsp:drawing xmlns:r="http://schemas.openxmlformats.org/officeDocument/2006/relationships" xmlns:a14="http://schemas.microsoft.com/office/drawing/2010/main" xmlns:asvg="http://schemas.microsoft.com/office/drawing/2016/SVG/main" xmlns:dgm="http://schemas.openxmlformats.org/drawingml/2006/diagram" xmlns:dsp="http://schemas.microsoft.com/office/drawing/2008/diagram" xmlns:a="http://schemas.openxmlformats.org/drawingml/2006/main">
  <dsp:spTree>
    <dsp:nvGrpSpPr>
      <dsp:cNvPr id="0" name=""/>
      <dsp:cNvGrpSpPr/>
    </dsp:nvGrpSpPr>
    <dsp:grpSpPr/>
    <dsp:sp modelId="{8C391B7F-2823-4316-B878-D0B491D30425}">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672699-92F4-4593-9041-8DE65984B922}">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latin typeface="Georgia" panose="02040502050405020303" pitchFamily="18" charset="0"/>
            </a:rPr>
            <a:t>Restore or preserve equal access to education program or activity</a:t>
          </a:r>
        </a:p>
      </dsp:txBody>
      <dsp:txXfrm>
        <a:off x="765914" y="2943510"/>
        <a:ext cx="4320000" cy="720000"/>
      </dsp:txXfrm>
    </dsp:sp>
    <dsp:sp modelId="{BDF7E256-F465-4B2F-8F89-9811E9931ECD}">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26081D-8A29-4607-88E8-FA29CFEF7F8A}">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latin typeface="Georgia" panose="02040502050405020303" pitchFamily="18" charset="0"/>
            </a:rPr>
            <a:t>Maintained as confidential to the extent possible</a:t>
          </a:r>
        </a:p>
      </dsp:txBody>
      <dsp:txXfrm>
        <a:off x="5841914" y="2943510"/>
        <a:ext cx="432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4EA2E-3D95-4765-A6BD-BE0E1A8D7F14}">
      <dsp:nvSpPr>
        <dsp:cNvPr id="0" name=""/>
        <dsp:cNvSpPr/>
      </dsp:nvSpPr>
      <dsp:spPr>
        <a:xfrm>
          <a:off x="2133386" y="2729"/>
          <a:ext cx="2400059" cy="131288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panose="02040502050405020303" pitchFamily="18" charset="0"/>
            </a:rPr>
            <a:t>After a Formal Complaint has been filed (and is not dismissed)</a:t>
          </a:r>
        </a:p>
      </dsp:txBody>
      <dsp:txXfrm>
        <a:off x="2197476" y="66819"/>
        <a:ext cx="2271879" cy="1184702"/>
      </dsp:txXfrm>
    </dsp:sp>
    <dsp:sp modelId="{00B6E3E7-CEE5-415F-BE2F-854A45C5A137}">
      <dsp:nvSpPr>
        <dsp:cNvPr id="0" name=""/>
        <dsp:cNvSpPr/>
      </dsp:nvSpPr>
      <dsp:spPr>
        <a:xfrm>
          <a:off x="2133386" y="1381255"/>
          <a:ext cx="2400059" cy="131288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panose="02040502050405020303" pitchFamily="18" charset="0"/>
            </a:rPr>
            <a:t>After a Notice of Allegations has been sent to Parties</a:t>
          </a:r>
        </a:p>
      </dsp:txBody>
      <dsp:txXfrm>
        <a:off x="2197476" y="1445345"/>
        <a:ext cx="2271879" cy="1184702"/>
      </dsp:txXfrm>
    </dsp:sp>
    <dsp:sp modelId="{7B9ED572-0B4A-4028-AF3C-1E740AF7D2AB}">
      <dsp:nvSpPr>
        <dsp:cNvPr id="0" name=""/>
        <dsp:cNvSpPr/>
      </dsp:nvSpPr>
      <dsp:spPr>
        <a:xfrm>
          <a:off x="2158779" y="4141037"/>
          <a:ext cx="2400059" cy="131288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panose="02040502050405020303" pitchFamily="18" charset="0"/>
            </a:rPr>
            <a:t>Prior to the Hearing Panel reaching a determination as to responsibility </a:t>
          </a:r>
        </a:p>
      </dsp:txBody>
      <dsp:txXfrm>
        <a:off x="2222869" y="4205127"/>
        <a:ext cx="2271879" cy="1184702"/>
      </dsp:txXfrm>
    </dsp:sp>
    <dsp:sp modelId="{B2675A81-5F05-4559-8138-FAA64B6D10BF}">
      <dsp:nvSpPr>
        <dsp:cNvPr id="0" name=""/>
        <dsp:cNvSpPr/>
      </dsp:nvSpPr>
      <dsp:spPr>
        <a:xfrm>
          <a:off x="2150690" y="2803002"/>
          <a:ext cx="2400059" cy="131288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panose="02040502050405020303" pitchFamily="18" charset="0"/>
            </a:rPr>
            <a:t>During investigation</a:t>
          </a:r>
        </a:p>
      </dsp:txBody>
      <dsp:txXfrm>
        <a:off x="2214780" y="2867092"/>
        <a:ext cx="2271879" cy="11847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50900-C66A-432B-B522-CD33DDC04096}">
      <dsp:nvSpPr>
        <dsp:cNvPr id="0" name=""/>
        <dsp:cNvSpPr/>
      </dsp:nvSpPr>
      <dsp:spPr>
        <a:xfrm>
          <a:off x="1333" y="1316033"/>
          <a:ext cx="3121474" cy="156073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eorgia" panose="02040502050405020303" pitchFamily="18" charset="0"/>
            </a:rPr>
            <a:t>Ranges and types of sanctions must be appropriate to policy violation</a:t>
          </a:r>
        </a:p>
      </dsp:txBody>
      <dsp:txXfrm>
        <a:off x="47045" y="1361745"/>
        <a:ext cx="3030050" cy="1469313"/>
      </dsp:txXfrm>
    </dsp:sp>
    <dsp:sp modelId="{CA897314-955B-4521-95CD-FE2BCB38C106}">
      <dsp:nvSpPr>
        <dsp:cNvPr id="0" name=""/>
        <dsp:cNvSpPr/>
      </dsp:nvSpPr>
      <dsp:spPr>
        <a:xfrm>
          <a:off x="3903177" y="1316033"/>
          <a:ext cx="3121474" cy="156073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eorgia" panose="02040502050405020303" pitchFamily="18" charset="0"/>
            </a:rPr>
            <a:t>One or more sanctions may be imposed</a:t>
          </a:r>
        </a:p>
      </dsp:txBody>
      <dsp:txXfrm>
        <a:off x="3948889" y="1361745"/>
        <a:ext cx="3030050" cy="1469313"/>
      </dsp:txXfrm>
    </dsp:sp>
    <dsp:sp modelId="{277E8D8A-1FA6-4A06-A423-579ADCD7C976}">
      <dsp:nvSpPr>
        <dsp:cNvPr id="0" name=""/>
        <dsp:cNvSpPr/>
      </dsp:nvSpPr>
      <dsp:spPr>
        <a:xfrm>
          <a:off x="7805020" y="1316033"/>
          <a:ext cx="3121474" cy="156073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eorgia" panose="02040502050405020303" pitchFamily="18" charset="0"/>
            </a:rPr>
            <a:t>Sanctions also vary based on whether the responsible party is a student, employee, or third-party vendor</a:t>
          </a:r>
        </a:p>
      </dsp:txBody>
      <dsp:txXfrm>
        <a:off x="7850732" y="1361745"/>
        <a:ext cx="3030050" cy="14693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56AAD-C227-40B0-BCB9-50003577E93A}" type="datetimeFigureOut">
              <a:rPr lang="en-US" smtClean="0"/>
              <a:t>9/12/2025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301FB-83DE-41DA-9BD5-09508DB8A73A}" type="slidenum">
              <a:rPr lang="en-US" smtClean="0"/>
              <a:t>‹#›</a:t>
            </a:fld>
            <a:endParaRPr lang="en-US" dirty="0"/>
          </a:p>
        </p:txBody>
      </p:sp>
    </p:spTree>
    <p:extLst>
      <p:ext uri="{BB962C8B-B14F-4D97-AF65-F5344CB8AC3E}">
        <p14:creationId xmlns:p14="http://schemas.microsoft.com/office/powerpoint/2010/main" val="83882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FE0A4-FC2C-E7BA-5841-793497AE6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569BC-66DE-0D9F-6F5E-3D7B24249ABE}"/>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4FA4F5B2-CB60-E68F-718F-0B803C99234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E1BE4-F563-4A90-A3D7-9125F111A6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5901432"/>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9A1A4-66EE-4FC6-8471-F54AD390BA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107524"/>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3F3DC-6F76-4FF2-8FE1-5920B66FC7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385835"/>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2BB95-6799-40EF-9AA5-23D915EF43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432990"/>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4E5F15-43B0-42D7-9BC1-CDA6F600E173}" type="slidenum">
              <a:rPr lang="en-US" smtClean="0"/>
              <a:t>15</a:t>
            </a:fld>
            <a:endParaRPr lang="en-US" dirty="0"/>
          </a:p>
        </p:txBody>
      </p:sp>
    </p:spTree>
    <p:extLst>
      <p:ext uri="{BB962C8B-B14F-4D97-AF65-F5344CB8AC3E}">
        <p14:creationId xmlns:p14="http://schemas.microsoft.com/office/powerpoint/2010/main" val="1104968393"/>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B3301FB-83DE-41DA-9BD5-09508DB8A73A}" type="slidenum">
              <a:rPr lang="en-US" smtClean="0"/>
              <a:t>16</a:t>
            </a:fld>
            <a:endParaRPr lang="en-US" dirty="0"/>
          </a:p>
        </p:txBody>
      </p:sp>
    </p:spTree>
    <p:extLst>
      <p:ext uri="{BB962C8B-B14F-4D97-AF65-F5344CB8AC3E}">
        <p14:creationId xmlns:p14="http://schemas.microsoft.com/office/powerpoint/2010/main" val="246588891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2BB95-6799-40EF-9AA5-23D915EF43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712546"/>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2BB95-6799-40EF-9AA5-23D915EF43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909290"/>
      </p:ext>
    </p:extLst>
  </p:cSld>
  <p:clrMapOvr>
    <a:masterClrMapping/>
  </p:clrMapOvr>
</p:notes>
</file>

<file path=ppt/notesSlides/notesSlide1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E33B1-A9E2-44CE-127D-2146E100D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D0589-FCFB-1470-1CFB-ACD58B13751B}"/>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A7A8E506-E8EB-C683-BE90-363DE95B4868}"/>
              </a:ext>
            </a:extLst>
          </p:cNvPr>
          <p:cNvSpPr>
            <a:spLocks noGrp="1"/>
          </p:cNvSpPr>
          <p:nvPr>
            <p:ph type="sldNum" sz="quarter" idx="10"/>
          </p:nvPr>
        </p:nvSpPr>
        <p:spPr/>
        <p:txBody>
          <a:bodyPr/>
          <a:lstStyle/>
          <a:p>
            <a:fld id="{F74E5F15-43B0-42D7-9BC1-CDA6F600E173}" type="slidenum">
              <a:rPr lang="en-US" smtClean="0"/>
              <a:t>22</a:t>
            </a:fld>
            <a:endParaRPr lang="en-US" dirty="0"/>
          </a:p>
        </p:txBody>
      </p:sp>
    </p:spTree>
    <p:extLst>
      <p:ext uri="{BB962C8B-B14F-4D97-AF65-F5344CB8AC3E}">
        <p14:creationId xmlns:p14="http://schemas.microsoft.com/office/powerpoint/2010/main" val="896368018"/>
      </p:ext>
    </p:extLst>
  </p:cSld>
  <p:clrMapOvr>
    <a:masterClrMapping/>
  </p:clrMapOvr>
</p:notes>
</file>

<file path=ppt/notesSlides/notesSlide1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19AC7-1D4E-256C-AA2A-7CCF1C58E8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E2FFB-EEF8-6E3D-0458-19C03818AB16}"/>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764846F6-D791-977B-07D3-5F66DD9D4431}"/>
              </a:ext>
            </a:extLst>
          </p:cNvPr>
          <p:cNvSpPr>
            <a:spLocks noGrp="1"/>
          </p:cNvSpPr>
          <p:nvPr>
            <p:ph type="sldNum" sz="quarter" idx="10"/>
          </p:nvPr>
        </p:nvSpPr>
        <p:spPr/>
        <p:txBody>
          <a:bodyPr/>
          <a:lstStyle/>
          <a:p>
            <a:fld id="{F74E5F15-43B0-42D7-9BC1-CDA6F600E173}" type="slidenum">
              <a:rPr lang="en-US" smtClean="0"/>
              <a:t>23</a:t>
            </a:fld>
            <a:endParaRPr lang="en-US" dirty="0"/>
          </a:p>
        </p:txBody>
      </p:sp>
    </p:spTree>
    <p:extLst>
      <p:ext uri="{BB962C8B-B14F-4D97-AF65-F5344CB8AC3E}">
        <p14:creationId xmlns:p14="http://schemas.microsoft.com/office/powerpoint/2010/main" val="653485470"/>
      </p:ext>
    </p:extLst>
  </p:cSld>
  <p:clrMapOvr>
    <a:masterClrMapping/>
  </p:clrMapOvr>
</p:notes>
</file>

<file path=ppt/notesSlides/notesSlide1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00C36-26B6-A55B-6012-03B4EC171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95AA9-4541-F94C-E30B-C0DC647E3493}"/>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19025979-B08B-94AF-04DD-1DE0191A458C}"/>
              </a:ext>
            </a:extLst>
          </p:cNvPr>
          <p:cNvSpPr>
            <a:spLocks noGrp="1"/>
          </p:cNvSpPr>
          <p:nvPr>
            <p:ph type="sldNum" sz="quarter" idx="10"/>
          </p:nvPr>
        </p:nvSpPr>
        <p:spPr/>
        <p:txBody>
          <a:bodyPr/>
          <a:lstStyle/>
          <a:p>
            <a:fld id="{F74E5F15-43B0-42D7-9BC1-CDA6F600E173}" type="slidenum">
              <a:rPr lang="en-US" smtClean="0"/>
              <a:t>25</a:t>
            </a:fld>
            <a:endParaRPr lang="en-US" dirty="0"/>
          </a:p>
        </p:txBody>
      </p:sp>
    </p:spTree>
    <p:extLst>
      <p:ext uri="{BB962C8B-B14F-4D97-AF65-F5344CB8AC3E}">
        <p14:creationId xmlns:p14="http://schemas.microsoft.com/office/powerpoint/2010/main" val="2561194043"/>
      </p:ext>
    </p:extLst>
  </p:cSld>
  <p:clrMapOvr>
    <a:masterClrMapping/>
  </p:clrMapOvr>
</p:notes>
</file>

<file path=ppt/notesSlides/notesSlide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35477-FE9C-55C5-3A8A-BD0D379F6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0F1F7F-5ECC-C11F-3DC1-BDE7EEB80363}"/>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DA4247AD-F09E-06B8-45E5-5661D788D275}"/>
              </a:ext>
            </a:extLst>
          </p:cNvPr>
          <p:cNvSpPr>
            <a:spLocks noGrp="1"/>
          </p:cNvSpPr>
          <p:nvPr>
            <p:ph type="sldNum" sz="quarter" idx="10"/>
          </p:nvPr>
        </p:nvSpPr>
        <p:spPr/>
        <p:txBody>
          <a:bodyPr/>
          <a:lstStyle/>
          <a:p>
            <a:fld id="{F74E5F15-43B0-42D7-9BC1-CDA6F600E173}" type="slidenum">
              <a:rPr lang="en-US" smtClean="0"/>
              <a:t>3</a:t>
            </a:fld>
            <a:endParaRPr lang="en-US" dirty="0"/>
          </a:p>
        </p:txBody>
      </p:sp>
    </p:spTree>
    <p:extLst>
      <p:ext uri="{BB962C8B-B14F-4D97-AF65-F5344CB8AC3E}">
        <p14:creationId xmlns:p14="http://schemas.microsoft.com/office/powerpoint/2010/main" val="2194540538"/>
      </p:ext>
    </p:extLst>
  </p:cSld>
  <p:clrMapOvr>
    <a:masterClrMapping/>
  </p:clrMapOvr>
</p:notes>
</file>

<file path=ppt/notesSlides/notesSlide2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1E4C1-838A-7C54-E30B-A9416221B6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6F7D6-3F91-4320-6A35-82C721DF0E30}"/>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8D1A3329-A559-14BF-C597-F9067CF4B06E}"/>
              </a:ext>
            </a:extLst>
          </p:cNvPr>
          <p:cNvSpPr>
            <a:spLocks noGrp="1"/>
          </p:cNvSpPr>
          <p:nvPr>
            <p:ph type="sldNum" sz="quarter" idx="10"/>
          </p:nvPr>
        </p:nvSpPr>
        <p:spPr/>
        <p:txBody>
          <a:bodyPr/>
          <a:lstStyle/>
          <a:p>
            <a:fld id="{F74E5F15-43B0-42D7-9BC1-CDA6F600E173}" type="slidenum">
              <a:rPr lang="en-US" smtClean="0"/>
              <a:t>27</a:t>
            </a:fld>
            <a:endParaRPr lang="en-US" dirty="0"/>
          </a:p>
        </p:txBody>
      </p:sp>
    </p:spTree>
    <p:extLst>
      <p:ext uri="{BB962C8B-B14F-4D97-AF65-F5344CB8AC3E}">
        <p14:creationId xmlns:p14="http://schemas.microsoft.com/office/powerpoint/2010/main" val="787100617"/>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4E5F15-43B0-42D7-9BC1-CDA6F600E173}" type="slidenum">
              <a:rPr lang="en-US" smtClean="0"/>
              <a:t>29</a:t>
            </a:fld>
            <a:endParaRPr lang="en-US"/>
          </a:p>
        </p:txBody>
      </p:sp>
    </p:spTree>
    <p:extLst>
      <p:ext uri="{BB962C8B-B14F-4D97-AF65-F5344CB8AC3E}">
        <p14:creationId xmlns:p14="http://schemas.microsoft.com/office/powerpoint/2010/main" val="2010583277"/>
      </p:ext>
    </p:extLst>
  </p:cSld>
  <p:clrMapOvr>
    <a:masterClrMapping/>
  </p:clrMapOvr>
</p:notes>
</file>

<file path=ppt/notesSlides/notesSlide2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7D1CC-E494-08A9-2CE0-65D1DA17A0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135382-464D-939A-A203-C9E0708E1AE4}"/>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7D2E271C-0384-C640-3F0E-84826698392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E1BE4-F563-4A90-A3D7-9125F111A6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3431734"/>
      </p:ext>
    </p:extLst>
  </p:cSld>
  <p:clrMapOvr>
    <a:masterClrMapping/>
  </p:clrMapOvr>
</p:notes>
</file>

<file path=ppt/notesSlides/notesSlide2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91E86-358D-56C5-B614-5CDA9CE12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BAF9C-917C-2D75-1C4C-321AB74D40F5}"/>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933E64C5-D8CA-EF6A-A34B-FA3601FC33FC}"/>
              </a:ext>
            </a:extLst>
          </p:cNvPr>
          <p:cNvSpPr>
            <a:spLocks noGrp="1"/>
          </p:cNvSpPr>
          <p:nvPr>
            <p:ph type="sldNum" sz="quarter" idx="10"/>
          </p:nvPr>
        </p:nvSpPr>
        <p:spPr/>
        <p:txBody>
          <a:bodyPr/>
          <a:lstStyle/>
          <a:p>
            <a:fld id="{F74E5F15-43B0-42D7-9BC1-CDA6F600E173}" type="slidenum">
              <a:rPr lang="en-US" smtClean="0"/>
              <a:t>31</a:t>
            </a:fld>
            <a:endParaRPr lang="en-US" dirty="0"/>
          </a:p>
        </p:txBody>
      </p:sp>
    </p:spTree>
    <p:extLst>
      <p:ext uri="{BB962C8B-B14F-4D97-AF65-F5344CB8AC3E}">
        <p14:creationId xmlns:p14="http://schemas.microsoft.com/office/powerpoint/2010/main" val="161757943"/>
      </p:ext>
    </p:extLst>
  </p:cSld>
  <p:clrMapOvr>
    <a:masterClrMapping/>
  </p:clrMapOvr>
</p:notes>
</file>

<file path=ppt/notesSlides/notesSlide2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D6F24-5D1D-A4BE-B12B-23D200CB8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D365-8818-FDC3-AACF-5EB7FAF138B3}"/>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DCE67E0E-62ED-1D3E-D0DB-44254EDC8AFF}"/>
              </a:ext>
            </a:extLst>
          </p:cNvPr>
          <p:cNvSpPr>
            <a:spLocks noGrp="1"/>
          </p:cNvSpPr>
          <p:nvPr>
            <p:ph type="sldNum" sz="quarter" idx="10"/>
          </p:nvPr>
        </p:nvSpPr>
        <p:spPr/>
        <p:txBody>
          <a:bodyPr/>
          <a:lstStyle/>
          <a:p>
            <a:fld id="{F74E5F15-43B0-42D7-9BC1-CDA6F600E173}" type="slidenum">
              <a:rPr lang="en-US" smtClean="0"/>
              <a:t>32</a:t>
            </a:fld>
            <a:endParaRPr lang="en-US" dirty="0"/>
          </a:p>
        </p:txBody>
      </p:sp>
    </p:spTree>
    <p:extLst>
      <p:ext uri="{BB962C8B-B14F-4D97-AF65-F5344CB8AC3E}">
        <p14:creationId xmlns:p14="http://schemas.microsoft.com/office/powerpoint/2010/main" val="809337076"/>
      </p:ext>
    </p:extLst>
  </p:cSld>
  <p:clrMapOvr>
    <a:masterClrMapping/>
  </p:clrMapOvr>
</p:notes>
</file>

<file path=ppt/notesSlides/notesSlide2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2036D-3FB8-C2A1-B66E-A5DA78C4E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731CD-1B90-B862-017D-1D102403B9D6}"/>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1D93F967-D0D6-A6E7-A825-B647E9249F34}"/>
              </a:ext>
            </a:extLst>
          </p:cNvPr>
          <p:cNvSpPr>
            <a:spLocks noGrp="1"/>
          </p:cNvSpPr>
          <p:nvPr>
            <p:ph type="sldNum" sz="quarter" idx="10"/>
          </p:nvPr>
        </p:nvSpPr>
        <p:spPr/>
        <p:txBody>
          <a:bodyPr/>
          <a:lstStyle/>
          <a:p>
            <a:fld id="{F74E5F15-43B0-42D7-9BC1-CDA6F600E173}" type="slidenum">
              <a:rPr lang="en-US" smtClean="0"/>
              <a:t>33</a:t>
            </a:fld>
            <a:endParaRPr lang="en-US" dirty="0"/>
          </a:p>
        </p:txBody>
      </p:sp>
    </p:spTree>
    <p:extLst>
      <p:ext uri="{BB962C8B-B14F-4D97-AF65-F5344CB8AC3E}">
        <p14:creationId xmlns:p14="http://schemas.microsoft.com/office/powerpoint/2010/main" val="10810279"/>
      </p:ext>
    </p:extLst>
  </p:cSld>
  <p:clrMapOvr>
    <a:masterClrMapping/>
  </p:clrMapOvr>
</p:notes>
</file>

<file path=ppt/notesSlides/notesSlide2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9D04C-B91B-DA37-18CE-0AEE691988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3DC86-A67E-2DBB-8D7A-B4A0DD0BD9D5}"/>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97EA79F7-F9F7-FFDD-3169-7AC9483E7ABA}"/>
              </a:ext>
            </a:extLst>
          </p:cNvPr>
          <p:cNvSpPr>
            <a:spLocks noGrp="1"/>
          </p:cNvSpPr>
          <p:nvPr>
            <p:ph type="sldNum" sz="quarter" idx="10"/>
          </p:nvPr>
        </p:nvSpPr>
        <p:spPr/>
        <p:txBody>
          <a:bodyPr/>
          <a:lstStyle/>
          <a:p>
            <a:fld id="{F74E5F15-43B0-42D7-9BC1-CDA6F600E173}" type="slidenum">
              <a:rPr lang="en-US" smtClean="0"/>
              <a:t>34</a:t>
            </a:fld>
            <a:endParaRPr lang="en-US" dirty="0"/>
          </a:p>
        </p:txBody>
      </p:sp>
    </p:spTree>
    <p:extLst>
      <p:ext uri="{BB962C8B-B14F-4D97-AF65-F5344CB8AC3E}">
        <p14:creationId xmlns:p14="http://schemas.microsoft.com/office/powerpoint/2010/main" val="3029802702"/>
      </p:ext>
    </p:extLst>
  </p:cSld>
  <p:clrMapOvr>
    <a:masterClrMapping/>
  </p:clrMapOvr>
</p:notes>
</file>

<file path=ppt/notesSlides/notesSlide2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758EF-9CDE-96F6-E11D-841A52B86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402C2-2A8B-3851-7E49-90656E1E1850}"/>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D28AB38C-C155-315A-20D7-F458036428FA}"/>
              </a:ext>
            </a:extLst>
          </p:cNvPr>
          <p:cNvSpPr>
            <a:spLocks noGrp="1"/>
          </p:cNvSpPr>
          <p:nvPr>
            <p:ph type="sldNum" sz="quarter" idx="10"/>
          </p:nvPr>
        </p:nvSpPr>
        <p:spPr/>
        <p:txBody>
          <a:bodyPr/>
          <a:lstStyle/>
          <a:p>
            <a:fld id="{F74E5F15-43B0-42D7-9BC1-CDA6F600E173}" type="slidenum">
              <a:rPr lang="en-US" smtClean="0"/>
              <a:t>35</a:t>
            </a:fld>
            <a:endParaRPr lang="en-US" dirty="0"/>
          </a:p>
        </p:txBody>
      </p:sp>
    </p:spTree>
    <p:extLst>
      <p:ext uri="{BB962C8B-B14F-4D97-AF65-F5344CB8AC3E}">
        <p14:creationId xmlns:p14="http://schemas.microsoft.com/office/powerpoint/2010/main" val="2379551511"/>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34B52-B950-4020-B93E-9F5F58222020}" type="slidenum">
              <a:rPr lang="en-US" smtClean="0"/>
              <a:t>36</a:t>
            </a:fld>
            <a:endParaRPr lang="en-US" dirty="0"/>
          </a:p>
        </p:txBody>
      </p:sp>
    </p:spTree>
    <p:extLst>
      <p:ext uri="{BB962C8B-B14F-4D97-AF65-F5344CB8AC3E}">
        <p14:creationId xmlns:p14="http://schemas.microsoft.com/office/powerpoint/2010/main" val="1796704253"/>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A5E1BE4-F563-4A90-A3D7-9125F111A6C8}" type="slidenum">
              <a:rPr lang="en-US" smtClean="0"/>
              <a:t>37</a:t>
            </a:fld>
            <a:endParaRPr lang="en-US" dirty="0"/>
          </a:p>
        </p:txBody>
      </p:sp>
    </p:spTree>
    <p:extLst>
      <p:ext uri="{BB962C8B-B14F-4D97-AF65-F5344CB8AC3E}">
        <p14:creationId xmlns:p14="http://schemas.microsoft.com/office/powerpoint/2010/main" val="3200131610"/>
      </p:ext>
    </p:extLst>
  </p:cSld>
  <p:clrMapOvr>
    <a:masterClrMapping/>
  </p:clrMapOvr>
</p:notes>
</file>

<file path=ppt/notesSlides/notesSlide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F33BF-7F3A-95E1-0C04-1C242B151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BBECD-44A1-7D85-D049-394D1FE76CDF}"/>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3CB3438E-B6FB-A327-BDD3-E297189642D6}"/>
              </a:ext>
            </a:extLst>
          </p:cNvPr>
          <p:cNvSpPr>
            <a:spLocks noGrp="1"/>
          </p:cNvSpPr>
          <p:nvPr>
            <p:ph type="sldNum" sz="quarter" idx="10"/>
          </p:nvPr>
        </p:nvSpPr>
        <p:spPr/>
        <p:txBody>
          <a:bodyPr/>
          <a:lstStyle/>
          <a:p>
            <a:fld id="{F74E5F15-43B0-42D7-9BC1-CDA6F600E173}" type="slidenum">
              <a:rPr lang="en-US" smtClean="0"/>
              <a:t>4</a:t>
            </a:fld>
            <a:endParaRPr lang="en-US" dirty="0"/>
          </a:p>
        </p:txBody>
      </p:sp>
    </p:spTree>
    <p:extLst>
      <p:ext uri="{BB962C8B-B14F-4D97-AF65-F5344CB8AC3E}">
        <p14:creationId xmlns:p14="http://schemas.microsoft.com/office/powerpoint/2010/main" val="2280362947"/>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234F911-4E3A-4F02-AB1B-B39AF62E4EC5}" type="slidenum">
              <a:rPr lang="en-US" smtClean="0"/>
              <a:t>38</a:t>
            </a:fld>
            <a:endParaRPr lang="en-US" dirty="0"/>
          </a:p>
        </p:txBody>
      </p:sp>
    </p:spTree>
    <p:extLst>
      <p:ext uri="{BB962C8B-B14F-4D97-AF65-F5344CB8AC3E}">
        <p14:creationId xmlns:p14="http://schemas.microsoft.com/office/powerpoint/2010/main" val="1332070134"/>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234F911-4E3A-4F02-AB1B-B39AF62E4EC5}" type="slidenum">
              <a:rPr lang="en-US" smtClean="0"/>
              <a:t>39</a:t>
            </a:fld>
            <a:endParaRPr lang="en-US" dirty="0"/>
          </a:p>
        </p:txBody>
      </p:sp>
    </p:spTree>
    <p:extLst>
      <p:ext uri="{BB962C8B-B14F-4D97-AF65-F5344CB8AC3E}">
        <p14:creationId xmlns:p14="http://schemas.microsoft.com/office/powerpoint/2010/main" val="2309775703"/>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234F911-4E3A-4F02-AB1B-B39AF62E4EC5}" type="slidenum">
              <a:rPr lang="en-US" smtClean="0"/>
              <a:t>40</a:t>
            </a:fld>
            <a:endParaRPr lang="en-US" dirty="0"/>
          </a:p>
        </p:txBody>
      </p:sp>
    </p:spTree>
    <p:extLst>
      <p:ext uri="{BB962C8B-B14F-4D97-AF65-F5344CB8AC3E}">
        <p14:creationId xmlns:p14="http://schemas.microsoft.com/office/powerpoint/2010/main" val="183604287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2BB95-6799-40EF-9AA5-23D915EF43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810733"/>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A07F5-89C6-45B7-83A0-9BC966D11E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704805"/>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34B52-B950-4020-B93E-9F5F58222020}" type="slidenum">
              <a:rPr lang="en-US" smtClean="0"/>
              <a:t>43</a:t>
            </a:fld>
            <a:endParaRPr lang="en-US" dirty="0"/>
          </a:p>
        </p:txBody>
      </p:sp>
    </p:spTree>
    <p:extLst>
      <p:ext uri="{BB962C8B-B14F-4D97-AF65-F5344CB8AC3E}">
        <p14:creationId xmlns:p14="http://schemas.microsoft.com/office/powerpoint/2010/main" val="185639187"/>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34B52-B950-4020-B93E-9F5F58222020}" type="slidenum">
              <a:rPr lang="en-US" smtClean="0"/>
              <a:t>44</a:t>
            </a:fld>
            <a:endParaRPr lang="en-US" dirty="0"/>
          </a:p>
        </p:txBody>
      </p:sp>
    </p:spTree>
    <p:extLst>
      <p:ext uri="{BB962C8B-B14F-4D97-AF65-F5344CB8AC3E}">
        <p14:creationId xmlns:p14="http://schemas.microsoft.com/office/powerpoint/2010/main" val="1028180126"/>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23B6492-8AC9-4E61-922A-B38822094905}" type="slidenum">
              <a:rPr lang="en-US" smtClean="0"/>
              <a:t>45</a:t>
            </a:fld>
            <a:endParaRPr lang="en-US" dirty="0"/>
          </a:p>
        </p:txBody>
      </p:sp>
    </p:spTree>
    <p:extLst>
      <p:ext uri="{BB962C8B-B14F-4D97-AF65-F5344CB8AC3E}">
        <p14:creationId xmlns:p14="http://schemas.microsoft.com/office/powerpoint/2010/main" val="1494638085"/>
      </p:ext>
    </p:extLst>
  </p:cSld>
  <p:clrMapOvr>
    <a:masterClrMapping/>
  </p:clrMapOvr>
</p:notes>
</file>

<file path=ppt/notesSlides/notesSlide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61097-127B-0B2F-0CFC-AEB2AFFE17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0472B-A9EA-01B3-A13A-DC9EE5968593}"/>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30B56D77-CD99-28CF-F2E6-C0C5E25C6BC3}"/>
              </a:ext>
            </a:extLst>
          </p:cNvPr>
          <p:cNvSpPr>
            <a:spLocks noGrp="1"/>
          </p:cNvSpPr>
          <p:nvPr>
            <p:ph type="sldNum" sz="quarter" idx="10"/>
          </p:nvPr>
        </p:nvSpPr>
        <p:spPr/>
        <p:txBody>
          <a:bodyPr/>
          <a:lstStyle/>
          <a:p>
            <a:fld id="{F74E5F15-43B0-42D7-9BC1-CDA6F600E173}" type="slidenum">
              <a:rPr lang="en-US" smtClean="0"/>
              <a:t>5</a:t>
            </a:fld>
            <a:endParaRPr lang="en-US" dirty="0"/>
          </a:p>
        </p:txBody>
      </p:sp>
    </p:spTree>
    <p:extLst>
      <p:ext uri="{BB962C8B-B14F-4D97-AF65-F5344CB8AC3E}">
        <p14:creationId xmlns:p14="http://schemas.microsoft.com/office/powerpoint/2010/main" val="253129887"/>
      </p:ext>
    </p:extLst>
  </p:cSld>
  <p:clrMapOvr>
    <a:masterClrMapping/>
  </p:clrMapOvr>
</p:notes>
</file>

<file path=ppt/notesSlides/notesSlide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6E7D7-6141-3BBC-2A0D-B3DFC97AF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17A9-E16B-6558-266F-14B87F13FCD1}"/>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2546036A-5E64-81BB-2CB6-6EFCEB54B3BD}"/>
              </a:ext>
            </a:extLst>
          </p:cNvPr>
          <p:cNvSpPr>
            <a:spLocks noGrp="1"/>
          </p:cNvSpPr>
          <p:nvPr>
            <p:ph type="sldNum" sz="quarter" idx="10"/>
          </p:nvPr>
        </p:nvSpPr>
        <p:spPr/>
        <p:txBody>
          <a:bodyPr/>
          <a:lstStyle/>
          <a:p>
            <a:fld id="{F74E5F15-43B0-42D7-9BC1-CDA6F600E173}" type="slidenum">
              <a:rPr lang="en-US" smtClean="0"/>
              <a:t>6</a:t>
            </a:fld>
            <a:endParaRPr lang="en-US" dirty="0"/>
          </a:p>
        </p:txBody>
      </p:sp>
    </p:spTree>
    <p:extLst>
      <p:ext uri="{BB962C8B-B14F-4D97-AF65-F5344CB8AC3E}">
        <p14:creationId xmlns:p14="http://schemas.microsoft.com/office/powerpoint/2010/main" val="640577574"/>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2BB95-6799-40EF-9AA5-23D915EF43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510878"/>
      </p:ext>
    </p:extLst>
  </p:cSld>
  <p:clrMapOvr>
    <a:masterClrMapping/>
  </p:clrMapOvr>
</p:notes>
</file>

<file path=ppt/notesSlides/notesSlide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3455D-DDAD-9AE9-AE24-555E6A003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ED620-D4A6-61C9-C4F1-47357F976436}"/>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83F96900-F5C5-EE1F-BB11-CCD42B0DD5CF}"/>
              </a:ext>
            </a:extLst>
          </p:cNvPr>
          <p:cNvSpPr>
            <a:spLocks noGrp="1"/>
          </p:cNvSpPr>
          <p:nvPr>
            <p:ph type="sldNum" sz="quarter" idx="10"/>
          </p:nvPr>
        </p:nvSpPr>
        <p:spPr/>
        <p:txBody>
          <a:bodyPr/>
          <a:lstStyle/>
          <a:p>
            <a:fld id="{F74E5F15-43B0-42D7-9BC1-CDA6F600E173}" type="slidenum">
              <a:rPr lang="en-US" smtClean="0"/>
              <a:t>9</a:t>
            </a:fld>
            <a:endParaRPr lang="en-US" dirty="0"/>
          </a:p>
        </p:txBody>
      </p:sp>
    </p:spTree>
    <p:extLst>
      <p:ext uri="{BB962C8B-B14F-4D97-AF65-F5344CB8AC3E}">
        <p14:creationId xmlns:p14="http://schemas.microsoft.com/office/powerpoint/2010/main" val="1403688263"/>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3F3DC-6F76-4FF2-8FE1-5920B66FC7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036803"/>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9A1A4-66EE-4FC6-8471-F54AD390BA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068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9623-079D-A045-F736-F86E8C38C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F6A98E-FA20-7AAC-3FB2-C1EF8293CB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868E9-0FB2-17AB-4264-25ADD4FB3AA4}"/>
              </a:ext>
            </a:extLst>
          </p:cNvPr>
          <p:cNvSpPr>
            <a:spLocks noGrp="1"/>
          </p:cNvSpPr>
          <p:nvPr>
            <p:ph type="dt" sz="half" idx="10"/>
          </p:nvPr>
        </p:nvSpPr>
        <p:spPr/>
        <p:txBody>
          <a:bodyPr/>
          <a:lstStyle/>
          <a:p>
            <a:fld id="{88CC2CBF-2B15-41F1-8E3B-E89BBAE9770F}" type="datetimeFigureOut">
              <a:rPr lang="en-US" smtClean="0"/>
              <a:t>9/12/2025</a:t>
            </a:fld>
            <a:endParaRPr lang="en-US" dirty="0"/>
          </a:p>
        </p:txBody>
      </p:sp>
      <p:sp>
        <p:nvSpPr>
          <p:cNvPr id="5" name="Footer Placeholder 4">
            <a:extLst>
              <a:ext uri="{FF2B5EF4-FFF2-40B4-BE49-F238E27FC236}">
                <a16:creationId xmlns:a16="http://schemas.microsoft.com/office/drawing/2014/main" id="{6D78D2A8-9AA7-8D71-3164-D606184E53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D95F61-B7B3-E80B-9A62-CC56C4D0B06F}"/>
              </a:ext>
            </a:extLst>
          </p:cNvPr>
          <p:cNvSpPr>
            <a:spLocks noGrp="1"/>
          </p:cNvSpPr>
          <p:nvPr>
            <p:ph type="sldNum" sz="quarter" idx="12"/>
          </p:nvPr>
        </p:nvSpPr>
        <p:spPr/>
        <p:txBody>
          <a:bodyPr/>
          <a:lstStyle/>
          <a:p>
            <a:fld id="{9E50C94F-050A-4511-BD05-4CB6A8BFC7A7}" type="slidenum">
              <a:rPr lang="en-US" smtClean="0"/>
              <a:t>‹#›</a:t>
            </a:fld>
            <a:endParaRPr lang="en-US" dirty="0"/>
          </a:p>
        </p:txBody>
      </p:sp>
    </p:spTree>
    <p:extLst>
      <p:ext uri="{BB962C8B-B14F-4D97-AF65-F5344CB8AC3E}">
        <p14:creationId xmlns:p14="http://schemas.microsoft.com/office/powerpoint/2010/main" val="1641611012"/>
      </p:ext>
    </p:extLst>
  </p:cSld>
  <p:clrMapOvr>
    <a:masterClrMapping/>
  </p:clrMapOvr>
</p:sldLayout>
</file>

<file path=ppt/slideLayouts/slideLayout1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DE17-0D40-8AA4-FD93-027E87DC0F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E67E8C-A59D-C64E-5863-3B7A93A7BC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EAC21-098B-EF7E-EA38-89719006D6D5}"/>
              </a:ext>
            </a:extLst>
          </p:cNvPr>
          <p:cNvSpPr>
            <a:spLocks noGrp="1"/>
          </p:cNvSpPr>
          <p:nvPr>
            <p:ph type="dt" sz="half" idx="10"/>
          </p:nvPr>
        </p:nvSpPr>
        <p:spPr/>
        <p:txBody>
          <a:bodyPr/>
          <a:lstStyle/>
          <a:p>
            <a:fld id="{88CC2CBF-2B15-41F1-8E3B-E89BBAE9770F}" type="datetimeFigureOut">
              <a:rPr lang="en-US" smtClean="0"/>
              <a:t>9/12/2025</a:t>
            </a:fld>
            <a:endParaRPr lang="en-US" dirty="0"/>
          </a:p>
        </p:txBody>
      </p:sp>
      <p:sp>
        <p:nvSpPr>
          <p:cNvPr id="5" name="Footer Placeholder 4">
            <a:extLst>
              <a:ext uri="{FF2B5EF4-FFF2-40B4-BE49-F238E27FC236}">
                <a16:creationId xmlns:a16="http://schemas.microsoft.com/office/drawing/2014/main" id="{26149211-51F8-BB04-59B1-0627FA04A6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6F786C-4CF3-8B21-E243-766C9BFE1B8F}"/>
              </a:ext>
            </a:extLst>
          </p:cNvPr>
          <p:cNvSpPr>
            <a:spLocks noGrp="1"/>
          </p:cNvSpPr>
          <p:nvPr>
            <p:ph type="sldNum" sz="quarter" idx="12"/>
          </p:nvPr>
        </p:nvSpPr>
        <p:spPr/>
        <p:txBody>
          <a:bodyPr/>
          <a:lstStyle/>
          <a:p>
            <a:fld id="{9E50C94F-050A-4511-BD05-4CB6A8BFC7A7}" type="slidenum">
              <a:rPr lang="en-US" smtClean="0"/>
              <a:t>‹#›</a:t>
            </a:fld>
            <a:endParaRPr lang="en-US" dirty="0"/>
          </a:p>
        </p:txBody>
      </p:sp>
    </p:spTree>
    <p:extLst>
      <p:ext uri="{BB962C8B-B14F-4D97-AF65-F5344CB8AC3E}">
        <p14:creationId xmlns:p14="http://schemas.microsoft.com/office/powerpoint/2010/main" val="591109993"/>
      </p:ext>
    </p:extLst>
  </p:cSld>
  <p:clrMapOvr>
    <a:masterClrMapping/>
  </p:clrMapOvr>
</p:sldLayout>
</file>

<file path=ppt/slideLayouts/slideLayout1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341B98-4A95-FFD1-BE46-53E95BC1A5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97790A-149E-423A-E129-9C280733CC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DADCE-63D9-69A1-6C6C-F5A147FECE9B}"/>
              </a:ext>
            </a:extLst>
          </p:cNvPr>
          <p:cNvSpPr>
            <a:spLocks noGrp="1"/>
          </p:cNvSpPr>
          <p:nvPr>
            <p:ph type="dt" sz="half" idx="10"/>
          </p:nvPr>
        </p:nvSpPr>
        <p:spPr/>
        <p:txBody>
          <a:bodyPr/>
          <a:lstStyle/>
          <a:p>
            <a:fld id="{88CC2CBF-2B15-41F1-8E3B-E89BBAE9770F}" type="datetimeFigureOut">
              <a:rPr lang="en-US" smtClean="0"/>
              <a:t>9/12/2025</a:t>
            </a:fld>
            <a:endParaRPr lang="en-US" dirty="0"/>
          </a:p>
        </p:txBody>
      </p:sp>
      <p:sp>
        <p:nvSpPr>
          <p:cNvPr id="5" name="Footer Placeholder 4">
            <a:extLst>
              <a:ext uri="{FF2B5EF4-FFF2-40B4-BE49-F238E27FC236}">
                <a16:creationId xmlns:a16="http://schemas.microsoft.com/office/drawing/2014/main" id="{5464084E-FBD9-9010-9EE1-9ED948D2CD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33A7DE-F31E-E854-4700-4CC37B4BA37A}"/>
              </a:ext>
            </a:extLst>
          </p:cNvPr>
          <p:cNvSpPr>
            <a:spLocks noGrp="1"/>
          </p:cNvSpPr>
          <p:nvPr>
            <p:ph type="sldNum" sz="quarter" idx="12"/>
          </p:nvPr>
        </p:nvSpPr>
        <p:spPr/>
        <p:txBody>
          <a:bodyPr/>
          <a:lstStyle/>
          <a:p>
            <a:fld id="{9E50C94F-050A-4511-BD05-4CB6A8BFC7A7}" type="slidenum">
              <a:rPr lang="en-US" smtClean="0"/>
              <a:t>‹#›</a:t>
            </a:fld>
            <a:endParaRPr lang="en-US" dirty="0"/>
          </a:p>
        </p:txBody>
      </p:sp>
    </p:spTree>
    <p:extLst>
      <p:ext uri="{BB962C8B-B14F-4D97-AF65-F5344CB8AC3E}">
        <p14:creationId xmlns:p14="http://schemas.microsoft.com/office/powerpoint/2010/main" val="317197076"/>
      </p:ext>
    </p:extLst>
  </p:cSld>
  <p:clrMapOvr>
    <a:masterClrMapping/>
  </p:clrMapOvr>
</p:sldLayout>
</file>

<file path=ppt/slideLayouts/slideLayout1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5B15C33-942B-4B33-AD4A-50F1C7213F55}"/>
              </a:ext>
            </a:extLst>
          </p:cNvPr>
          <p:cNvSpPr>
            <a:spLocks noGrp="1"/>
          </p:cNvSpPr>
          <p:nvPr>
            <p:ph idx="1"/>
          </p:nvPr>
        </p:nvSpPr>
        <p:spPr>
          <a:xfrm>
            <a:off x="457199" y="1621410"/>
            <a:ext cx="10983431" cy="4656842"/>
          </a:xfrm>
        </p:spPr>
        <p:txBody>
          <a:bodyPr/>
          <a:lstStyle>
            <a:lvl1pPr marL="457200" indent="-228600">
              <a:lnSpc>
                <a:spcPct val="100000"/>
              </a:lnSpc>
              <a:buFont typeface="Arial" panose="020B0604020202020204" pitchFamily="34" charset="0"/>
              <a:buChar char="•"/>
              <a:defRPr sz="2600">
                <a:solidFill>
                  <a:schemeClr val="tx1"/>
                </a:solidFill>
              </a:defRPr>
            </a:lvl1pPr>
            <a:lvl2pPr marL="822960" indent="-228600">
              <a:lnSpc>
                <a:spcPct val="100000"/>
              </a:lnSpc>
              <a:buFont typeface="Wingdings" panose="05000000000000000000" pitchFamily="2" charset="2"/>
              <a:buChar char="§"/>
              <a:defRPr>
                <a:solidFill>
                  <a:schemeClr val="tx1"/>
                </a:solidFill>
              </a:defRPr>
            </a:lvl2pPr>
            <a:lvl3pPr marL="1280160" indent="-228600">
              <a:lnSpc>
                <a:spcPct val="100000"/>
              </a:lnSpc>
              <a:buFont typeface="Wingdings" panose="05000000000000000000" pitchFamily="2" charset="2"/>
              <a:buChar char="§"/>
              <a:defRPr>
                <a:solidFill>
                  <a:schemeClr val="tx1"/>
                </a:solidFill>
              </a:defRPr>
            </a:lvl3pPr>
            <a:lvl4pPr marL="1737360" indent="-228600">
              <a:lnSpc>
                <a:spcPct val="100000"/>
              </a:lnSpc>
              <a:buFont typeface="Wingdings" panose="05000000000000000000" pitchFamily="2" charset="2"/>
              <a:buChar char="§"/>
              <a:defRPr>
                <a:solidFill>
                  <a:schemeClr val="tx1"/>
                </a:solidFill>
              </a:defRPr>
            </a:lvl4pPr>
            <a:lvl5pPr marL="2194560" indent="-228600">
              <a:lnSpc>
                <a:spcPct val="100000"/>
              </a:lnSpc>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5C9C0F9F-3061-4937-BD6F-92FA696CBAAB}"/>
              </a:ext>
            </a:extLst>
          </p:cNvPr>
          <p:cNvSpPr>
            <a:spLocks noGrp="1"/>
          </p:cNvSpPr>
          <p:nvPr>
            <p:ph type="title"/>
          </p:nvPr>
        </p:nvSpPr>
        <p:spPr>
          <a:xfrm>
            <a:off x="457199" y="218611"/>
            <a:ext cx="10256983" cy="1184286"/>
          </a:xfrm>
          <a:prstGeom prst="rect">
            <a:avLst/>
          </a:prstGeom>
        </p:spPr>
        <p:txBody>
          <a:bodyPr>
            <a:normAutofit/>
          </a:bodyPr>
          <a:lstStyle>
            <a:lvl1pPr>
              <a:defRPr sz="4400">
                <a:solidFill>
                  <a:schemeClr val="tx1"/>
                </a:solidFill>
              </a:defRPr>
            </a:lvl1pPr>
          </a:lstStyle>
          <a:p>
            <a:r>
              <a:rPr lang="en-US" dirty="0"/>
              <a:t>Click to edit Master title style</a:t>
            </a:r>
          </a:p>
        </p:txBody>
      </p:sp>
      <p:sp>
        <p:nvSpPr>
          <p:cNvPr id="7" name="Rectangle 6">
            <a:extLst>
              <a:ext uri="{FF2B5EF4-FFF2-40B4-BE49-F238E27FC236}">
                <a16:creationId xmlns:a16="http://schemas.microsoft.com/office/drawing/2014/main" id="{7F9DFCA1-8D80-4C42-B36E-DBA93A1A77DC}"/>
              </a:ext>
            </a:extLst>
          </p:cNvPr>
          <p:cNvSpPr/>
          <p:nvPr userDrawn="1"/>
        </p:nvSpPr>
        <p:spPr>
          <a:xfrm>
            <a:off x="0" y="6533878"/>
            <a:ext cx="12192000" cy="45719"/>
          </a:xfrm>
          <a:prstGeom prst="rect">
            <a:avLst/>
          </a:prstGeom>
          <a:solidFill>
            <a:srgbClr val="B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6BFD8D1-1966-45D9-8274-211D0EE1AA0B}"/>
              </a:ext>
            </a:extLst>
          </p:cNvPr>
          <p:cNvSpPr/>
          <p:nvPr userDrawn="1"/>
        </p:nvSpPr>
        <p:spPr>
          <a:xfrm>
            <a:off x="0" y="6560819"/>
            <a:ext cx="12192000" cy="299127"/>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625800"/>
      </p:ext>
    </p:extLst>
  </p:cSld>
  <p:clrMapOvr>
    <a:masterClrMapping/>
  </p:clrMapOvr>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BB4A-FE4F-291A-BB50-C9CD308A80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1B564-AFE9-97C0-0F22-0D7B56B26D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116B9-5528-BAD5-421C-E6BF7041D6B8}"/>
              </a:ext>
            </a:extLst>
          </p:cNvPr>
          <p:cNvSpPr>
            <a:spLocks noGrp="1"/>
          </p:cNvSpPr>
          <p:nvPr>
            <p:ph type="dt" sz="half" idx="10"/>
          </p:nvPr>
        </p:nvSpPr>
        <p:spPr/>
        <p:txBody>
          <a:bodyPr/>
          <a:lstStyle/>
          <a:p>
            <a:fld id="{88CC2CBF-2B15-41F1-8E3B-E89BBAE9770F}" type="datetimeFigureOut">
              <a:rPr lang="en-US" smtClean="0"/>
              <a:t>9/12/2025</a:t>
            </a:fld>
            <a:endParaRPr lang="en-US" dirty="0"/>
          </a:p>
        </p:txBody>
      </p:sp>
      <p:sp>
        <p:nvSpPr>
          <p:cNvPr id="5" name="Footer Placeholder 4">
            <a:extLst>
              <a:ext uri="{FF2B5EF4-FFF2-40B4-BE49-F238E27FC236}">
                <a16:creationId xmlns:a16="http://schemas.microsoft.com/office/drawing/2014/main" id="{2FA6425E-0089-2633-82C7-65569CB4E9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629F03-0B59-8D3F-1D0E-A58328E9FDD8}"/>
              </a:ext>
            </a:extLst>
          </p:cNvPr>
          <p:cNvSpPr>
            <a:spLocks noGrp="1"/>
          </p:cNvSpPr>
          <p:nvPr>
            <p:ph type="sldNum" sz="quarter" idx="12"/>
          </p:nvPr>
        </p:nvSpPr>
        <p:spPr/>
        <p:txBody>
          <a:bodyPr/>
          <a:lstStyle/>
          <a:p>
            <a:fld id="{9E50C94F-050A-4511-BD05-4CB6A8BFC7A7}" type="slidenum">
              <a:rPr lang="en-US" smtClean="0"/>
              <a:t>‹#›</a:t>
            </a:fld>
            <a:endParaRPr lang="en-US" dirty="0"/>
          </a:p>
        </p:txBody>
      </p:sp>
    </p:spTree>
    <p:extLst>
      <p:ext uri="{BB962C8B-B14F-4D97-AF65-F5344CB8AC3E}">
        <p14:creationId xmlns:p14="http://schemas.microsoft.com/office/powerpoint/2010/main" val="1781332769"/>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5693-3C4C-DBF8-AF3D-03EF749DC7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02A162-97F9-24F2-3586-8DEAEA5798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617944-8340-C2DE-6961-AE4A303CCC9E}"/>
              </a:ext>
            </a:extLst>
          </p:cNvPr>
          <p:cNvSpPr>
            <a:spLocks noGrp="1"/>
          </p:cNvSpPr>
          <p:nvPr>
            <p:ph type="dt" sz="half" idx="10"/>
          </p:nvPr>
        </p:nvSpPr>
        <p:spPr/>
        <p:txBody>
          <a:bodyPr/>
          <a:lstStyle/>
          <a:p>
            <a:fld id="{88CC2CBF-2B15-41F1-8E3B-E89BBAE9770F}" type="datetimeFigureOut">
              <a:rPr lang="en-US" smtClean="0"/>
              <a:t>9/12/2025</a:t>
            </a:fld>
            <a:endParaRPr lang="en-US" dirty="0"/>
          </a:p>
        </p:txBody>
      </p:sp>
      <p:sp>
        <p:nvSpPr>
          <p:cNvPr id="5" name="Footer Placeholder 4">
            <a:extLst>
              <a:ext uri="{FF2B5EF4-FFF2-40B4-BE49-F238E27FC236}">
                <a16:creationId xmlns:a16="http://schemas.microsoft.com/office/drawing/2014/main" id="{8860CE85-D7FA-7124-02F3-31D1F0DB46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ADC894-8846-466B-7561-CFEFCB0EE69E}"/>
              </a:ext>
            </a:extLst>
          </p:cNvPr>
          <p:cNvSpPr>
            <a:spLocks noGrp="1"/>
          </p:cNvSpPr>
          <p:nvPr>
            <p:ph type="sldNum" sz="quarter" idx="12"/>
          </p:nvPr>
        </p:nvSpPr>
        <p:spPr/>
        <p:txBody>
          <a:bodyPr/>
          <a:lstStyle/>
          <a:p>
            <a:fld id="{9E50C94F-050A-4511-BD05-4CB6A8BFC7A7}" type="slidenum">
              <a:rPr lang="en-US" smtClean="0"/>
              <a:t>‹#›</a:t>
            </a:fld>
            <a:endParaRPr lang="en-US" dirty="0"/>
          </a:p>
        </p:txBody>
      </p:sp>
    </p:spTree>
    <p:extLst>
      <p:ext uri="{BB962C8B-B14F-4D97-AF65-F5344CB8AC3E}">
        <p14:creationId xmlns:p14="http://schemas.microsoft.com/office/powerpoint/2010/main" val="2766231102"/>
      </p:ext>
    </p:extLst>
  </p:cSld>
  <p:clrMapOvr>
    <a:masterClrMapping/>
  </p:clrMapOvr>
</p:sldLayout>
</file>

<file path=ppt/slideLayouts/slideLayout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4E63-9856-AB43-EF0D-A8CF01BD75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8ACE7F-8756-65A0-D6A9-A3ECFADBAF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07BE77-E542-E767-92A2-530CC9C688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36781-9051-25BA-C9AB-4024C76D319E}"/>
              </a:ext>
            </a:extLst>
          </p:cNvPr>
          <p:cNvSpPr>
            <a:spLocks noGrp="1"/>
          </p:cNvSpPr>
          <p:nvPr>
            <p:ph type="dt" sz="half" idx="10"/>
          </p:nvPr>
        </p:nvSpPr>
        <p:spPr/>
        <p:txBody>
          <a:bodyPr/>
          <a:lstStyle/>
          <a:p>
            <a:fld id="{88CC2CBF-2B15-41F1-8E3B-E89BBAE9770F}" type="datetimeFigureOut">
              <a:rPr lang="en-US" smtClean="0"/>
              <a:t>9/12/2025</a:t>
            </a:fld>
            <a:endParaRPr lang="en-US" dirty="0"/>
          </a:p>
        </p:txBody>
      </p:sp>
      <p:sp>
        <p:nvSpPr>
          <p:cNvPr id="6" name="Footer Placeholder 5">
            <a:extLst>
              <a:ext uri="{FF2B5EF4-FFF2-40B4-BE49-F238E27FC236}">
                <a16:creationId xmlns:a16="http://schemas.microsoft.com/office/drawing/2014/main" id="{64D6A84E-053F-BF6D-D412-BB746B89D0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05A3A9-CD5E-51EE-B0FD-A0E1849CE7D0}"/>
              </a:ext>
            </a:extLst>
          </p:cNvPr>
          <p:cNvSpPr>
            <a:spLocks noGrp="1"/>
          </p:cNvSpPr>
          <p:nvPr>
            <p:ph type="sldNum" sz="quarter" idx="12"/>
          </p:nvPr>
        </p:nvSpPr>
        <p:spPr/>
        <p:txBody>
          <a:bodyPr/>
          <a:lstStyle/>
          <a:p>
            <a:fld id="{9E50C94F-050A-4511-BD05-4CB6A8BFC7A7}" type="slidenum">
              <a:rPr lang="en-US" smtClean="0"/>
              <a:t>‹#›</a:t>
            </a:fld>
            <a:endParaRPr lang="en-US" dirty="0"/>
          </a:p>
        </p:txBody>
      </p:sp>
    </p:spTree>
    <p:extLst>
      <p:ext uri="{BB962C8B-B14F-4D97-AF65-F5344CB8AC3E}">
        <p14:creationId xmlns:p14="http://schemas.microsoft.com/office/powerpoint/2010/main" val="3744293388"/>
      </p:ext>
    </p:extLst>
  </p:cSld>
  <p:clrMapOvr>
    <a:masterClrMapping/>
  </p:clrMapOvr>
</p:sldLayout>
</file>

<file path=ppt/slideLayouts/slideLayout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AA5AA-40BF-3EB2-4E75-A5C4ECDD4F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69AB56-AAC9-9DDA-EAAE-FCA9830745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FA3F60-A5D4-CE86-FDB2-7839037208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01DD19-AF86-1798-AA71-31597929D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2976B1-A62D-64CB-0598-6A3425460F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B3BC96-FB4E-BC96-C947-C04525351DFA}"/>
              </a:ext>
            </a:extLst>
          </p:cNvPr>
          <p:cNvSpPr>
            <a:spLocks noGrp="1"/>
          </p:cNvSpPr>
          <p:nvPr>
            <p:ph type="dt" sz="half" idx="10"/>
          </p:nvPr>
        </p:nvSpPr>
        <p:spPr/>
        <p:txBody>
          <a:bodyPr/>
          <a:lstStyle/>
          <a:p>
            <a:fld id="{88CC2CBF-2B15-41F1-8E3B-E89BBAE9770F}" type="datetimeFigureOut">
              <a:rPr lang="en-US" smtClean="0"/>
              <a:t>9/12/2025</a:t>
            </a:fld>
            <a:endParaRPr lang="en-US" dirty="0"/>
          </a:p>
        </p:txBody>
      </p:sp>
      <p:sp>
        <p:nvSpPr>
          <p:cNvPr id="8" name="Footer Placeholder 7">
            <a:extLst>
              <a:ext uri="{FF2B5EF4-FFF2-40B4-BE49-F238E27FC236}">
                <a16:creationId xmlns:a16="http://schemas.microsoft.com/office/drawing/2014/main" id="{D00448B7-C943-36D7-B80E-A686844DB6B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00F7221-9C3A-D380-3C51-7D4FDDFB15A7}"/>
              </a:ext>
            </a:extLst>
          </p:cNvPr>
          <p:cNvSpPr>
            <a:spLocks noGrp="1"/>
          </p:cNvSpPr>
          <p:nvPr>
            <p:ph type="sldNum" sz="quarter" idx="12"/>
          </p:nvPr>
        </p:nvSpPr>
        <p:spPr/>
        <p:txBody>
          <a:bodyPr/>
          <a:lstStyle/>
          <a:p>
            <a:fld id="{9E50C94F-050A-4511-BD05-4CB6A8BFC7A7}" type="slidenum">
              <a:rPr lang="en-US" smtClean="0"/>
              <a:t>‹#›</a:t>
            </a:fld>
            <a:endParaRPr lang="en-US" dirty="0"/>
          </a:p>
        </p:txBody>
      </p:sp>
    </p:spTree>
    <p:extLst>
      <p:ext uri="{BB962C8B-B14F-4D97-AF65-F5344CB8AC3E}">
        <p14:creationId xmlns:p14="http://schemas.microsoft.com/office/powerpoint/2010/main" val="3493607973"/>
      </p:ext>
    </p:extLst>
  </p:cSld>
  <p:clrMapOvr>
    <a:masterClrMapping/>
  </p:clrMapOvr>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854C-BA06-FD76-A6C7-7F82A78825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071ED4-BE81-7CDD-F274-0C3677A3E852}"/>
              </a:ext>
            </a:extLst>
          </p:cNvPr>
          <p:cNvSpPr>
            <a:spLocks noGrp="1"/>
          </p:cNvSpPr>
          <p:nvPr>
            <p:ph type="dt" sz="half" idx="10"/>
          </p:nvPr>
        </p:nvSpPr>
        <p:spPr/>
        <p:txBody>
          <a:bodyPr/>
          <a:lstStyle/>
          <a:p>
            <a:fld id="{88CC2CBF-2B15-41F1-8E3B-E89BBAE9770F}" type="datetimeFigureOut">
              <a:rPr lang="en-US" smtClean="0"/>
              <a:t>9/12/2025</a:t>
            </a:fld>
            <a:endParaRPr lang="en-US" dirty="0"/>
          </a:p>
        </p:txBody>
      </p:sp>
      <p:sp>
        <p:nvSpPr>
          <p:cNvPr id="4" name="Footer Placeholder 3">
            <a:extLst>
              <a:ext uri="{FF2B5EF4-FFF2-40B4-BE49-F238E27FC236}">
                <a16:creationId xmlns:a16="http://schemas.microsoft.com/office/drawing/2014/main" id="{1A9BE49D-2CFD-A127-DFDE-2316EA4B48D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E05F0BF-A491-F4DF-ADF4-BDB583BF208D}"/>
              </a:ext>
            </a:extLst>
          </p:cNvPr>
          <p:cNvSpPr>
            <a:spLocks noGrp="1"/>
          </p:cNvSpPr>
          <p:nvPr>
            <p:ph type="sldNum" sz="quarter" idx="12"/>
          </p:nvPr>
        </p:nvSpPr>
        <p:spPr/>
        <p:txBody>
          <a:bodyPr/>
          <a:lstStyle/>
          <a:p>
            <a:fld id="{9E50C94F-050A-4511-BD05-4CB6A8BFC7A7}" type="slidenum">
              <a:rPr lang="en-US" smtClean="0"/>
              <a:t>‹#›</a:t>
            </a:fld>
            <a:endParaRPr lang="en-US" dirty="0"/>
          </a:p>
        </p:txBody>
      </p:sp>
    </p:spTree>
    <p:extLst>
      <p:ext uri="{BB962C8B-B14F-4D97-AF65-F5344CB8AC3E}">
        <p14:creationId xmlns:p14="http://schemas.microsoft.com/office/powerpoint/2010/main" val="1644130888"/>
      </p:ext>
    </p:extLst>
  </p:cSld>
  <p:clrMapOvr>
    <a:masterClrMapping/>
  </p:clrMapOvr>
</p:sldLayout>
</file>

<file path=ppt/slideLayouts/slideLayout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40B7D4-71A7-8B5F-5969-2A2A3562BC86}"/>
              </a:ext>
            </a:extLst>
          </p:cNvPr>
          <p:cNvSpPr>
            <a:spLocks noGrp="1"/>
          </p:cNvSpPr>
          <p:nvPr>
            <p:ph type="dt" sz="half" idx="10"/>
          </p:nvPr>
        </p:nvSpPr>
        <p:spPr/>
        <p:txBody>
          <a:bodyPr/>
          <a:lstStyle/>
          <a:p>
            <a:fld id="{88CC2CBF-2B15-41F1-8E3B-E89BBAE9770F}" type="datetimeFigureOut">
              <a:rPr lang="en-US" smtClean="0"/>
              <a:t>9/12/2025</a:t>
            </a:fld>
            <a:endParaRPr lang="en-US" dirty="0"/>
          </a:p>
        </p:txBody>
      </p:sp>
      <p:sp>
        <p:nvSpPr>
          <p:cNvPr id="3" name="Footer Placeholder 2">
            <a:extLst>
              <a:ext uri="{FF2B5EF4-FFF2-40B4-BE49-F238E27FC236}">
                <a16:creationId xmlns:a16="http://schemas.microsoft.com/office/drawing/2014/main" id="{9681B1B2-3ABF-9A71-FB80-F4EC5B11393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EA4039-06C8-1A6B-EEA7-F708BD4AFA6B}"/>
              </a:ext>
            </a:extLst>
          </p:cNvPr>
          <p:cNvSpPr>
            <a:spLocks noGrp="1"/>
          </p:cNvSpPr>
          <p:nvPr>
            <p:ph type="sldNum" sz="quarter" idx="12"/>
          </p:nvPr>
        </p:nvSpPr>
        <p:spPr/>
        <p:txBody>
          <a:bodyPr/>
          <a:lstStyle/>
          <a:p>
            <a:fld id="{9E50C94F-050A-4511-BD05-4CB6A8BFC7A7}" type="slidenum">
              <a:rPr lang="en-US" smtClean="0"/>
              <a:t>‹#›</a:t>
            </a:fld>
            <a:endParaRPr lang="en-US" dirty="0"/>
          </a:p>
        </p:txBody>
      </p:sp>
    </p:spTree>
    <p:extLst>
      <p:ext uri="{BB962C8B-B14F-4D97-AF65-F5344CB8AC3E}">
        <p14:creationId xmlns:p14="http://schemas.microsoft.com/office/powerpoint/2010/main" val="3137956524"/>
      </p:ext>
    </p:extLst>
  </p:cSld>
  <p:clrMapOvr>
    <a:masterClrMapping/>
  </p:clrMapOvr>
</p:sldLayout>
</file>

<file path=ppt/slideLayouts/slideLayout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516A4-1448-B5E8-C5AF-7AC716ACFB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5318B5-32A0-6864-F561-248F16797C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C43072-5759-A6A3-9486-8DB99DCCB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6F6B9F-7B9E-0DF2-B9EB-83C37B937F52}"/>
              </a:ext>
            </a:extLst>
          </p:cNvPr>
          <p:cNvSpPr>
            <a:spLocks noGrp="1"/>
          </p:cNvSpPr>
          <p:nvPr>
            <p:ph type="dt" sz="half" idx="10"/>
          </p:nvPr>
        </p:nvSpPr>
        <p:spPr/>
        <p:txBody>
          <a:bodyPr/>
          <a:lstStyle/>
          <a:p>
            <a:fld id="{88CC2CBF-2B15-41F1-8E3B-E89BBAE9770F}" type="datetimeFigureOut">
              <a:rPr lang="en-US" smtClean="0"/>
              <a:t>9/12/2025</a:t>
            </a:fld>
            <a:endParaRPr lang="en-US" dirty="0"/>
          </a:p>
        </p:txBody>
      </p:sp>
      <p:sp>
        <p:nvSpPr>
          <p:cNvPr id="6" name="Footer Placeholder 5">
            <a:extLst>
              <a:ext uri="{FF2B5EF4-FFF2-40B4-BE49-F238E27FC236}">
                <a16:creationId xmlns:a16="http://schemas.microsoft.com/office/drawing/2014/main" id="{B769CC8B-65E7-75E6-35DC-AEBC673C17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93EA9B-8544-D451-87ED-438299C16EF4}"/>
              </a:ext>
            </a:extLst>
          </p:cNvPr>
          <p:cNvSpPr>
            <a:spLocks noGrp="1"/>
          </p:cNvSpPr>
          <p:nvPr>
            <p:ph type="sldNum" sz="quarter" idx="12"/>
          </p:nvPr>
        </p:nvSpPr>
        <p:spPr/>
        <p:txBody>
          <a:bodyPr/>
          <a:lstStyle/>
          <a:p>
            <a:fld id="{9E50C94F-050A-4511-BD05-4CB6A8BFC7A7}" type="slidenum">
              <a:rPr lang="en-US" smtClean="0"/>
              <a:t>‹#›</a:t>
            </a:fld>
            <a:endParaRPr lang="en-US" dirty="0"/>
          </a:p>
        </p:txBody>
      </p:sp>
    </p:spTree>
    <p:extLst>
      <p:ext uri="{BB962C8B-B14F-4D97-AF65-F5344CB8AC3E}">
        <p14:creationId xmlns:p14="http://schemas.microsoft.com/office/powerpoint/2010/main" val="39651742"/>
      </p:ext>
    </p:extLst>
  </p:cSld>
  <p:clrMapOvr>
    <a:masterClrMapping/>
  </p:clrMapOvr>
</p:sldLayout>
</file>

<file path=ppt/slideLayouts/slideLayout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2267-1DB9-44F9-B741-D43383CDC3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9007E7-005F-A307-8591-5FD76E6256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24EFCFE-75FE-4EC6-C5FC-BF017093A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8DE0F5-5338-B598-D4FE-7707B0A17D99}"/>
              </a:ext>
            </a:extLst>
          </p:cNvPr>
          <p:cNvSpPr>
            <a:spLocks noGrp="1"/>
          </p:cNvSpPr>
          <p:nvPr>
            <p:ph type="dt" sz="half" idx="10"/>
          </p:nvPr>
        </p:nvSpPr>
        <p:spPr/>
        <p:txBody>
          <a:bodyPr/>
          <a:lstStyle/>
          <a:p>
            <a:fld id="{88CC2CBF-2B15-41F1-8E3B-E89BBAE9770F}" type="datetimeFigureOut">
              <a:rPr lang="en-US" smtClean="0"/>
              <a:t>9/12/2025</a:t>
            </a:fld>
            <a:endParaRPr lang="en-US" dirty="0"/>
          </a:p>
        </p:txBody>
      </p:sp>
      <p:sp>
        <p:nvSpPr>
          <p:cNvPr id="6" name="Footer Placeholder 5">
            <a:extLst>
              <a:ext uri="{FF2B5EF4-FFF2-40B4-BE49-F238E27FC236}">
                <a16:creationId xmlns:a16="http://schemas.microsoft.com/office/drawing/2014/main" id="{5C87EBE4-F55A-A460-C173-51CE4317C0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9700DE-172D-042D-84AF-85D7B63B7F91}"/>
              </a:ext>
            </a:extLst>
          </p:cNvPr>
          <p:cNvSpPr>
            <a:spLocks noGrp="1"/>
          </p:cNvSpPr>
          <p:nvPr>
            <p:ph type="sldNum" sz="quarter" idx="12"/>
          </p:nvPr>
        </p:nvSpPr>
        <p:spPr/>
        <p:txBody>
          <a:bodyPr/>
          <a:lstStyle/>
          <a:p>
            <a:fld id="{9E50C94F-050A-4511-BD05-4CB6A8BFC7A7}" type="slidenum">
              <a:rPr lang="en-US" smtClean="0"/>
              <a:t>‹#›</a:t>
            </a:fld>
            <a:endParaRPr lang="en-US" dirty="0"/>
          </a:p>
        </p:txBody>
      </p:sp>
    </p:spTree>
    <p:extLst>
      <p:ext uri="{BB962C8B-B14F-4D97-AF65-F5344CB8AC3E}">
        <p14:creationId xmlns:p14="http://schemas.microsoft.com/office/powerpoint/2010/main" val="257346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27991-5223-B563-6A3B-02E7DA8C87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2742CA-42D0-7734-9FD2-41FFDD4056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DFC263-C0FE-6A44-CE35-7C53E8A37B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CC2CBF-2B15-41F1-8E3B-E89BBAE9770F}" type="datetimeFigureOut">
              <a:rPr lang="en-US" smtClean="0"/>
              <a:t>9/12/2025</a:t>
            </a:fld>
            <a:endParaRPr lang="en-US" dirty="0"/>
          </a:p>
        </p:txBody>
      </p:sp>
      <p:sp>
        <p:nvSpPr>
          <p:cNvPr id="5" name="Footer Placeholder 4">
            <a:extLst>
              <a:ext uri="{FF2B5EF4-FFF2-40B4-BE49-F238E27FC236}">
                <a16:creationId xmlns:a16="http://schemas.microsoft.com/office/drawing/2014/main" id="{4CCD0216-364F-DEF0-F8FD-23992F4EF3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C55BDBA0-D82A-6BC8-9C40-8275BE1D0C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50C94F-050A-4511-BD05-4CB6A8BFC7A7}" type="slidenum">
              <a:rPr lang="en-US" smtClean="0"/>
              <a:t>‹#›</a:t>
            </a:fld>
            <a:endParaRPr lang="en-US" dirty="0"/>
          </a:p>
        </p:txBody>
      </p:sp>
    </p:spTree>
    <p:extLst>
      <p:ext uri="{BB962C8B-B14F-4D97-AF65-F5344CB8AC3E}">
        <p14:creationId xmlns:p14="http://schemas.microsoft.com/office/powerpoint/2010/main" val="370510126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jpe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claudia.sarabia@ciam.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22" name="Rectangle 21" descr="" title="">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 title="">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descr="" title="">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descr="" title="">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descr="" title="">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descr="" title="">
            <a:extLst>
              <a:ext uri="{FF2B5EF4-FFF2-40B4-BE49-F238E27FC236}">
                <a16:creationId xmlns:a16="http://schemas.microsoft.com/office/drawing/2014/main" id="{B047A745-3CA1-DBF9-75B1-41EAEBE559FD}"/>
              </a:ext>
            </a:extLst>
          </p:cNvPr>
          <p:cNvSpPr>
            <a:spLocks noGrp="1"/>
          </p:cNvSpPr>
          <p:nvPr>
            <p:ph type="ctrTitle"/>
          </p:nvPr>
        </p:nvSpPr>
        <p:spPr>
          <a:xfrm>
            <a:off x="2017574" y="719754"/>
            <a:ext cx="8147713" cy="3081242"/>
          </a:xfrm>
        </p:spPr>
        <p:txBody>
          <a:bodyPr anchor="ctr">
            <a:normAutofit/>
          </a:bodyPr>
          <a:lstStyle/>
          <a:p>
            <a:r>
              <a:rPr lang="en-US" sz="4800" b="1" dirty="0">
                <a:solidFill>
                  <a:srgbClr val="FFFFFF"/>
                </a:solidFill>
                <a:latin typeface="Georgia" panose="02040502050405020303" pitchFamily="18" charset="0"/>
              </a:rPr>
              <a:t>California Institute of </a:t>
            </a:r>
            <a:br>
              <a:rPr lang="en-US" sz="4800" b="1" dirty="0">
                <a:solidFill>
                  <a:srgbClr val="FFFFFF"/>
                </a:solidFill>
                <a:latin typeface="Georgia" panose="02040502050405020303" pitchFamily="18" charset="0"/>
              </a:rPr>
            </a:br>
            <a:r>
              <a:rPr lang="en-US" sz="4800" b="1" dirty="0">
                <a:solidFill>
                  <a:srgbClr val="FFFFFF"/>
                </a:solidFill>
                <a:latin typeface="Georgia" panose="02040502050405020303" pitchFamily="18" charset="0"/>
              </a:rPr>
              <a:t>Advanced Management</a:t>
            </a:r>
            <a:br>
              <a:rPr lang="en-US" sz="4800" b="1" dirty="0">
                <a:solidFill>
                  <a:srgbClr val="FFFFFF"/>
                </a:solidFill>
                <a:latin typeface="Georgia" panose="02040502050405020303" pitchFamily="18" charset="0"/>
              </a:rPr>
            </a:br>
            <a:br>
              <a:rPr lang="en-US" sz="4800" b="1" dirty="0">
                <a:solidFill>
                  <a:srgbClr val="FFFFFF"/>
                </a:solidFill>
                <a:latin typeface="Georgia" panose="02040502050405020303" pitchFamily="18" charset="0"/>
              </a:rPr>
            </a:br>
            <a:r>
              <a:rPr lang="en-US" sz="4800" b="1" dirty="0">
                <a:solidFill>
                  <a:srgbClr val="FFFFFF"/>
                </a:solidFill>
                <a:latin typeface="Georgia" panose="02040502050405020303" pitchFamily="18" charset="0"/>
              </a:rPr>
              <a:t>Title IX Training</a:t>
            </a:r>
          </a:p>
        </p:txBody>
      </p:sp>
      <p:pic>
        <p:nvPicPr>
          <p:cNvPr id="4" name="Picture 3" descr="" title="">
            <a:extLst>
              <a:ext uri="{FF2B5EF4-FFF2-40B4-BE49-F238E27FC236}">
                <a16:creationId xmlns:a16="http://schemas.microsoft.com/office/drawing/2014/main" id="{437E87A7-2652-B497-1719-AE03E0C23326}"/>
              </a:ext>
            </a:extLst>
          </p:cNvPr>
          <p:cNvPicPr>
            <a:picLocks noChangeAspect="1"/>
          </p:cNvPicPr>
          <p:nvPr/>
        </p:nvPicPr>
        <p:blipFill>
          <a:blip r:embed="rId2"/>
          <a:stretch>
            <a:fillRect/>
          </a:stretch>
        </p:blipFill>
        <p:spPr>
          <a:xfrm>
            <a:off x="2867578" y="3990140"/>
            <a:ext cx="6454367" cy="1485897"/>
          </a:xfrm>
          <a:prstGeom prst="rect">
            <a:avLst/>
          </a:prstGeom>
        </p:spPr>
      </p:pic>
    </p:spTree>
    <p:extLst>
      <p:ext uri="{BB962C8B-B14F-4D97-AF65-F5344CB8AC3E}">
        <p14:creationId xmlns:p14="http://schemas.microsoft.com/office/powerpoint/2010/main" val="1127877102"/>
      </p:ext>
    </p:extLst>
  </p:cSld>
  <p:clrMapOvr>
    <a:masterClrMapping/>
  </p:clrMapOvr>
</p:sld>
</file>

<file path=ppt/slides/slide10.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37897" name="Rectangle 37896" descr="" title="">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90" name="Title 1" descr="" title=""/>
          <p:cNvSpPr>
            <a:spLocks noGrp="1"/>
          </p:cNvSpPr>
          <p:nvPr>
            <p:ph type="title"/>
          </p:nvPr>
        </p:nvSpPr>
        <p:spPr>
          <a:xfrm>
            <a:off x="1144923" y="207730"/>
            <a:ext cx="5323715" cy="1642970"/>
          </a:xfrm>
        </p:spPr>
        <p:txBody>
          <a:bodyPr anchor="b">
            <a:normAutofit/>
          </a:bodyPr>
          <a:lstStyle/>
          <a:p>
            <a:r>
              <a:rPr lang="en-US" altLang="en-US" sz="4000" b="1" dirty="0">
                <a:solidFill>
                  <a:schemeClr val="accent1"/>
                </a:solidFill>
                <a:latin typeface="Georgia" panose="02040502050405020303" pitchFamily="18" charset="0"/>
                <a:cs typeface="Helvetica" panose="020B0604020202020204" pitchFamily="34" charset="0"/>
              </a:rPr>
              <a:t>Harassing Conduct Can Be </a:t>
            </a:r>
            <a:r>
              <a:rPr lang="en-US" altLang="en-US" sz="4000" b="1" u="sng" dirty="0">
                <a:solidFill>
                  <a:schemeClr val="accent1"/>
                </a:solidFill>
                <a:latin typeface="Georgia" panose="02040502050405020303" pitchFamily="18" charset="0"/>
                <a:cs typeface="Helvetica" panose="020B0604020202020204" pitchFamily="34" charset="0"/>
              </a:rPr>
              <a:t>Physical</a:t>
            </a:r>
          </a:p>
        </p:txBody>
      </p:sp>
      <p:sp>
        <p:nvSpPr>
          <p:cNvPr id="37899" name="Rectangle 37898" descr="" title="">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01" name="Rectangle 37900" descr="" title="">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03" name="Rectangle 37902" descr="" title="">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05" name="Rectangle 37904" descr="" title="">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 title="">
            <a:extLst>
              <a:ext uri="{FF2B5EF4-FFF2-40B4-BE49-F238E27FC236}">
                <a16:creationId xmlns:a16="http://schemas.microsoft.com/office/drawing/2014/main" id="{F6393D67-2DE4-45A3-B594-F2BE66660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967" y="1401992"/>
            <a:ext cx="4170530" cy="4085909"/>
          </a:xfrm>
          <a:prstGeom prst="rect">
            <a:avLst/>
          </a:prstGeom>
        </p:spPr>
      </p:pic>
      <p:graphicFrame>
        <p:nvGraphicFramePr>
          <p:cNvPr id="37892" name="Content Placeholder 2" descr="" title="">
            <a:extLst>
              <a:ext uri="{FF2B5EF4-FFF2-40B4-BE49-F238E27FC236}">
                <a16:creationId xmlns:a16="http://schemas.microsoft.com/office/drawing/2014/main" id="{EF7B1A00-8045-32CF-1B10-06079CE5325B}"/>
              </a:ext>
            </a:extLst>
          </p:cNvPr>
          <p:cNvGraphicFramePr>
            <a:graphicFrameLocks noGrp="1"/>
          </p:cNvGraphicFramePr>
          <p:nvPr>
            <p:ph idx="1"/>
            <p:extLst>
              <p:ext uri="{D42A27DB-BD31-4B8C-83A1-F6EECF244321}">
                <p14:modId xmlns:p14="http://schemas.microsoft.com/office/powerpoint/2010/main" val="3279409754"/>
              </p:ext>
            </p:extLst>
          </p:nvPr>
        </p:nvGraphicFramePr>
        <p:xfrm>
          <a:off x="1144923" y="2058430"/>
          <a:ext cx="5315189" cy="35350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6876368"/>
      </p:ext>
    </p:extLst>
  </p:cSld>
  <p:clrMapOvr>
    <a:masterClrMapping/>
  </p:clrMapOvr>
</p:sld>
</file>

<file path=ppt/slides/slide11.xml><?xml version="1.0" encoding="utf-8"?>
<p:sld xmlns:a14="http://schemas.microsoft.com/office/drawing/2010/main"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9938" name="Title 1" descr="" title=""/>
          <p:cNvSpPr>
            <a:spLocks noGrp="1"/>
          </p:cNvSpPr>
          <p:nvPr>
            <p:ph type="title"/>
          </p:nvPr>
        </p:nvSpPr>
        <p:spPr>
          <a:xfrm>
            <a:off x="262083" y="236578"/>
            <a:ext cx="10256983" cy="1184286"/>
          </a:xfrm>
          <a:ln/>
        </p:spPr>
        <p:txBody>
          <a:bodyPr>
            <a:normAutofit/>
          </a:bodyPr>
          <a:lstStyle/>
          <a:p>
            <a:pPr algn="ctr"/>
            <a:r>
              <a:rPr lang="en-US" altLang="en-US" b="1" dirty="0">
                <a:solidFill>
                  <a:schemeClr val="accent1"/>
                </a:solidFill>
                <a:latin typeface="Georgia" panose="02040502050405020303" pitchFamily="18" charset="0"/>
                <a:cs typeface="Helvetica" panose="020B0604020202020204" pitchFamily="34" charset="0"/>
              </a:rPr>
              <a:t>Harassing Conduct Can Be </a:t>
            </a:r>
            <a:r>
              <a:rPr lang="en-US" altLang="en-US" b="1" u="sng" dirty="0">
                <a:solidFill>
                  <a:schemeClr val="accent1"/>
                </a:solidFill>
                <a:latin typeface="Georgia" panose="02040502050405020303" pitchFamily="18" charset="0"/>
                <a:cs typeface="Helvetica" panose="020B0604020202020204" pitchFamily="34" charset="0"/>
              </a:rPr>
              <a:t>Verbal</a:t>
            </a:r>
          </a:p>
        </p:txBody>
      </p:sp>
      <p:pic>
        <p:nvPicPr>
          <p:cNvPr id="7" name="Picture 2"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506" y="2128995"/>
            <a:ext cx="4454392" cy="26000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9940" name="Content Placeholder 2" descr="" title="">
            <a:extLst>
              <a:ext uri="{FF2B5EF4-FFF2-40B4-BE49-F238E27FC236}">
                <a16:creationId xmlns:a16="http://schemas.microsoft.com/office/drawing/2014/main" id="{9A77D16F-1098-15D7-F3C2-49B3A9A6CB8D}"/>
              </a:ext>
            </a:extLst>
          </p:cNvPr>
          <p:cNvGraphicFramePr/>
          <p:nvPr>
            <p:extLst>
              <p:ext uri="{D42A27DB-BD31-4B8C-83A1-F6EECF244321}">
                <p14:modId xmlns:p14="http://schemas.microsoft.com/office/powerpoint/2010/main" val="2680723682"/>
              </p:ext>
            </p:extLst>
          </p:nvPr>
        </p:nvGraphicFramePr>
        <p:xfrm>
          <a:off x="693682" y="1165631"/>
          <a:ext cx="5568854" cy="45267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7940903"/>
      </p:ext>
    </p:extLst>
  </p:cSld>
  <p:clrMapOvr>
    <a:masterClrMapping/>
  </p:clrMapOvr>
</p:sld>
</file>

<file path=ppt/slides/slide12.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43045" name="Rectangle 43044" descr="" title="">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3046" name="Rectangle 43045" descr="" title="">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47" name="Rectangle 43046" descr="" title="">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48" name="Rectangle 43047" descr="" title="">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49" name="Rectangle 43048" descr="" title="">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50" name="Freeform: Shape 43049" descr="" tit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044" name="Rectangle 43043" descr="" tit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0" name="Title 1" descr="" title=""/>
          <p:cNvSpPr>
            <a:spLocks noGrp="1"/>
          </p:cNvSpPr>
          <p:nvPr>
            <p:ph type="title"/>
          </p:nvPr>
        </p:nvSpPr>
        <p:spPr>
          <a:xfrm>
            <a:off x="466722" y="586855"/>
            <a:ext cx="3201366" cy="3387497"/>
          </a:xfrm>
        </p:spPr>
        <p:txBody>
          <a:bodyPr anchor="b">
            <a:normAutofit/>
          </a:bodyPr>
          <a:lstStyle/>
          <a:p>
            <a:pPr algn="r"/>
            <a:r>
              <a:rPr lang="en-US" altLang="en-US" sz="4000" b="1" dirty="0">
                <a:solidFill>
                  <a:srgbClr val="FFFFFF"/>
                </a:solidFill>
                <a:latin typeface="Georgia" panose="02040502050405020303" pitchFamily="18" charset="0"/>
                <a:cs typeface="Helvetica" panose="020B0604020202020204" pitchFamily="34" charset="0"/>
              </a:rPr>
              <a:t>Harassing Conduct Can Be </a:t>
            </a:r>
            <a:r>
              <a:rPr lang="en-US" altLang="en-US" sz="4000" b="1" u="sng" dirty="0">
                <a:solidFill>
                  <a:srgbClr val="FFFFFF"/>
                </a:solidFill>
                <a:latin typeface="Georgia" panose="02040502050405020303" pitchFamily="18" charset="0"/>
                <a:cs typeface="Helvetica" panose="020B0604020202020204" pitchFamily="34" charset="0"/>
              </a:rPr>
              <a:t>Visual</a:t>
            </a:r>
          </a:p>
        </p:txBody>
      </p:sp>
      <p:sp>
        <p:nvSpPr>
          <p:cNvPr id="3" name="Content Placeholder 2" descr="" title=""/>
          <p:cNvSpPr>
            <a:spLocks noGrp="1"/>
          </p:cNvSpPr>
          <p:nvPr>
            <p:ph idx="1"/>
          </p:nvPr>
        </p:nvSpPr>
        <p:spPr>
          <a:xfrm>
            <a:off x="4810259" y="649480"/>
            <a:ext cx="6013951" cy="5546047"/>
          </a:xfrm>
        </p:spPr>
        <p:txBody>
          <a:bodyPr rtlCol="0" anchor="ctr">
            <a:normAutofit/>
          </a:bodyPr>
          <a:lstStyle/>
          <a:p>
            <a:pPr marL="0" indent="0">
              <a:spcBef>
                <a:spcPts val="0"/>
              </a:spcBef>
              <a:spcAft>
                <a:spcPts val="1200"/>
              </a:spcAft>
              <a:buNone/>
            </a:pPr>
            <a:r>
              <a:rPr lang="en-US" sz="2000" dirty="0">
                <a:latin typeface="Georgia" panose="02040502050405020303" pitchFamily="18" charset="0"/>
              </a:rPr>
              <a:t>Examples of visual </a:t>
            </a:r>
            <a:r>
              <a:rPr lang="en-US" sz="2000" i="1" dirty="0">
                <a:latin typeface="Georgia" panose="02040502050405020303" pitchFamily="18" charset="0"/>
              </a:rPr>
              <a:t>sexual </a:t>
            </a:r>
            <a:r>
              <a:rPr lang="en-US" sz="2000" dirty="0">
                <a:latin typeface="Georgia" panose="02040502050405020303" pitchFamily="18" charset="0"/>
              </a:rPr>
              <a:t>harassment:</a:t>
            </a:r>
          </a:p>
          <a:p>
            <a:pPr marL="0" indent="0" algn="just">
              <a:spcBef>
                <a:spcPts val="0"/>
              </a:spcBef>
              <a:spcAft>
                <a:spcPts val="1200"/>
              </a:spcAft>
              <a:buClr>
                <a:schemeClr val="accent5">
                  <a:lumMod val="50000"/>
                </a:schemeClr>
              </a:buClr>
              <a:buNone/>
            </a:pPr>
            <a:r>
              <a:rPr lang="en-US" sz="2000" dirty="0">
                <a:latin typeface="Georgia" panose="02040502050405020303" pitchFamily="18" charset="0"/>
              </a:rPr>
              <a:t>1.      Posters or calendars</a:t>
            </a:r>
          </a:p>
          <a:p>
            <a:pPr marL="0" indent="0" algn="just">
              <a:spcBef>
                <a:spcPts val="0"/>
              </a:spcBef>
              <a:spcAft>
                <a:spcPts val="1200"/>
              </a:spcAft>
              <a:buClr>
                <a:schemeClr val="accent5">
                  <a:lumMod val="50000"/>
                </a:schemeClr>
              </a:buClr>
              <a:buNone/>
            </a:pPr>
            <a:r>
              <a:rPr lang="en-US" sz="2000" dirty="0">
                <a:latin typeface="Georgia" panose="02040502050405020303" pitchFamily="18" charset="0"/>
              </a:rPr>
              <a:t>2.     Emails with offensive pictures or photos </a:t>
            </a:r>
          </a:p>
          <a:p>
            <a:pPr marL="517525" indent="-517525" algn="just">
              <a:spcBef>
                <a:spcPts val="0"/>
              </a:spcBef>
              <a:spcAft>
                <a:spcPts val="1200"/>
              </a:spcAft>
              <a:buClr>
                <a:schemeClr val="accent5">
                  <a:lumMod val="50000"/>
                </a:schemeClr>
              </a:buClr>
              <a:buNone/>
            </a:pPr>
            <a:r>
              <a:rPr lang="en-US" sz="2000" dirty="0">
                <a:latin typeface="Georgia" panose="02040502050405020303" pitchFamily="18" charset="0"/>
              </a:rPr>
              <a:t>3.  	Offensive screen savers or having offensive images on computer screen </a:t>
            </a:r>
          </a:p>
          <a:p>
            <a:pPr marL="514350" indent="-514350" algn="just">
              <a:spcBef>
                <a:spcPts val="0"/>
              </a:spcBef>
              <a:spcAft>
                <a:spcPts val="1200"/>
              </a:spcAft>
              <a:buClr>
                <a:schemeClr val="accent5">
                  <a:lumMod val="50000"/>
                </a:schemeClr>
              </a:buClr>
              <a:buAutoNum type="arabicPeriod" startAt="4"/>
            </a:pPr>
            <a:r>
              <a:rPr lang="en-US" sz="2000" dirty="0">
                <a:latin typeface="Georgia" panose="02040502050405020303" pitchFamily="18" charset="0"/>
              </a:rPr>
              <a:t>Inappropriate magazines </a:t>
            </a:r>
          </a:p>
          <a:p>
            <a:pPr marL="514350" indent="-514350" algn="just">
              <a:spcBef>
                <a:spcPts val="0"/>
              </a:spcBef>
              <a:spcAft>
                <a:spcPts val="1200"/>
              </a:spcAft>
              <a:buClr>
                <a:schemeClr val="accent5">
                  <a:lumMod val="50000"/>
                </a:schemeClr>
              </a:buClr>
              <a:buAutoNum type="arabicPeriod" startAt="4"/>
            </a:pPr>
            <a:r>
              <a:rPr lang="en-US" sz="2000" dirty="0">
                <a:latin typeface="Georgia" panose="02040502050405020303" pitchFamily="18" charset="0"/>
              </a:rPr>
              <a:t>Internet content (including social media posts)</a:t>
            </a:r>
          </a:p>
          <a:p>
            <a:pPr marL="514350" indent="-514350" algn="just">
              <a:spcBef>
                <a:spcPts val="0"/>
              </a:spcBef>
              <a:spcAft>
                <a:spcPts val="1200"/>
              </a:spcAft>
              <a:buClr>
                <a:schemeClr val="accent5">
                  <a:lumMod val="50000"/>
                </a:schemeClr>
              </a:buClr>
              <a:buAutoNum type="arabicPeriod" startAt="4"/>
            </a:pPr>
            <a:r>
              <a:rPr lang="en-US" sz="2000" dirty="0">
                <a:latin typeface="Georgia" panose="02040502050405020303" pitchFamily="18" charset="0"/>
              </a:rPr>
              <a:t>Offensive clothing</a:t>
            </a:r>
          </a:p>
          <a:p>
            <a:pPr marL="0" indent="0">
              <a:buNone/>
              <a:defRPr/>
            </a:pPr>
            <a:endParaRPr lang="en-US" sz="2000" b="1" dirty="0"/>
          </a:p>
        </p:txBody>
      </p:sp>
    </p:spTree>
    <p:extLst>
      <p:ext uri="{BB962C8B-B14F-4D97-AF65-F5344CB8AC3E}">
        <p14:creationId xmlns:p14="http://schemas.microsoft.com/office/powerpoint/2010/main" val="1772318454"/>
      </p:ext>
    </p:extLst>
  </p:cSld>
  <p:clrMapOvr>
    <a:masterClrMapping/>
  </p:clrMapOvr>
</p:sld>
</file>

<file path=ppt/slides/slide1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46104" name="Rectangle 46103" descr="" title="">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06" name="Rectangle 46105" descr="" title="">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08" name="Rectangle 46107" descr="" title="">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10" name="Rectangle 46109" descr="" title="">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12" name="Freeform: Shape 46111" descr="" tit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114" name="Rectangle 46113" descr="" tit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4" name="Title 1" descr="" title=""/>
          <p:cNvSpPr>
            <a:spLocks noGrp="1"/>
          </p:cNvSpPr>
          <p:nvPr>
            <p:ph type="title"/>
          </p:nvPr>
        </p:nvSpPr>
        <p:spPr>
          <a:xfrm>
            <a:off x="466722" y="586855"/>
            <a:ext cx="3201366" cy="3387497"/>
          </a:xfrm>
        </p:spPr>
        <p:txBody>
          <a:bodyPr anchor="b">
            <a:normAutofit/>
          </a:bodyPr>
          <a:lstStyle/>
          <a:p>
            <a:pPr algn="r"/>
            <a:r>
              <a:rPr lang="en-US" altLang="en-US" sz="4000" b="1" dirty="0">
                <a:solidFill>
                  <a:srgbClr val="FFFFFF"/>
                </a:solidFill>
                <a:latin typeface="Georgia" panose="02040502050405020303" pitchFamily="18" charset="0"/>
                <a:cs typeface="Helvetica" panose="020B0604020202020204" pitchFamily="34" charset="0"/>
              </a:rPr>
              <a:t>Harassing Conduct Can Be </a:t>
            </a:r>
            <a:r>
              <a:rPr lang="en-US" altLang="en-US" sz="4000" b="1" u="sng" dirty="0">
                <a:solidFill>
                  <a:srgbClr val="FFFFFF"/>
                </a:solidFill>
                <a:latin typeface="Georgia" panose="02040502050405020303" pitchFamily="18" charset="0"/>
                <a:cs typeface="Helvetica" panose="020B0604020202020204" pitchFamily="34" charset="0"/>
              </a:rPr>
              <a:t>Non-Verbal</a:t>
            </a:r>
          </a:p>
        </p:txBody>
      </p:sp>
      <p:sp>
        <p:nvSpPr>
          <p:cNvPr id="3" name="Content Placeholder 2" descr="" title=""/>
          <p:cNvSpPr>
            <a:spLocks noGrp="1"/>
          </p:cNvSpPr>
          <p:nvPr>
            <p:ph idx="1"/>
          </p:nvPr>
        </p:nvSpPr>
        <p:spPr>
          <a:xfrm>
            <a:off x="4581727" y="649480"/>
            <a:ext cx="3025303" cy="5546047"/>
          </a:xfrm>
        </p:spPr>
        <p:txBody>
          <a:bodyPr rtlCol="0" anchor="ctr">
            <a:normAutofit/>
          </a:bodyPr>
          <a:lstStyle/>
          <a:p>
            <a:pPr marL="0" indent="0" fontAlgn="auto">
              <a:spcBef>
                <a:spcPts val="0"/>
              </a:spcBef>
              <a:spcAft>
                <a:spcPts val="1200"/>
              </a:spcAft>
              <a:buNone/>
              <a:defRPr/>
            </a:pPr>
            <a:r>
              <a:rPr lang="en-US" sz="2000" dirty="0">
                <a:latin typeface="Georgia" panose="02040502050405020303" pitchFamily="18" charset="0"/>
              </a:rPr>
              <a:t>Non-Verbal:</a:t>
            </a:r>
          </a:p>
          <a:p>
            <a:pPr marL="457200" indent="-457200" fontAlgn="auto">
              <a:spcBef>
                <a:spcPts val="0"/>
              </a:spcBef>
              <a:spcAft>
                <a:spcPts val="1200"/>
              </a:spcAft>
              <a:defRPr/>
            </a:pPr>
            <a:r>
              <a:rPr lang="en-US" sz="2000" dirty="0">
                <a:latin typeface="Georgia" panose="02040502050405020303" pitchFamily="18" charset="0"/>
              </a:rPr>
              <a:t>Elevator eyes</a:t>
            </a:r>
          </a:p>
          <a:p>
            <a:pPr marL="457200" indent="-457200" fontAlgn="auto">
              <a:spcBef>
                <a:spcPts val="0"/>
              </a:spcBef>
              <a:spcAft>
                <a:spcPts val="1200"/>
              </a:spcAft>
              <a:defRPr/>
            </a:pPr>
            <a:r>
              <a:rPr lang="en-US" sz="2000" dirty="0">
                <a:latin typeface="Georgia" panose="02040502050405020303" pitchFamily="18" charset="0"/>
              </a:rPr>
              <a:t>Offensive Gestures</a:t>
            </a:r>
          </a:p>
          <a:p>
            <a:pPr marL="457200" indent="-457200" fontAlgn="auto">
              <a:spcBef>
                <a:spcPts val="0"/>
              </a:spcBef>
              <a:spcAft>
                <a:spcPts val="1200"/>
              </a:spcAft>
              <a:defRPr/>
            </a:pPr>
            <a:r>
              <a:rPr lang="en-US" sz="2000" dirty="0">
                <a:latin typeface="Georgia" panose="02040502050405020303" pitchFamily="18" charset="0"/>
              </a:rPr>
              <a:t>Leering and Staring</a:t>
            </a:r>
          </a:p>
          <a:p>
            <a:pPr marL="457200" indent="-457200" fontAlgn="auto">
              <a:spcBef>
                <a:spcPts val="0"/>
              </a:spcBef>
              <a:spcAft>
                <a:spcPts val="1200"/>
              </a:spcAft>
              <a:defRPr/>
            </a:pPr>
            <a:r>
              <a:rPr lang="en-US" sz="2000" dirty="0">
                <a:latin typeface="Georgia" panose="02040502050405020303" pitchFamily="18" charset="0"/>
              </a:rPr>
              <a:t>Stalking</a:t>
            </a:r>
          </a:p>
        </p:txBody>
      </p:sp>
      <p:pic>
        <p:nvPicPr>
          <p:cNvPr id="2" name="Picture 1"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502" y="2291450"/>
            <a:ext cx="3615776" cy="2286978"/>
          </a:xfrm>
          <a:prstGeom prst="rect">
            <a:avLst/>
          </a:prstGeom>
        </p:spPr>
      </p:pic>
    </p:spTree>
    <p:extLst>
      <p:ext uri="{BB962C8B-B14F-4D97-AF65-F5344CB8AC3E}">
        <p14:creationId xmlns:p14="http://schemas.microsoft.com/office/powerpoint/2010/main" val="243856076"/>
      </p:ext>
    </p:extLst>
  </p:cSld>
  <p:clrMapOvr>
    <a:masterClrMapping/>
  </p:clrMapOvr>
</p:sld>
</file>

<file path=ppt/slides/slide14.xml><?xml version="1.0" encoding="utf-8"?>
<p:sld xmlns:a16="http://schemas.microsoft.com/office/drawing/2014/main" xmlns:adec="http://schemas.microsoft.com/office/drawing/2017/decorative" xmlns:p16="http://schemas.microsoft.com/office/powerpoint/2015/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pic>
        <p:nvPicPr>
          <p:cNvPr id="20" name="Picture 19" descr="" title="">
            <a:extLst>
              <a:ext uri="{FF2B5EF4-FFF2-40B4-BE49-F238E27FC236}">
                <a16:creationId xmlns:a16="http://schemas.microsoft.com/office/drawing/2014/main" id="{82B7FFE0-02E8-92BA-0A83-5343D368293C}"/>
              </a:ext>
            </a:extLst>
          </p:cNvPr>
          <p:cNvPicPr>
            <a:picLocks noChangeAspect="1"/>
          </p:cNvPicPr>
          <p:nvPr/>
        </p:nvPicPr>
        <p:blipFill>
          <a:blip r:embed="rId3">
            <a:duotone>
              <a:schemeClr val="bg2">
                <a:shade val="45000"/>
                <a:satMod val="135000"/>
              </a:schemeClr>
              <a:prstClr val="white"/>
            </a:duotone>
          </a:blip>
          <a:srcRect t="14205" b="1525"/>
          <a:stretch>
            <a:fillRect/>
          </a:stretch>
        </p:blipFill>
        <p:spPr>
          <a:xfrm>
            <a:off x="20" y="10"/>
            <a:ext cx="12191980" cy="6857990"/>
          </a:xfrm>
          <a:prstGeom prst="rect">
            <a:avLst/>
          </a:prstGeom>
        </p:spPr>
      </p:pic>
      <p:sp>
        <p:nvSpPr>
          <p:cNvPr id="24" name="Rectangle 23" descr="" title="">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p:cNvSpPr>
            <a:spLocks noGrp="1"/>
          </p:cNvSpPr>
          <p:nvPr>
            <p:ph type="title"/>
          </p:nvPr>
        </p:nvSpPr>
        <p:spPr>
          <a:xfrm>
            <a:off x="838200" y="365125"/>
            <a:ext cx="10515600" cy="1325563"/>
          </a:xfrm>
        </p:spPr>
        <p:txBody>
          <a:bodyPr>
            <a:normAutofit/>
          </a:bodyPr>
          <a:lstStyle/>
          <a:p>
            <a:pPr algn="ctr"/>
            <a:r>
              <a:rPr lang="en-US" b="1" cap="all" dirty="0">
                <a:latin typeface="Georgia" panose="02040502050405020303" pitchFamily="18" charset="0"/>
              </a:rPr>
              <a:t>Sexual Misconduct</a:t>
            </a:r>
            <a:br>
              <a:rPr lang="en-US" b="1" cap="all" dirty="0">
                <a:latin typeface="Georgia" panose="02040502050405020303" pitchFamily="18" charset="0"/>
              </a:rPr>
            </a:br>
            <a:r>
              <a:rPr lang="en-US" b="1" cap="all" dirty="0">
                <a:latin typeface="Georgia" panose="02040502050405020303" pitchFamily="18" charset="0"/>
              </a:rPr>
              <a:t>Lack of Consent </a:t>
            </a:r>
          </a:p>
        </p:txBody>
      </p:sp>
      <p:graphicFrame>
        <p:nvGraphicFramePr>
          <p:cNvPr id="19" name="Content Placeholder 2" descr="" title="">
            <a:extLst>
              <a:ext uri="{FF2B5EF4-FFF2-40B4-BE49-F238E27FC236}">
                <a16:creationId xmlns:a16="http://schemas.microsoft.com/office/drawing/2014/main" id="{418215C5-7971-918F-3C07-A80EBFE9E5AC}"/>
              </a:ext>
            </a:extLst>
          </p:cNvPr>
          <p:cNvGraphicFramePr>
            <a:graphicFrameLocks noGrp="1"/>
          </p:cNvGraphicFramePr>
          <p:nvPr>
            <p:ph idx="1"/>
            <p:extLst>
              <p:ext uri="{D42A27DB-BD31-4B8C-83A1-F6EECF244321}">
                <p14:modId xmlns:p14="http://schemas.microsoft.com/office/powerpoint/2010/main" val="19039865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5029251"/>
      </p:ext>
    </p:extLst>
  </p:cSld>
  <p:clrMapOvr>
    <a:masterClrMapping/>
  </p:clrMapOvr>
</p:sld>
</file>

<file path=ppt/slides/slide1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9" name="Rectangle 8" descr="" title="">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descr="" title="">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 title="">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02427DD9-AFBB-4EB2-AFAC-B618E45D52B7}"/>
              </a:ext>
            </a:extLst>
          </p:cNvPr>
          <p:cNvSpPr>
            <a:spLocks noGrp="1"/>
          </p:cNvSpPr>
          <p:nvPr>
            <p:ph type="title"/>
          </p:nvPr>
        </p:nvSpPr>
        <p:spPr>
          <a:xfrm>
            <a:off x="1371597" y="348865"/>
            <a:ext cx="10044023" cy="877729"/>
          </a:xfrm>
        </p:spPr>
        <p:txBody>
          <a:bodyPr anchor="ctr">
            <a:normAutofit/>
          </a:bodyPr>
          <a:lstStyle/>
          <a:p>
            <a:pPr algn="ctr"/>
            <a:r>
              <a:rPr lang="en-US" sz="4000" b="1" dirty="0">
                <a:solidFill>
                  <a:srgbClr val="FFFFFF"/>
                </a:solidFill>
                <a:latin typeface="Georgia" panose="02040502050405020303" pitchFamily="18" charset="0"/>
              </a:rPr>
              <a:t>Other Defined Terms</a:t>
            </a:r>
          </a:p>
        </p:txBody>
      </p:sp>
      <p:graphicFrame>
        <p:nvGraphicFramePr>
          <p:cNvPr id="5" name="Content Placeholder 2" descr="" title="">
            <a:extLst>
              <a:ext uri="{FF2B5EF4-FFF2-40B4-BE49-F238E27FC236}">
                <a16:creationId xmlns:a16="http://schemas.microsoft.com/office/drawing/2014/main" id="{D739D705-B284-D6A5-858D-DA48512A2F08}"/>
              </a:ext>
            </a:extLst>
          </p:cNvPr>
          <p:cNvGraphicFramePr>
            <a:graphicFrameLocks noGrp="1"/>
          </p:cNvGraphicFramePr>
          <p:nvPr>
            <p:ph idx="1"/>
            <p:extLst>
              <p:ext uri="{D42A27DB-BD31-4B8C-83A1-F6EECF244321}">
                <p14:modId xmlns:p14="http://schemas.microsoft.com/office/powerpoint/2010/main" val="329757220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7114123"/>
      </p:ext>
    </p:extLst>
  </p:cSld>
  <p:clrMapOvr>
    <a:masterClrMapping/>
  </p:clrMapOvr>
</p:sld>
</file>

<file path=ppt/slides/slide16.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21" name="Rectangle 20" descr="" title="">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descr="" title="">
            <a:extLst>
              <a:ext uri="{FF2B5EF4-FFF2-40B4-BE49-F238E27FC236}">
                <a16:creationId xmlns:a16="http://schemas.microsoft.com/office/drawing/2014/main" id="{88A4966B-037A-4CA7-9B55-5E92501DC889}"/>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b="1" kern="1200" dirty="0">
                <a:solidFill>
                  <a:schemeClr val="accent1"/>
                </a:solidFill>
                <a:latin typeface="Georgia" panose="02040502050405020303" pitchFamily="18" charset="0"/>
              </a:rPr>
              <a:t>Discrimination</a:t>
            </a:r>
          </a:p>
        </p:txBody>
      </p:sp>
      <p:sp>
        <p:nvSpPr>
          <p:cNvPr id="2" name="Content Placeholder 1" descr="" title="">
            <a:extLst>
              <a:ext uri="{FF2B5EF4-FFF2-40B4-BE49-F238E27FC236}">
                <a16:creationId xmlns:a16="http://schemas.microsoft.com/office/drawing/2014/main" id="{D3B54E0B-6D62-4D3A-9878-ADBA5351BFD2}"/>
              </a:ext>
            </a:extLst>
          </p:cNvPr>
          <p:cNvSpPr>
            <a:spLocks noGrp="1"/>
          </p:cNvSpPr>
          <p:nvPr>
            <p:ph sz="half" idx="1"/>
          </p:nvPr>
        </p:nvSpPr>
        <p:spPr>
          <a:xfrm>
            <a:off x="1144923" y="2405894"/>
            <a:ext cx="5315189" cy="3535083"/>
          </a:xfrm>
        </p:spPr>
        <p:txBody>
          <a:bodyPr vert="horz" lIns="91440" tIns="45720" rIns="91440" bIns="45720" rtlCol="0" anchor="t">
            <a:normAutofit/>
          </a:bodyPr>
          <a:lstStyle/>
          <a:p>
            <a:pPr algn="just"/>
            <a:r>
              <a:rPr lang="en-US" sz="2000" dirty="0">
                <a:solidFill>
                  <a:schemeClr val="accent1"/>
                </a:solidFill>
                <a:latin typeface="Georgia" panose="02040502050405020303" pitchFamily="18" charset="0"/>
              </a:rPr>
              <a:t>Treating someone differently “because of” a particular characteristic</a:t>
            </a:r>
          </a:p>
          <a:p>
            <a:pPr lvl="1" algn="just"/>
            <a:r>
              <a:rPr lang="en-US" sz="2000" dirty="0">
                <a:solidFill>
                  <a:schemeClr val="accent1"/>
                </a:solidFill>
                <a:latin typeface="Georgia" panose="02040502050405020303" pitchFamily="18" charset="0"/>
              </a:rPr>
              <a:t>Different access to facilities</a:t>
            </a:r>
          </a:p>
          <a:p>
            <a:pPr lvl="1" algn="just"/>
            <a:r>
              <a:rPr lang="en-US" sz="2000" dirty="0">
                <a:solidFill>
                  <a:schemeClr val="accent1"/>
                </a:solidFill>
                <a:latin typeface="Georgia" panose="02040502050405020303" pitchFamily="18" charset="0"/>
              </a:rPr>
              <a:t>Different behaviors </a:t>
            </a:r>
          </a:p>
          <a:p>
            <a:pPr lvl="1" algn="just"/>
            <a:r>
              <a:rPr lang="en-US" sz="2000" dirty="0">
                <a:solidFill>
                  <a:schemeClr val="accent1"/>
                </a:solidFill>
                <a:latin typeface="Georgia" panose="02040502050405020303" pitchFamily="18" charset="0"/>
              </a:rPr>
              <a:t>Different practices</a:t>
            </a:r>
          </a:p>
          <a:p>
            <a:pPr lvl="1" algn="just"/>
            <a:r>
              <a:rPr lang="en-US" sz="2000" dirty="0">
                <a:solidFill>
                  <a:schemeClr val="accent1"/>
                </a:solidFill>
                <a:latin typeface="Georgia" panose="02040502050405020303" pitchFamily="18" charset="0"/>
              </a:rPr>
              <a:t>Different opportunities</a:t>
            </a:r>
          </a:p>
          <a:p>
            <a:pPr lvl="1"/>
            <a:endParaRPr lang="en-US" sz="2000" dirty="0"/>
          </a:p>
        </p:txBody>
      </p:sp>
      <p:sp>
        <p:nvSpPr>
          <p:cNvPr id="22" name="Rectangle 21" descr="" title="">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 title="">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 title="">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descr="" title="">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 title="">
            <a:extLst>
              <a:ext uri="{FF2B5EF4-FFF2-40B4-BE49-F238E27FC236}">
                <a16:creationId xmlns:a16="http://schemas.microsoft.com/office/drawing/2014/main" id="{938E8CD5-9275-4B77-B51B-B54C30996AE9}"/>
              </a:ext>
            </a:extLst>
          </p:cNvPr>
          <p:cNvPicPr>
            <a:picLocks noChangeAspect="1"/>
          </p:cNvPicPr>
          <p:nvPr/>
        </p:nvPicPr>
        <p:blipFill>
          <a:blip r:embed="rId3"/>
          <a:stretch>
            <a:fillRect/>
          </a:stretch>
        </p:blipFill>
        <p:spPr>
          <a:xfrm>
            <a:off x="8111370" y="1323505"/>
            <a:ext cx="4104483" cy="3906863"/>
          </a:xfrm>
          <a:prstGeom prst="rect">
            <a:avLst/>
          </a:prstGeom>
          <a:noFill/>
        </p:spPr>
      </p:pic>
    </p:spTree>
    <p:extLst>
      <p:ext uri="{BB962C8B-B14F-4D97-AF65-F5344CB8AC3E}">
        <p14:creationId xmlns:p14="http://schemas.microsoft.com/office/powerpoint/2010/main" val="2438965151"/>
      </p:ext>
    </p:extLst>
  </p:cSld>
  <p:clrMapOvr>
    <a:masterClrMapping/>
  </p:clrMapOvr>
</p:sld>
</file>

<file path=ppt/slides/slide17.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10" name="Rectangle 9" descr="" title="">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descr="" title="">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 title="">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descr="" title=""/>
          <p:cNvSpPr>
            <a:spLocks noGrp="1"/>
          </p:cNvSpPr>
          <p:nvPr>
            <p:ph type="title"/>
          </p:nvPr>
        </p:nvSpPr>
        <p:spPr>
          <a:xfrm>
            <a:off x="212164" y="2918544"/>
            <a:ext cx="3613483" cy="671319"/>
          </a:xfrm>
        </p:spPr>
        <p:txBody>
          <a:bodyPr anchor="b">
            <a:normAutofit/>
          </a:bodyPr>
          <a:lstStyle/>
          <a:p>
            <a:pPr algn="r"/>
            <a:r>
              <a:rPr lang="en-US" sz="3500" b="1" cap="all" dirty="0">
                <a:solidFill>
                  <a:srgbClr val="FFFFFF"/>
                </a:solidFill>
                <a:latin typeface="Georgia" panose="02040502050405020303" pitchFamily="18" charset="0"/>
              </a:rPr>
              <a:t>Retaliation</a:t>
            </a:r>
          </a:p>
        </p:txBody>
      </p:sp>
      <p:sp>
        <p:nvSpPr>
          <p:cNvPr id="2" name="Content Placeholder 1" descr="" title=""/>
          <p:cNvSpPr>
            <a:spLocks noGrp="1"/>
          </p:cNvSpPr>
          <p:nvPr>
            <p:ph idx="1"/>
          </p:nvPr>
        </p:nvSpPr>
        <p:spPr>
          <a:xfrm>
            <a:off x="4649245" y="669363"/>
            <a:ext cx="4551905" cy="5534211"/>
          </a:xfrm>
        </p:spPr>
        <p:txBody>
          <a:bodyPr anchor="ctr">
            <a:normAutofit/>
          </a:bodyPr>
          <a:lstStyle/>
          <a:p>
            <a:pPr algn="just"/>
            <a:r>
              <a:rPr lang="en-US" sz="2000" dirty="0">
                <a:solidFill>
                  <a:schemeClr val="accent1"/>
                </a:solidFill>
                <a:latin typeface="Georgia" panose="02040502050405020303" pitchFamily="18" charset="0"/>
              </a:rPr>
              <a:t>Job-related protection</a:t>
            </a:r>
          </a:p>
          <a:p>
            <a:pPr lvl="1" algn="just">
              <a:buFont typeface="Arial" panose="020B0604020202020204" pitchFamily="34" charset="0"/>
              <a:buChar char="•"/>
            </a:pPr>
            <a:r>
              <a:rPr lang="en-US" sz="2000" dirty="0">
                <a:solidFill>
                  <a:schemeClr val="accent1"/>
                </a:solidFill>
                <a:latin typeface="Georgia" panose="02040502050405020303" pitchFamily="18" charset="0"/>
              </a:rPr>
              <a:t>For making a complaint or participating in an investigation</a:t>
            </a:r>
          </a:p>
          <a:p>
            <a:pPr lvl="1" algn="just">
              <a:buFont typeface="Arial" panose="020B0604020202020204" pitchFamily="34" charset="0"/>
              <a:buChar char="•"/>
            </a:pPr>
            <a:endParaRPr lang="en-US" sz="2000" dirty="0">
              <a:solidFill>
                <a:schemeClr val="accent1"/>
              </a:solidFill>
              <a:latin typeface="Georgia" panose="02040502050405020303" pitchFamily="18" charset="0"/>
            </a:endParaRPr>
          </a:p>
          <a:p>
            <a:pPr lvl="1" algn="just">
              <a:buFont typeface="Arial" panose="020B0604020202020204" pitchFamily="34" charset="0"/>
              <a:buChar char="•"/>
            </a:pPr>
            <a:endParaRPr lang="en-US" sz="2000" dirty="0">
              <a:solidFill>
                <a:schemeClr val="accent1"/>
              </a:solidFill>
              <a:latin typeface="Georgia" panose="02040502050405020303" pitchFamily="18" charset="0"/>
            </a:endParaRPr>
          </a:p>
          <a:p>
            <a:pPr lvl="1" algn="just">
              <a:buFont typeface="Arial" panose="020B0604020202020204" pitchFamily="34" charset="0"/>
              <a:buChar char="•"/>
            </a:pPr>
            <a:endParaRPr lang="en-US" sz="2000" dirty="0">
              <a:solidFill>
                <a:schemeClr val="accent1"/>
              </a:solidFill>
              <a:latin typeface="Georgia" panose="02040502050405020303" pitchFamily="18" charset="0"/>
            </a:endParaRPr>
          </a:p>
          <a:p>
            <a:pPr algn="just"/>
            <a:r>
              <a:rPr lang="en-US" sz="2000" dirty="0">
                <a:solidFill>
                  <a:schemeClr val="accent1"/>
                </a:solidFill>
                <a:latin typeface="Georgia" panose="02040502050405020303" pitchFamily="18" charset="0"/>
              </a:rPr>
              <a:t>Report if retaliation is suspected</a:t>
            </a:r>
          </a:p>
          <a:p>
            <a:pPr algn="just"/>
            <a:endParaRPr lang="en-US" sz="2000" dirty="0">
              <a:solidFill>
                <a:schemeClr val="accent1"/>
              </a:solidFill>
              <a:latin typeface="Georgia" panose="02040502050405020303" pitchFamily="18" charset="0"/>
            </a:endParaRPr>
          </a:p>
          <a:p>
            <a:pPr algn="just"/>
            <a:endParaRPr lang="en-US" sz="2000" dirty="0">
              <a:solidFill>
                <a:schemeClr val="accent1"/>
              </a:solidFill>
              <a:latin typeface="Georgia" panose="02040502050405020303" pitchFamily="18" charset="0"/>
            </a:endParaRPr>
          </a:p>
          <a:p>
            <a:pPr algn="just"/>
            <a:endParaRPr lang="en-US" sz="2000" dirty="0">
              <a:solidFill>
                <a:schemeClr val="accent1"/>
              </a:solidFill>
              <a:latin typeface="Georgia" panose="02040502050405020303" pitchFamily="18" charset="0"/>
            </a:endParaRPr>
          </a:p>
          <a:p>
            <a:pPr algn="just"/>
            <a:r>
              <a:rPr lang="en-US" sz="2000" dirty="0">
                <a:solidFill>
                  <a:schemeClr val="accent1"/>
                </a:solidFill>
                <a:latin typeface="Georgia" panose="02040502050405020303" pitchFamily="18" charset="0"/>
              </a:rPr>
              <a:t>Corrective/disciplinary action</a:t>
            </a:r>
          </a:p>
        </p:txBody>
      </p:sp>
      <p:pic>
        <p:nvPicPr>
          <p:cNvPr id="4" name="Picture 3" descr="" title=""/>
          <p:cNvPicPr>
            <a:picLocks noChangeAspect="1"/>
          </p:cNvPicPr>
          <p:nvPr/>
        </p:nvPicPr>
        <p:blipFill>
          <a:blip r:embed="rId3"/>
          <a:stretch>
            <a:fillRect/>
          </a:stretch>
        </p:blipFill>
        <p:spPr>
          <a:xfrm>
            <a:off x="8582233" y="762725"/>
            <a:ext cx="2823586" cy="2064414"/>
          </a:xfrm>
          <a:prstGeom prst="rect">
            <a:avLst/>
          </a:prstGeom>
        </p:spPr>
      </p:pic>
      <p:pic>
        <p:nvPicPr>
          <p:cNvPr id="5" name="Picture 4" descr="" title=""/>
          <p:cNvPicPr>
            <a:picLocks noChangeAspect="1"/>
          </p:cNvPicPr>
          <p:nvPr/>
        </p:nvPicPr>
        <p:blipFill>
          <a:blip r:embed="rId4"/>
          <a:stretch>
            <a:fillRect/>
          </a:stretch>
        </p:blipFill>
        <p:spPr>
          <a:xfrm>
            <a:off x="8810982" y="3589863"/>
            <a:ext cx="2594837" cy="2395235"/>
          </a:xfrm>
          <a:prstGeom prst="rect">
            <a:avLst/>
          </a:prstGeom>
        </p:spPr>
      </p:pic>
    </p:spTree>
    <p:extLst>
      <p:ext uri="{BB962C8B-B14F-4D97-AF65-F5344CB8AC3E}">
        <p14:creationId xmlns:p14="http://schemas.microsoft.com/office/powerpoint/2010/main" val="2792747419"/>
      </p:ext>
    </p:extLst>
  </p:cSld>
  <p:clrMapOvr>
    <a:masterClrMapping/>
  </p:clrMapOvr>
</p:sld>
</file>

<file path=ppt/slides/slide18.xml><?xml version="1.0" encoding="utf-8"?>
<p:sld xmlns:a16="http://schemas.microsoft.com/office/drawing/2014/main" xmlns:adec="http://schemas.microsoft.com/office/drawing/2017/decorative" xmlns:p16="http://schemas.microsoft.com/office/powerpoint/2015/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11" name="Rectangle 10" descr="" title="">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 title="">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95F5FB98-E334-445B-86DB-68BD9AA3CCF5}"/>
              </a:ext>
            </a:extLst>
          </p:cNvPr>
          <p:cNvSpPr>
            <a:spLocks noGrp="1"/>
          </p:cNvSpPr>
          <p:nvPr>
            <p:ph type="title"/>
          </p:nvPr>
        </p:nvSpPr>
        <p:spPr>
          <a:xfrm>
            <a:off x="6094105" y="802955"/>
            <a:ext cx="4977976" cy="1454051"/>
          </a:xfrm>
        </p:spPr>
        <p:txBody>
          <a:bodyPr>
            <a:normAutofit/>
          </a:bodyPr>
          <a:lstStyle/>
          <a:p>
            <a:r>
              <a:rPr lang="en-US" sz="3600" b="1" dirty="0">
                <a:solidFill>
                  <a:schemeClr val="accent1"/>
                </a:solidFill>
                <a:latin typeface="Georgia" panose="02040502050405020303" pitchFamily="18" charset="0"/>
              </a:rPr>
              <a:t>Your Responsibility</a:t>
            </a:r>
          </a:p>
        </p:txBody>
      </p:sp>
      <p:pic>
        <p:nvPicPr>
          <p:cNvPr id="8" name="Graphic 7" descr="" title="">
            <a:extLst>
              <a:ext uri="{FF2B5EF4-FFF2-40B4-BE49-F238E27FC236}">
                <a16:creationId xmlns:a16="http://schemas.microsoft.com/office/drawing/2014/main" id="{568A04F7-7AE0-30B1-8498-72878B0A56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descr="" title="">
            <a:extLst>
              <a:ext uri="{FF2B5EF4-FFF2-40B4-BE49-F238E27FC236}">
                <a16:creationId xmlns:a16="http://schemas.microsoft.com/office/drawing/2014/main" id="{25183A23-D5BE-4EA2-A53F-9B3D0474FF2B}"/>
              </a:ext>
            </a:extLst>
          </p:cNvPr>
          <p:cNvSpPr>
            <a:spLocks noGrp="1"/>
          </p:cNvSpPr>
          <p:nvPr>
            <p:ph idx="1"/>
          </p:nvPr>
        </p:nvSpPr>
        <p:spPr>
          <a:xfrm>
            <a:off x="6090574" y="2421682"/>
            <a:ext cx="4977578" cy="3639289"/>
          </a:xfrm>
        </p:spPr>
        <p:txBody>
          <a:bodyPr anchor="ctr">
            <a:normAutofit/>
          </a:bodyPr>
          <a:lstStyle/>
          <a:p>
            <a:pPr marL="0" indent="0" algn="just">
              <a:buNone/>
            </a:pPr>
            <a:r>
              <a:rPr lang="en-US" sz="1500" dirty="0">
                <a:solidFill>
                  <a:schemeClr val="accent1"/>
                </a:solidFill>
                <a:latin typeface="Georgia" panose="02040502050405020303" pitchFamily="18" charset="0"/>
              </a:rPr>
              <a:t>Each of you have a responsibility to your co-workers and managers to treat everyone with courtesy, fairness, and respect.</a:t>
            </a:r>
          </a:p>
          <a:p>
            <a:pPr marL="0" indent="0" algn="just">
              <a:buNone/>
            </a:pPr>
            <a:endParaRPr lang="en-US" sz="1500" dirty="0">
              <a:solidFill>
                <a:schemeClr val="accent1"/>
              </a:solidFill>
              <a:latin typeface="Georgia" panose="02040502050405020303" pitchFamily="18" charset="0"/>
            </a:endParaRPr>
          </a:p>
          <a:p>
            <a:pPr algn="just"/>
            <a:r>
              <a:rPr lang="en-US" sz="1500" dirty="0">
                <a:solidFill>
                  <a:schemeClr val="accent1"/>
                </a:solidFill>
                <a:latin typeface="Georgia" panose="02040502050405020303" pitchFamily="18" charset="0"/>
              </a:rPr>
              <a:t> What you do MATTERS</a:t>
            </a:r>
          </a:p>
          <a:p>
            <a:pPr algn="just"/>
            <a:r>
              <a:rPr lang="en-US" sz="1500" dirty="0">
                <a:solidFill>
                  <a:schemeClr val="accent1"/>
                </a:solidFill>
                <a:latin typeface="Georgia" panose="02040502050405020303" pitchFamily="18" charset="0"/>
              </a:rPr>
              <a:t> What you say MATTERS</a:t>
            </a:r>
          </a:p>
          <a:p>
            <a:pPr algn="just"/>
            <a:r>
              <a:rPr lang="en-US" sz="1500" dirty="0">
                <a:solidFill>
                  <a:schemeClr val="accent1"/>
                </a:solidFill>
                <a:latin typeface="Georgia" panose="02040502050405020303" pitchFamily="18" charset="0"/>
              </a:rPr>
              <a:t> How you say it MATTERS</a:t>
            </a:r>
          </a:p>
          <a:p>
            <a:pPr algn="just"/>
            <a:endParaRPr lang="en-US" sz="1500" dirty="0">
              <a:solidFill>
                <a:schemeClr val="accent1"/>
              </a:solidFill>
              <a:latin typeface="Georgia" panose="02040502050405020303" pitchFamily="18" charset="0"/>
            </a:endParaRPr>
          </a:p>
          <a:p>
            <a:pPr marL="228600" indent="0" algn="just">
              <a:buNone/>
            </a:pPr>
            <a:r>
              <a:rPr lang="en-US" sz="1500" dirty="0">
                <a:solidFill>
                  <a:schemeClr val="accent1"/>
                </a:solidFill>
                <a:latin typeface="Georgia" panose="02040502050405020303" pitchFamily="18" charset="0"/>
              </a:rPr>
              <a:t>Each person is responsible for reporting conduct that violates CIAM’s policies.</a:t>
            </a:r>
          </a:p>
          <a:p>
            <a:pPr algn="just"/>
            <a:endParaRPr lang="en-US" sz="1500" dirty="0">
              <a:solidFill>
                <a:schemeClr val="accent1"/>
              </a:solidFill>
              <a:latin typeface="Georgia" panose="02040502050405020303" pitchFamily="18" charset="0"/>
            </a:endParaRPr>
          </a:p>
          <a:p>
            <a:pPr marL="228600" indent="0" algn="just">
              <a:buNone/>
            </a:pPr>
            <a:r>
              <a:rPr lang="en-US" sz="1500" b="1" dirty="0">
                <a:solidFill>
                  <a:schemeClr val="accent1"/>
                </a:solidFill>
                <a:latin typeface="Georgia" panose="02040502050405020303" pitchFamily="18" charset="0"/>
              </a:rPr>
              <a:t>If you see something, say something</a:t>
            </a:r>
          </a:p>
        </p:txBody>
      </p:sp>
      <p:grpSp>
        <p:nvGrpSpPr>
          <p:cNvPr id="15" name="Group 14" descr="" title="">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6" name="Freeform: Shape 15" descr="" title="">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descr="" title="">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descr="" title="">
            <a:extLst>
              <a:ext uri="{FF2B5EF4-FFF2-40B4-BE49-F238E27FC236}">
                <a16:creationId xmlns:a16="http://schemas.microsoft.com/office/drawing/2014/main" id="{A76515ED-4D99-464D-BA59-503871788CD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spcBef>
                <a:spcPts val="0"/>
              </a:spcBef>
              <a:spcAft>
                <a:spcPts val="600"/>
              </a:spcAft>
              <a:buClrTx/>
              <a:buSzTx/>
              <a:buFontTx/>
              <a:buNone/>
              <a:tabLst/>
              <a:defRPr/>
            </a:pPr>
            <a:fld id="{6813B55E-654D-4346-AF04-CD1664E5D418}" type="slidenum">
              <a:rPr lang="en-US" smtClean="0"/>
              <a:pPr marL="0" marR="0" lvl="0" indent="0" defTabSz="914400" rtl="0" eaLnBrk="1" fontAlgn="auto" latinLnBrk="0" hangingPunct="1">
                <a:spcBef>
                  <a:spcPts val="0"/>
                </a:spcBef>
                <a:spcAft>
                  <a:spcPts val="600"/>
                </a:spcAft>
                <a:buClrTx/>
                <a:buSzTx/>
                <a:buFontTx/>
                <a:buNone/>
                <a:tabLst/>
                <a:defRPr/>
              </a:pPr>
              <a:t>18</a:t>
            </a:fld>
            <a:endParaRPr kumimoji="0" lang="en-US"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726269176"/>
      </p:ext>
    </p:extLst>
  </p:cSld>
  <p:clrMapOvr>
    <a:masterClrMapping/>
  </p:clrMapOvr>
</p:sld>
</file>

<file path=ppt/slides/slide19.xml><?xml version="1.0" encoding="utf-8"?>
<p:sld xmlns:a16="http://schemas.microsoft.com/office/drawing/2014/main" xmlns:adec="http://schemas.microsoft.com/office/drawing/2017/decorative" xmlns:p16="http://schemas.microsoft.com/office/powerpoint/2015/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11" name="Rectangle 10" descr="" title="">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 title="">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0F5181D9-A9CD-428F-963E-4386731BEACE}"/>
              </a:ext>
            </a:extLst>
          </p:cNvPr>
          <p:cNvSpPr>
            <a:spLocks noGrp="1"/>
          </p:cNvSpPr>
          <p:nvPr>
            <p:ph type="title"/>
          </p:nvPr>
        </p:nvSpPr>
        <p:spPr>
          <a:xfrm>
            <a:off x="804672" y="802955"/>
            <a:ext cx="4977976" cy="1454051"/>
          </a:xfrm>
        </p:spPr>
        <p:txBody>
          <a:bodyPr>
            <a:normAutofit/>
          </a:bodyPr>
          <a:lstStyle/>
          <a:p>
            <a:r>
              <a:rPr lang="en-US" sz="3600" b="1" dirty="0">
                <a:solidFill>
                  <a:schemeClr val="accent1"/>
                </a:solidFill>
                <a:latin typeface="Georgia" panose="02040502050405020303" pitchFamily="18" charset="0"/>
              </a:rPr>
              <a:t>Your Conduct</a:t>
            </a:r>
          </a:p>
        </p:txBody>
      </p:sp>
      <p:sp>
        <p:nvSpPr>
          <p:cNvPr id="3" name="Content Placeholder 2" descr="" title="">
            <a:extLst>
              <a:ext uri="{FF2B5EF4-FFF2-40B4-BE49-F238E27FC236}">
                <a16:creationId xmlns:a16="http://schemas.microsoft.com/office/drawing/2014/main" id="{C9BF8A12-AB48-4E1B-A5BE-F64C04015840}"/>
              </a:ext>
            </a:extLst>
          </p:cNvPr>
          <p:cNvSpPr>
            <a:spLocks noGrp="1"/>
          </p:cNvSpPr>
          <p:nvPr>
            <p:ph idx="1"/>
          </p:nvPr>
        </p:nvSpPr>
        <p:spPr>
          <a:xfrm>
            <a:off x="804672" y="2421682"/>
            <a:ext cx="4876038" cy="3639289"/>
          </a:xfrm>
        </p:spPr>
        <p:txBody>
          <a:bodyPr anchor="ctr">
            <a:normAutofit lnSpcReduction="10000"/>
          </a:bodyPr>
          <a:lstStyle/>
          <a:p>
            <a:pPr marL="0" indent="0" algn="just">
              <a:buNone/>
            </a:pPr>
            <a:r>
              <a:rPr lang="en-US" sz="1500" dirty="0">
                <a:solidFill>
                  <a:schemeClr val="accent1"/>
                </a:solidFill>
                <a:latin typeface="Georgia" panose="02040502050405020303" pitchFamily="18" charset="0"/>
              </a:rPr>
              <a:t>Watch for signs that others are offended by your conduct:</a:t>
            </a:r>
          </a:p>
          <a:p>
            <a:pPr algn="just"/>
            <a:r>
              <a:rPr lang="en-US" sz="1500" dirty="0">
                <a:solidFill>
                  <a:schemeClr val="accent1"/>
                </a:solidFill>
                <a:latin typeface="Georgia" panose="02040502050405020303" pitchFamily="18" charset="0"/>
              </a:rPr>
              <a:t>Do people roll their eyes when you tell jokes?</a:t>
            </a:r>
          </a:p>
          <a:p>
            <a:pPr algn="just"/>
            <a:r>
              <a:rPr lang="en-US" sz="1500" dirty="0">
                <a:solidFill>
                  <a:schemeClr val="accent1"/>
                </a:solidFill>
                <a:latin typeface="Georgia" panose="02040502050405020303" pitchFamily="18" charset="0"/>
              </a:rPr>
              <a:t>Do people avoid being around you?</a:t>
            </a:r>
          </a:p>
          <a:p>
            <a:pPr algn="just"/>
            <a:r>
              <a:rPr lang="en-US" sz="1500" dirty="0">
                <a:solidFill>
                  <a:schemeClr val="accent1"/>
                </a:solidFill>
                <a:latin typeface="Georgia" panose="02040502050405020303" pitchFamily="18" charset="0"/>
              </a:rPr>
              <a:t>Do people walk away when you enter the area?</a:t>
            </a:r>
          </a:p>
          <a:p>
            <a:pPr algn="just"/>
            <a:r>
              <a:rPr lang="en-US" sz="1500" dirty="0">
                <a:solidFill>
                  <a:schemeClr val="accent1"/>
                </a:solidFill>
                <a:latin typeface="Georgia" panose="02040502050405020303" pitchFamily="18" charset="0"/>
              </a:rPr>
              <a:t>Do people lightly say, “Oh, just sop it.” or “I can’t believe you talk like that.”</a:t>
            </a:r>
          </a:p>
          <a:p>
            <a:pPr algn="just"/>
            <a:r>
              <a:rPr lang="en-US" sz="1500" dirty="0">
                <a:solidFill>
                  <a:schemeClr val="accent1"/>
                </a:solidFill>
                <a:latin typeface="Georgia" panose="02040502050405020303" pitchFamily="18" charset="0"/>
              </a:rPr>
              <a:t>Have you noticed listeners appear to be embarrassed when you ask questions or use certain language?</a:t>
            </a:r>
          </a:p>
          <a:p>
            <a:pPr algn="just"/>
            <a:r>
              <a:rPr lang="en-US" sz="1500" dirty="0">
                <a:solidFill>
                  <a:schemeClr val="accent1"/>
                </a:solidFill>
                <a:latin typeface="Georgia" panose="02040502050405020303" pitchFamily="18" charset="0"/>
              </a:rPr>
              <a:t>Do people tell you that you are (or your language is) “aggressive” or “rude”?</a:t>
            </a:r>
          </a:p>
          <a:p>
            <a:pPr algn="just"/>
            <a:endParaRPr lang="en-US" sz="1500" dirty="0">
              <a:solidFill>
                <a:schemeClr val="accent1"/>
              </a:solidFill>
              <a:latin typeface="Georgia" panose="02040502050405020303" pitchFamily="18" charset="0"/>
            </a:endParaRPr>
          </a:p>
          <a:p>
            <a:pPr marL="0" indent="0" algn="just">
              <a:buNone/>
            </a:pPr>
            <a:r>
              <a:rPr lang="en-US" sz="1500" dirty="0">
                <a:solidFill>
                  <a:schemeClr val="accent1"/>
                </a:solidFill>
                <a:latin typeface="Georgia" panose="02040502050405020303" pitchFamily="18" charset="0"/>
              </a:rPr>
              <a:t>If so, reevaluate your behavior and change!</a:t>
            </a:r>
          </a:p>
        </p:txBody>
      </p:sp>
      <p:grpSp>
        <p:nvGrpSpPr>
          <p:cNvPr id="15" name="Group 14" descr="" title="">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6" name="Freeform: Shape 15" descr="" title="">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descr="" title="">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descr="" title="">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Graphic 7" descr="" title="">
            <a:extLst>
              <a:ext uri="{FF2B5EF4-FFF2-40B4-BE49-F238E27FC236}">
                <a16:creationId xmlns:a16="http://schemas.microsoft.com/office/drawing/2014/main" id="{4834103A-7470-C0E8-CE43-6FA044C1AD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4" name="Slide Number Placeholder 3" descr="" title="">
            <a:extLst>
              <a:ext uri="{FF2B5EF4-FFF2-40B4-BE49-F238E27FC236}">
                <a16:creationId xmlns:a16="http://schemas.microsoft.com/office/drawing/2014/main" id="{43D64923-862C-488A-9D19-DB644A43193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spcBef>
                <a:spcPts val="0"/>
              </a:spcBef>
              <a:spcAft>
                <a:spcPts val="600"/>
              </a:spcAft>
              <a:buClrTx/>
              <a:buSzTx/>
              <a:buFontTx/>
              <a:buNone/>
              <a:tabLst/>
              <a:defRPr/>
            </a:pPr>
            <a:fld id="{6813B55E-654D-4346-AF04-CD1664E5D418}" type="slidenum">
              <a:rPr lang="en-US" smtClean="0"/>
              <a:pPr marL="0" marR="0" lvl="0" indent="0" defTabSz="914400" rtl="0" eaLnBrk="1" fontAlgn="auto" latinLnBrk="0" hangingPunct="1">
                <a:spcBef>
                  <a:spcPts val="0"/>
                </a:spcBef>
                <a:spcAft>
                  <a:spcPts val="600"/>
                </a:spcAft>
                <a:buClrTx/>
                <a:buSzTx/>
                <a:buFontTx/>
                <a:buNone/>
                <a:tabLst/>
                <a:defRPr/>
              </a:pPr>
              <a:t>19</a:t>
            </a:fld>
            <a:endParaRPr kumimoji="0" lang="en-US"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12524012"/>
      </p:ext>
    </p:extLst>
  </p:cSld>
  <p:clrMapOvr>
    <a:masterClrMapping/>
  </p:clrMapOvr>
</p:sld>
</file>

<file path=ppt/slides/slide2.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D5C5BD0E-18E5-D39B-859D-E4109E2C6D1B}"/>
            </a:ext>
          </a:extLst>
        </p:cNvPr>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4370EC77-5125-10CB-43F7-57EF370B6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Rectangle 9" descr="" title="">
            <a:extLst>
              <a:ext uri="{FF2B5EF4-FFF2-40B4-BE49-F238E27FC236}">
                <a16:creationId xmlns:a16="http://schemas.microsoft.com/office/drawing/2014/main" id="{2C536953-0691-B55D-FA08-1ABB2634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descr="" title="">
            <a:extLst>
              <a:ext uri="{FF2B5EF4-FFF2-40B4-BE49-F238E27FC236}">
                <a16:creationId xmlns:a16="http://schemas.microsoft.com/office/drawing/2014/main" id="{1D1E4C3E-25F1-8636-5CE1-69C97655C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descr="" title="">
            <a:extLst>
              <a:ext uri="{FF2B5EF4-FFF2-40B4-BE49-F238E27FC236}">
                <a16:creationId xmlns:a16="http://schemas.microsoft.com/office/drawing/2014/main" id="{4C88EE75-37C5-D7FB-C7EF-3929E7548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descr="" title="">
            <a:extLst>
              <a:ext uri="{FF2B5EF4-FFF2-40B4-BE49-F238E27FC236}">
                <a16:creationId xmlns:a16="http://schemas.microsoft.com/office/drawing/2014/main" id="{A400DC57-0CF9-48C4-A9A0-B17AFB4A7699}"/>
              </a:ext>
            </a:extLst>
          </p:cNvPr>
          <p:cNvSpPr>
            <a:spLocks noGrp="1"/>
          </p:cNvSpPr>
          <p:nvPr>
            <p:ph type="ctrTitle"/>
          </p:nvPr>
        </p:nvSpPr>
        <p:spPr>
          <a:xfrm>
            <a:off x="1314824" y="735106"/>
            <a:ext cx="10053763" cy="2928470"/>
          </a:xfrm>
        </p:spPr>
        <p:txBody>
          <a:bodyPr anchor="b">
            <a:normAutofit/>
          </a:bodyPr>
          <a:lstStyle/>
          <a:p>
            <a:r>
              <a:rPr lang="en-US" sz="4800" b="1" dirty="0">
                <a:solidFill>
                  <a:srgbClr val="FFFFFF"/>
                </a:solidFill>
                <a:latin typeface="Georgia" panose="02040502050405020303" pitchFamily="18" charset="0"/>
              </a:rPr>
              <a:t>Title IX Overview</a:t>
            </a:r>
          </a:p>
        </p:txBody>
      </p:sp>
    </p:spTree>
    <p:extLst>
      <p:ext uri="{BB962C8B-B14F-4D97-AF65-F5344CB8AC3E}">
        <p14:creationId xmlns:p14="http://schemas.microsoft.com/office/powerpoint/2010/main" val="827366741"/>
      </p:ext>
    </p:extLst>
  </p:cSld>
  <p:clrMapOvr>
    <a:masterClrMapping/>
  </p:clrMapOvr>
</p:sld>
</file>

<file path=ppt/slides/slide20.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13319" name="Rectangle 13318" descr="" title="">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21" name="Group 13320" descr="" title="">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3322" name="Rectangle 13321" descr="" title="">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3" name="Rectangle 13322" descr="" title="">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4" name="Rectangle 13323" descr="" title="">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2" descr="" title=""/>
          <p:cNvSpPr>
            <a:spLocks noGrp="1"/>
          </p:cNvSpPr>
          <p:nvPr>
            <p:ph type="title"/>
          </p:nvPr>
        </p:nvSpPr>
        <p:spPr>
          <a:xfrm>
            <a:off x="1371598" y="319314"/>
            <a:ext cx="9477377" cy="1030515"/>
          </a:xfrm>
        </p:spPr>
        <p:txBody>
          <a:bodyPr anchor="ctr">
            <a:normAutofit/>
          </a:bodyPr>
          <a:lstStyle/>
          <a:p>
            <a:pPr algn="ctr"/>
            <a:r>
              <a:rPr lang="en-US" sz="3400" b="1" cap="all" dirty="0">
                <a:solidFill>
                  <a:srgbClr val="FFFFFF"/>
                </a:solidFill>
                <a:latin typeface="Georgia" panose="02040502050405020303" pitchFamily="18" charset="0"/>
              </a:rPr>
              <a:t>CIAM’s Policy &amp; Procedures FOR INVESTIGATING COMPLAINTS</a:t>
            </a:r>
          </a:p>
        </p:txBody>
      </p:sp>
      <p:pic>
        <p:nvPicPr>
          <p:cNvPr id="5" name="Picture 2" descr="" title=""/>
          <p:cNvPicPr>
            <a:picLocks noChangeAspect="1" noChangeArrowheads="1"/>
          </p:cNvPicPr>
          <p:nvPr/>
        </p:nvPicPr>
        <p:blipFill>
          <a:blip r:embed="rId3" cstate="print"/>
          <a:stretch>
            <a:fillRect/>
          </a:stretch>
        </p:blipFill>
        <p:spPr bwMode="auto">
          <a:xfrm>
            <a:off x="4101686" y="2050595"/>
            <a:ext cx="1835163" cy="2617365"/>
          </a:xfrm>
          <a:prstGeom prst="rect">
            <a:avLst/>
          </a:prstGeom>
          <a:noFill/>
        </p:spPr>
      </p:pic>
      <p:pic>
        <p:nvPicPr>
          <p:cNvPr id="13314" name="Picture 2" descr="" title=""/>
          <p:cNvPicPr>
            <a:picLocks noChangeAspect="1" noChangeArrowheads="1"/>
          </p:cNvPicPr>
          <p:nvPr/>
        </p:nvPicPr>
        <p:blipFill>
          <a:blip r:embed="rId4" cstate="print"/>
          <a:stretch>
            <a:fillRect/>
          </a:stretch>
        </p:blipFill>
        <p:spPr bwMode="auto">
          <a:xfrm>
            <a:off x="6267671" y="2074130"/>
            <a:ext cx="2617365" cy="2617365"/>
          </a:xfrm>
          <a:prstGeom prst="rect">
            <a:avLst/>
          </a:prstGeom>
          <a:noFill/>
        </p:spPr>
      </p:pic>
      <p:sp>
        <p:nvSpPr>
          <p:cNvPr id="2" name="Content Placeholder 1" descr="" title=""/>
          <p:cNvSpPr>
            <a:spLocks noGrp="1"/>
          </p:cNvSpPr>
          <p:nvPr>
            <p:ph idx="1"/>
          </p:nvPr>
        </p:nvSpPr>
        <p:spPr>
          <a:xfrm>
            <a:off x="1371598" y="5070346"/>
            <a:ext cx="9496427" cy="1385266"/>
          </a:xfrm>
        </p:spPr>
        <p:txBody>
          <a:bodyPr>
            <a:normAutofit fontScale="92500" lnSpcReduction="20000"/>
          </a:bodyPr>
          <a:lstStyle/>
          <a:p>
            <a:pPr algn="ctr"/>
            <a:r>
              <a:rPr lang="en-US" sz="2000" dirty="0">
                <a:solidFill>
                  <a:schemeClr val="accent1"/>
                </a:solidFill>
                <a:latin typeface="Georgia" panose="02040502050405020303" pitchFamily="18" charset="0"/>
              </a:rPr>
              <a:t>Prohibited Conduct </a:t>
            </a:r>
          </a:p>
          <a:p>
            <a:pPr algn="ctr"/>
            <a:r>
              <a:rPr lang="en-US" sz="2000" dirty="0">
                <a:solidFill>
                  <a:schemeClr val="accent1"/>
                </a:solidFill>
                <a:latin typeface="Georgia" panose="02040502050405020303" pitchFamily="18" charset="0"/>
              </a:rPr>
              <a:t>Complaint Procedure</a:t>
            </a:r>
          </a:p>
          <a:p>
            <a:pPr algn="ctr"/>
            <a:r>
              <a:rPr lang="en-US" sz="2000" dirty="0">
                <a:solidFill>
                  <a:schemeClr val="accent1"/>
                </a:solidFill>
                <a:latin typeface="Georgia" panose="02040502050405020303" pitchFamily="18" charset="0"/>
              </a:rPr>
              <a:t>Investigation</a:t>
            </a:r>
          </a:p>
          <a:p>
            <a:pPr algn="ctr"/>
            <a:r>
              <a:rPr lang="en-US" sz="2000" dirty="0">
                <a:solidFill>
                  <a:schemeClr val="accent1"/>
                </a:solidFill>
                <a:latin typeface="Georgia" panose="02040502050405020303" pitchFamily="18" charset="0"/>
              </a:rPr>
              <a:t>Corrective action/discipline</a:t>
            </a:r>
          </a:p>
          <a:p>
            <a:endParaRPr lang="en-US" sz="2000" dirty="0"/>
          </a:p>
        </p:txBody>
      </p:sp>
    </p:spTree>
    <p:extLst>
      <p:ext uri="{BB962C8B-B14F-4D97-AF65-F5344CB8AC3E}">
        <p14:creationId xmlns:p14="http://schemas.microsoft.com/office/powerpoint/2010/main" val="1349047173"/>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4E679A05-2EE9-4FB2-9C98-BADB1F15B8C8}"/>
              </a:ext>
            </a:extLst>
          </p:cNvPr>
          <p:cNvSpPr>
            <a:spLocks noGrp="1"/>
          </p:cNvSpPr>
          <p:nvPr>
            <p:ph idx="1"/>
          </p:nvPr>
        </p:nvSpPr>
        <p:spPr>
          <a:xfrm>
            <a:off x="1003018" y="2118561"/>
            <a:ext cx="9486959" cy="2852934"/>
          </a:xfrm>
        </p:spPr>
        <p:txBody>
          <a:bodyPr>
            <a:normAutofit/>
          </a:bodyPr>
          <a:lstStyle/>
          <a:p>
            <a:pPr marL="228600" indent="0" algn="ctr">
              <a:buNone/>
            </a:pPr>
            <a:r>
              <a:rPr lang="en-US" sz="2400" dirty="0">
                <a:latin typeface="Cambria" panose="02040503050406030204" pitchFamily="18" charset="0"/>
                <a:ea typeface="Cambria" panose="02040503050406030204" pitchFamily="18" charset="0"/>
              </a:rPr>
              <a:t>Jacob tells a faculty member that his girlfriend Susan recently struck him in the face. Jacob states that Susan hit him one other time during their relationship, about six months ago. Jacob is unsure of whether he wants to formally report the incident. </a:t>
            </a:r>
          </a:p>
          <a:p>
            <a:pPr marL="228600" indent="0" algn="ctr">
              <a:buNone/>
            </a:pPr>
            <a:endParaRPr lang="en-US" sz="2400" dirty="0">
              <a:latin typeface="Cambria" panose="02040503050406030204" pitchFamily="18" charset="0"/>
              <a:ea typeface="Cambria" panose="02040503050406030204" pitchFamily="18" charset="0"/>
            </a:endParaRPr>
          </a:p>
          <a:p>
            <a:pPr marL="228600" indent="0" algn="ctr">
              <a:buNone/>
            </a:pPr>
            <a:r>
              <a:rPr lang="en-US" sz="2400" dirty="0">
                <a:latin typeface="Cambria" panose="02040503050406030204" pitchFamily="18" charset="0"/>
                <a:ea typeface="Cambria" panose="02040503050406030204" pitchFamily="18" charset="0"/>
              </a:rPr>
              <a:t>How should the faculty member proceed?</a:t>
            </a:r>
          </a:p>
          <a:p>
            <a:pPr marL="228600" indent="0" algn="ctr">
              <a:buNone/>
            </a:pPr>
            <a:endParaRPr lang="en-US" sz="2400" dirty="0">
              <a:latin typeface="Cambria" panose="02040503050406030204" pitchFamily="18" charset="0"/>
              <a:ea typeface="Cambria" panose="02040503050406030204" pitchFamily="18" charset="0"/>
            </a:endParaRPr>
          </a:p>
        </p:txBody>
      </p:sp>
      <p:sp>
        <p:nvSpPr>
          <p:cNvPr id="3" name="Title 2" descr="" title="">
            <a:extLst>
              <a:ext uri="{FF2B5EF4-FFF2-40B4-BE49-F238E27FC236}">
                <a16:creationId xmlns:a16="http://schemas.microsoft.com/office/drawing/2014/main" id="{7D2BEBAC-19BB-4CA8-BAF6-AD9D7F32B520}"/>
              </a:ext>
            </a:extLst>
          </p:cNvPr>
          <p:cNvSpPr>
            <a:spLocks noGrp="1"/>
          </p:cNvSpPr>
          <p:nvPr>
            <p:ph type="title"/>
          </p:nvPr>
        </p:nvSpPr>
        <p:spPr>
          <a:xfrm>
            <a:off x="967508" y="818865"/>
            <a:ext cx="10256983" cy="1184286"/>
          </a:xfrm>
        </p:spPr>
        <p:txBody>
          <a:bodyPr/>
          <a:lstStyle/>
          <a:p>
            <a:pPr algn="ctr"/>
            <a:r>
              <a:rPr lang="en-US" dirty="0">
                <a:latin typeface="Cambria" panose="02040503050406030204" pitchFamily="18" charset="0"/>
                <a:ea typeface="Cambria" panose="02040503050406030204" pitchFamily="18" charset="0"/>
              </a:rPr>
              <a:t>Hypothetical</a:t>
            </a:r>
          </a:p>
        </p:txBody>
      </p:sp>
    </p:spTree>
    <p:extLst>
      <p:ext uri="{BB962C8B-B14F-4D97-AF65-F5344CB8AC3E}">
        <p14:creationId xmlns:p14="http://schemas.microsoft.com/office/powerpoint/2010/main" val="974742629"/>
      </p:ext>
    </p:extLst>
  </p:cSld>
  <p:clrMapOvr>
    <a:masterClrMapping/>
  </p:clrMapOvr>
</p:sld>
</file>

<file path=ppt/slides/slide22.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3E7BCC1A-5CE3-DBA1-8CDF-984BBCFB157E}"/>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ECBCAEAE-C8CC-3DC1-1180-276572224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descr="" title="">
            <a:extLst>
              <a:ext uri="{FF2B5EF4-FFF2-40B4-BE49-F238E27FC236}">
                <a16:creationId xmlns:a16="http://schemas.microsoft.com/office/drawing/2014/main" id="{58B24FB2-6435-3443-FA61-A7960D1F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 title="">
            <a:extLst>
              <a:ext uri="{FF2B5EF4-FFF2-40B4-BE49-F238E27FC236}">
                <a16:creationId xmlns:a16="http://schemas.microsoft.com/office/drawing/2014/main" id="{3C5D5002-50E4-2D2C-23BC-B9C3B5B3BF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 title="">
            <a:extLst>
              <a:ext uri="{FF2B5EF4-FFF2-40B4-BE49-F238E27FC236}">
                <a16:creationId xmlns:a16="http://schemas.microsoft.com/office/drawing/2014/main" id="{72FD8E3F-3AE1-48CC-7607-19E6B3A4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 title="">
            <a:extLst>
              <a:ext uri="{FF2B5EF4-FFF2-40B4-BE49-F238E27FC236}">
                <a16:creationId xmlns:a16="http://schemas.microsoft.com/office/drawing/2014/main" id="{B3254989-BF42-5EBD-BD7B-4FF078C92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58F8C464-709B-2D1D-9482-663D8E3AD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335E5C40-1B61-13C6-E488-F0D85C1E3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399584C4-0EF3-1104-56EE-E2489DABB5B6}"/>
              </a:ext>
            </a:extLst>
          </p:cNvPr>
          <p:cNvSpPr>
            <a:spLocks noGrp="1"/>
          </p:cNvSpPr>
          <p:nvPr>
            <p:ph type="title"/>
          </p:nvPr>
        </p:nvSpPr>
        <p:spPr>
          <a:xfrm>
            <a:off x="324325" y="1718106"/>
            <a:ext cx="3576648" cy="3387497"/>
          </a:xfrm>
        </p:spPr>
        <p:txBody>
          <a:bodyPr anchor="b">
            <a:normAutofit fontScale="90000"/>
          </a:bodyPr>
          <a:lstStyle/>
          <a:p>
            <a:pPr algn="r"/>
            <a:r>
              <a:rPr lang="en-US" sz="4000" b="1" dirty="0">
                <a:solidFill>
                  <a:srgbClr val="FFFFFF"/>
                </a:solidFill>
                <a:latin typeface="Georgia" panose="02040502050405020303" pitchFamily="18" charset="0"/>
              </a:rPr>
              <a:t>Dating Violence, Domestic Violence, Sexual Assault, and Stalking</a:t>
            </a:r>
          </a:p>
        </p:txBody>
      </p:sp>
      <p:sp>
        <p:nvSpPr>
          <p:cNvPr id="3" name="Content Placeholder 2" descr="" title="">
            <a:extLst>
              <a:ext uri="{FF2B5EF4-FFF2-40B4-BE49-F238E27FC236}">
                <a16:creationId xmlns:a16="http://schemas.microsoft.com/office/drawing/2014/main" id="{A694A529-EABB-92A5-11D6-17BE9A6DB186}"/>
              </a:ext>
            </a:extLst>
          </p:cNvPr>
          <p:cNvSpPr>
            <a:spLocks noGrp="1"/>
          </p:cNvSpPr>
          <p:nvPr>
            <p:ph idx="1"/>
          </p:nvPr>
        </p:nvSpPr>
        <p:spPr>
          <a:xfrm>
            <a:off x="5203505" y="592281"/>
            <a:ext cx="5392105" cy="5097511"/>
          </a:xfrm>
        </p:spPr>
        <p:txBody>
          <a:bodyPr anchor="ctr">
            <a:noAutofit/>
          </a:bodyPr>
          <a:lstStyle/>
          <a:p>
            <a:pPr algn="just"/>
            <a:r>
              <a:rPr lang="en-US" sz="1800" dirty="0">
                <a:latin typeface="Georgia" panose="02040502050405020303" pitchFamily="18" charset="0"/>
              </a:rPr>
              <a:t>As required by law and policy, CIAM prohibits dating violence, domestic violence, sexual assault and stalking.</a:t>
            </a:r>
          </a:p>
          <a:p>
            <a:pPr algn="just"/>
            <a:endParaRPr lang="en-US" sz="1800" dirty="0">
              <a:latin typeface="Georgia" panose="02040502050405020303" pitchFamily="18" charset="0"/>
            </a:endParaRPr>
          </a:p>
          <a:p>
            <a:pPr algn="just"/>
            <a:r>
              <a:rPr lang="en-US" sz="1800" b="1" dirty="0">
                <a:latin typeface="Georgia" panose="02040502050405020303" pitchFamily="18" charset="0"/>
              </a:rPr>
              <a:t>Dating Violence </a:t>
            </a:r>
            <a:r>
              <a:rPr lang="en-US" sz="1800" dirty="0">
                <a:latin typeface="Georgia" panose="02040502050405020303" pitchFamily="18" charset="0"/>
              </a:rPr>
              <a:t>is violence committed by a person who is or has been in a social relationship of a romantic or intimate nature with the victim. The existence of such a relationship shall be determined based on the reporting party’s statement and with consideration of the length of the relationship, the type of relationship, and the frequency of interaction between the persons involved in the relationship. It includes sexual or physical abuse or the threat of such abuse. It does not include acts covered under domestic violence.</a:t>
            </a:r>
          </a:p>
        </p:txBody>
      </p:sp>
    </p:spTree>
    <p:extLst>
      <p:ext uri="{BB962C8B-B14F-4D97-AF65-F5344CB8AC3E}">
        <p14:creationId xmlns:p14="http://schemas.microsoft.com/office/powerpoint/2010/main" val="2486326005"/>
      </p:ext>
    </p:extLst>
  </p:cSld>
  <p:clrMapOvr>
    <a:masterClrMapping/>
  </p:clrMapOvr>
</p:sld>
</file>

<file path=ppt/slides/slide2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55F98029-E6EA-8DAE-CFFF-1DB249D780C5}"/>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A5D4C796-BD2B-2302-4692-7FE2CD872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descr="" title="">
            <a:extLst>
              <a:ext uri="{FF2B5EF4-FFF2-40B4-BE49-F238E27FC236}">
                <a16:creationId xmlns:a16="http://schemas.microsoft.com/office/drawing/2014/main" id="{7716E6BA-3AF7-F9CE-6A28-3608470A7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 title="">
            <a:extLst>
              <a:ext uri="{FF2B5EF4-FFF2-40B4-BE49-F238E27FC236}">
                <a16:creationId xmlns:a16="http://schemas.microsoft.com/office/drawing/2014/main" id="{BCCCE6E1-9186-2591-A94C-1FCFD4676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 title="">
            <a:extLst>
              <a:ext uri="{FF2B5EF4-FFF2-40B4-BE49-F238E27FC236}">
                <a16:creationId xmlns:a16="http://schemas.microsoft.com/office/drawing/2014/main" id="{D07DB729-D5F4-C2E5-95D4-34103193C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 title="">
            <a:extLst>
              <a:ext uri="{FF2B5EF4-FFF2-40B4-BE49-F238E27FC236}">
                <a16:creationId xmlns:a16="http://schemas.microsoft.com/office/drawing/2014/main" id="{B1808F4A-2F96-9F9E-918A-8A964E09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206A1F5C-5443-40AC-7590-B98024886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D4EBB442-1BD2-05BC-BC70-AAB4E58C87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DC75E57C-FF25-B984-7671-6C204CC59D3B}"/>
              </a:ext>
            </a:extLst>
          </p:cNvPr>
          <p:cNvSpPr>
            <a:spLocks noGrp="1"/>
          </p:cNvSpPr>
          <p:nvPr>
            <p:ph type="title"/>
          </p:nvPr>
        </p:nvSpPr>
        <p:spPr>
          <a:xfrm>
            <a:off x="324325" y="1718106"/>
            <a:ext cx="3576648" cy="3387497"/>
          </a:xfrm>
        </p:spPr>
        <p:txBody>
          <a:bodyPr anchor="b">
            <a:normAutofit fontScale="90000"/>
          </a:bodyPr>
          <a:lstStyle/>
          <a:p>
            <a:pPr algn="r"/>
            <a:r>
              <a:rPr lang="en-US" sz="4000" b="1" dirty="0">
                <a:solidFill>
                  <a:srgbClr val="FFFFFF"/>
                </a:solidFill>
                <a:latin typeface="Georgia" panose="02040502050405020303" pitchFamily="18" charset="0"/>
              </a:rPr>
              <a:t>Dating Violence, Domestic Violence, Sexual Assault, and Stalking</a:t>
            </a:r>
          </a:p>
        </p:txBody>
      </p:sp>
      <p:sp>
        <p:nvSpPr>
          <p:cNvPr id="3" name="Content Placeholder 2" descr="" title="">
            <a:extLst>
              <a:ext uri="{FF2B5EF4-FFF2-40B4-BE49-F238E27FC236}">
                <a16:creationId xmlns:a16="http://schemas.microsoft.com/office/drawing/2014/main" id="{5A801E9C-36B8-CA65-B791-5A09784A3B14}"/>
              </a:ext>
            </a:extLst>
          </p:cNvPr>
          <p:cNvSpPr>
            <a:spLocks noGrp="1"/>
          </p:cNvSpPr>
          <p:nvPr>
            <p:ph idx="1"/>
          </p:nvPr>
        </p:nvSpPr>
        <p:spPr>
          <a:xfrm>
            <a:off x="5203505" y="1718106"/>
            <a:ext cx="5819760" cy="3757083"/>
          </a:xfrm>
        </p:spPr>
        <p:txBody>
          <a:bodyPr anchor="ctr">
            <a:noAutofit/>
          </a:bodyPr>
          <a:lstStyle/>
          <a:p>
            <a:pPr algn="just"/>
            <a:r>
              <a:rPr lang="en-US" sz="1800" b="1" dirty="0">
                <a:latin typeface="Georgia" panose="02040502050405020303" pitchFamily="18" charset="0"/>
              </a:rPr>
              <a:t>Domestic Violence </a:t>
            </a:r>
            <a:r>
              <a:rPr lang="en-US" sz="1800" dirty="0">
                <a:latin typeface="Georgia" panose="02040502050405020303" pitchFamily="18" charset="0"/>
              </a:rPr>
              <a:t>is a crime of violence committed by a current or former spouse or intimate partner of the complainant. Intimate partners refer to relationships between spouses, former spouses, past or present unmarried couples, or persons who are both the parents of the same child regardless of whether the persons have been married or have lived together at any time. Other relationships may fall under the domestic or family violence laws of the jurisdiction in which the crime of violence occurred, or by any other person against an adult or youth complainant who is protected from that person’s acts under the domestic or family violence laws of the jurisdiction in which the crime of violence occurred.</a:t>
            </a:r>
          </a:p>
        </p:txBody>
      </p:sp>
    </p:spTree>
    <p:extLst>
      <p:ext uri="{BB962C8B-B14F-4D97-AF65-F5344CB8AC3E}">
        <p14:creationId xmlns:p14="http://schemas.microsoft.com/office/powerpoint/2010/main" val="3730193054"/>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4E679A05-2EE9-4FB2-9C98-BADB1F15B8C8}"/>
              </a:ext>
            </a:extLst>
          </p:cNvPr>
          <p:cNvSpPr>
            <a:spLocks noGrp="1"/>
          </p:cNvSpPr>
          <p:nvPr>
            <p:ph idx="1"/>
          </p:nvPr>
        </p:nvSpPr>
        <p:spPr>
          <a:xfrm>
            <a:off x="1003018" y="2118561"/>
            <a:ext cx="9486959" cy="3234674"/>
          </a:xfrm>
        </p:spPr>
        <p:txBody>
          <a:bodyPr>
            <a:normAutofit lnSpcReduction="10000"/>
          </a:bodyPr>
          <a:lstStyle/>
          <a:p>
            <a:pPr marL="228600" indent="0" algn="ctr">
              <a:buNone/>
            </a:pPr>
            <a:r>
              <a:rPr lang="en-US" sz="2400" dirty="0">
                <a:latin typeface="Cambria" panose="02040503050406030204" pitchFamily="18" charset="0"/>
                <a:ea typeface="Cambria" panose="02040503050406030204" pitchFamily="18" charset="0"/>
              </a:rPr>
              <a:t>An anonymous email was sent to multiple faculty members containing a video of Nick and Teresa, both students, engaging in sexual intercourse. In the video, Teresa appears to be unresponsive. The email states that the video has been circulating among the student body.</a:t>
            </a:r>
          </a:p>
          <a:p>
            <a:pPr marL="228600" indent="0" algn="ctr">
              <a:buNone/>
            </a:pPr>
            <a:endParaRPr lang="en-US" sz="2400" dirty="0">
              <a:latin typeface="Cambria" panose="02040503050406030204" pitchFamily="18" charset="0"/>
              <a:ea typeface="Cambria" panose="02040503050406030204" pitchFamily="18" charset="0"/>
            </a:endParaRPr>
          </a:p>
          <a:p>
            <a:pPr marL="228600" indent="0" algn="ctr">
              <a:buNone/>
            </a:pPr>
            <a:r>
              <a:rPr lang="en-US" sz="2400" dirty="0">
                <a:latin typeface="Cambria" panose="02040503050406030204" pitchFamily="18" charset="0"/>
                <a:ea typeface="Cambria" panose="02040503050406030204" pitchFamily="18" charset="0"/>
              </a:rPr>
              <a:t>You are one of the faculty members who received the video, how should you proceed?</a:t>
            </a:r>
          </a:p>
          <a:p>
            <a:pPr marL="228600" indent="0" algn="ctr">
              <a:buNone/>
            </a:pPr>
            <a:endParaRPr lang="en-US" sz="2400" dirty="0">
              <a:latin typeface="Cambria" panose="02040503050406030204" pitchFamily="18" charset="0"/>
              <a:ea typeface="Cambria" panose="02040503050406030204" pitchFamily="18" charset="0"/>
            </a:endParaRPr>
          </a:p>
        </p:txBody>
      </p:sp>
      <p:sp>
        <p:nvSpPr>
          <p:cNvPr id="3" name="Title 2" descr="" title="">
            <a:extLst>
              <a:ext uri="{FF2B5EF4-FFF2-40B4-BE49-F238E27FC236}">
                <a16:creationId xmlns:a16="http://schemas.microsoft.com/office/drawing/2014/main" id="{7D2BEBAC-19BB-4CA8-BAF6-AD9D7F32B520}"/>
              </a:ext>
            </a:extLst>
          </p:cNvPr>
          <p:cNvSpPr>
            <a:spLocks noGrp="1"/>
          </p:cNvSpPr>
          <p:nvPr>
            <p:ph type="title"/>
          </p:nvPr>
        </p:nvSpPr>
        <p:spPr>
          <a:xfrm>
            <a:off x="967508" y="818865"/>
            <a:ext cx="10256983" cy="1184286"/>
          </a:xfrm>
        </p:spPr>
        <p:txBody>
          <a:bodyPr/>
          <a:lstStyle/>
          <a:p>
            <a:pPr algn="ctr"/>
            <a:r>
              <a:rPr lang="en-US" dirty="0">
                <a:latin typeface="Cambria" panose="02040503050406030204" pitchFamily="18" charset="0"/>
                <a:ea typeface="Cambria" panose="02040503050406030204" pitchFamily="18" charset="0"/>
              </a:rPr>
              <a:t>Hypothetical</a:t>
            </a:r>
          </a:p>
        </p:txBody>
      </p:sp>
    </p:spTree>
    <p:extLst>
      <p:ext uri="{BB962C8B-B14F-4D97-AF65-F5344CB8AC3E}">
        <p14:creationId xmlns:p14="http://schemas.microsoft.com/office/powerpoint/2010/main" val="2194557083"/>
      </p:ext>
    </p:extLst>
  </p:cSld>
  <p:clrMapOvr>
    <a:masterClrMapping/>
  </p:clrMapOvr>
</p:sld>
</file>

<file path=ppt/slides/slide2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AC003FD9-58D7-3C11-DDC4-CBE017C9F55B}"/>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C4394E3A-BFF1-6619-C5F8-2ADB47265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descr="" title="">
            <a:extLst>
              <a:ext uri="{FF2B5EF4-FFF2-40B4-BE49-F238E27FC236}">
                <a16:creationId xmlns:a16="http://schemas.microsoft.com/office/drawing/2014/main" id="{5BDE67E5-61B4-0D13-A2C5-6E4F9913A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 title="">
            <a:extLst>
              <a:ext uri="{FF2B5EF4-FFF2-40B4-BE49-F238E27FC236}">
                <a16:creationId xmlns:a16="http://schemas.microsoft.com/office/drawing/2014/main" id="{0DC4D3CD-2505-C1CF-953C-1F9F4CAA8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 title="">
            <a:extLst>
              <a:ext uri="{FF2B5EF4-FFF2-40B4-BE49-F238E27FC236}">
                <a16:creationId xmlns:a16="http://schemas.microsoft.com/office/drawing/2014/main" id="{0CF425FA-B35B-95C0-9DE2-7A92FE7A9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 title="">
            <a:extLst>
              <a:ext uri="{FF2B5EF4-FFF2-40B4-BE49-F238E27FC236}">
                <a16:creationId xmlns:a16="http://schemas.microsoft.com/office/drawing/2014/main" id="{E489E9F6-3B25-1FCB-8D64-562B92355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CB401A57-B85A-239C-EAFB-AE614EC28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53A0F3D3-75C7-9200-4738-9BE2C3F53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20CBFE6D-4466-0FDF-E772-6E3654C8FB61}"/>
              </a:ext>
            </a:extLst>
          </p:cNvPr>
          <p:cNvSpPr>
            <a:spLocks noGrp="1"/>
          </p:cNvSpPr>
          <p:nvPr>
            <p:ph type="title"/>
          </p:nvPr>
        </p:nvSpPr>
        <p:spPr>
          <a:xfrm>
            <a:off x="324325" y="1718106"/>
            <a:ext cx="3576648" cy="3387497"/>
          </a:xfrm>
        </p:spPr>
        <p:txBody>
          <a:bodyPr anchor="b">
            <a:normAutofit fontScale="90000"/>
          </a:bodyPr>
          <a:lstStyle/>
          <a:p>
            <a:pPr algn="r"/>
            <a:r>
              <a:rPr lang="en-US" sz="4000" b="1" dirty="0">
                <a:solidFill>
                  <a:srgbClr val="FFFFFF"/>
                </a:solidFill>
                <a:latin typeface="Georgia" panose="02040502050405020303" pitchFamily="18" charset="0"/>
              </a:rPr>
              <a:t>Dating Violence, Domestic Violence, Sexual Assault, and Stalking</a:t>
            </a:r>
          </a:p>
        </p:txBody>
      </p:sp>
      <p:sp>
        <p:nvSpPr>
          <p:cNvPr id="3" name="Content Placeholder 2" descr="" title="">
            <a:extLst>
              <a:ext uri="{FF2B5EF4-FFF2-40B4-BE49-F238E27FC236}">
                <a16:creationId xmlns:a16="http://schemas.microsoft.com/office/drawing/2014/main" id="{EE7D63EA-C120-C289-2C2F-8A2A6DE51155}"/>
              </a:ext>
            </a:extLst>
          </p:cNvPr>
          <p:cNvSpPr>
            <a:spLocks noGrp="1"/>
          </p:cNvSpPr>
          <p:nvPr>
            <p:ph idx="1"/>
          </p:nvPr>
        </p:nvSpPr>
        <p:spPr>
          <a:xfrm>
            <a:off x="4845975" y="863098"/>
            <a:ext cx="6616386" cy="5097511"/>
          </a:xfrm>
        </p:spPr>
        <p:txBody>
          <a:bodyPr anchor="ctr">
            <a:noAutofit/>
          </a:bodyPr>
          <a:lstStyle/>
          <a:p>
            <a:pPr algn="just"/>
            <a:r>
              <a:rPr lang="en-US" sz="1800" dirty="0">
                <a:latin typeface="Georgia" panose="02040502050405020303" pitchFamily="18" charset="0"/>
              </a:rPr>
              <a:t>Any person who knowingly inflicts sexual intrusion or sexual penetration on a victim commits </a:t>
            </a:r>
            <a:r>
              <a:rPr lang="en-US" sz="1800" b="1" dirty="0">
                <a:latin typeface="Georgia" panose="02040502050405020303" pitchFamily="18" charset="0"/>
              </a:rPr>
              <a:t>sexual assault </a:t>
            </a:r>
            <a:r>
              <a:rPr lang="en-US" sz="1800" dirty="0">
                <a:latin typeface="Georgia" panose="02040502050405020303" pitchFamily="18" charset="0"/>
              </a:rPr>
              <a:t>if:</a:t>
            </a:r>
          </a:p>
          <a:p>
            <a:pPr lvl="1" algn="just"/>
            <a:r>
              <a:rPr lang="en-US" sz="1800" dirty="0">
                <a:latin typeface="Georgia" panose="02040502050405020303" pitchFamily="18" charset="0"/>
              </a:rPr>
              <a:t>It occurs when sexual activity is engaged without the consent of one party or when one party is unable to consent to the activity.</a:t>
            </a:r>
          </a:p>
          <a:p>
            <a:pPr lvl="1" algn="just"/>
            <a:r>
              <a:rPr lang="en-US" sz="1800" dirty="0">
                <a:latin typeface="Georgia" panose="02040502050405020303" pitchFamily="18" charset="0"/>
              </a:rPr>
              <a:t>The activity or conduct may include physical force, violence, threat, or intimidation, ignoring the objections of the other person,</a:t>
            </a:r>
          </a:p>
          <a:p>
            <a:pPr lvl="1" algn="just"/>
            <a:r>
              <a:rPr lang="en-US" sz="1800" dirty="0">
                <a:latin typeface="Georgia" panose="02040502050405020303" pitchFamily="18" charset="0"/>
              </a:rPr>
              <a:t>Causing the other person’s intoxication or incapacitation through the use of drugs or alcohol,</a:t>
            </a:r>
          </a:p>
          <a:p>
            <a:pPr lvl="1" algn="just"/>
            <a:r>
              <a:rPr lang="en-US" sz="1800" dirty="0">
                <a:latin typeface="Georgia" panose="02040502050405020303" pitchFamily="18" charset="0"/>
              </a:rPr>
              <a:t>Or taking advantage of the other person’s incapacitation (including voluntary intoxication).</a:t>
            </a:r>
          </a:p>
        </p:txBody>
      </p:sp>
    </p:spTree>
    <p:extLst>
      <p:ext uri="{BB962C8B-B14F-4D97-AF65-F5344CB8AC3E}">
        <p14:creationId xmlns:p14="http://schemas.microsoft.com/office/powerpoint/2010/main" val="2164164326"/>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4E679A05-2EE9-4FB2-9C98-BADB1F15B8C8}"/>
              </a:ext>
            </a:extLst>
          </p:cNvPr>
          <p:cNvSpPr>
            <a:spLocks noGrp="1"/>
          </p:cNvSpPr>
          <p:nvPr>
            <p:ph idx="1"/>
          </p:nvPr>
        </p:nvSpPr>
        <p:spPr>
          <a:xfrm>
            <a:off x="852098" y="1523757"/>
            <a:ext cx="9486959" cy="4431698"/>
          </a:xfrm>
        </p:spPr>
        <p:txBody>
          <a:bodyPr>
            <a:normAutofit lnSpcReduction="10000"/>
          </a:bodyPr>
          <a:lstStyle/>
          <a:p>
            <a:pPr marL="228600" indent="0" algn="ctr">
              <a:buNone/>
            </a:pPr>
            <a:r>
              <a:rPr lang="en-US" sz="2400" dirty="0">
                <a:latin typeface="Cambria" panose="02040503050406030204" pitchFamily="18" charset="0"/>
                <a:ea typeface="Cambria" panose="02040503050406030204" pitchFamily="18" charset="0"/>
              </a:rPr>
              <a:t>Molly reports to a faculty member that Bob has been following her around campus. The two students were formerly engaged in a romantic relationship that ended a few weeks ago.</a:t>
            </a:r>
          </a:p>
          <a:p>
            <a:pPr marL="228600" indent="0" algn="ctr">
              <a:buNone/>
            </a:pPr>
            <a:r>
              <a:rPr lang="en-US" sz="2400" dirty="0">
                <a:latin typeface="Cambria" panose="02040503050406030204" pitchFamily="18" charset="0"/>
                <a:ea typeface="Cambria" panose="02040503050406030204" pitchFamily="18" charset="0"/>
              </a:rPr>
              <a:t>Molly states that she often catches Bob staring at her and that he is always sitting behind her in the cafeteria and in class. Molly also states that Bob continues to text her multiple times a day, even though she only occasionally responds with one to two words. Molly states that she is scared because she is often alone at night on campus.</a:t>
            </a:r>
          </a:p>
          <a:p>
            <a:pPr marL="228600" indent="0" algn="ctr">
              <a:buNone/>
            </a:pPr>
            <a:endParaRPr lang="en-US" sz="2400" dirty="0">
              <a:latin typeface="Cambria" panose="02040503050406030204" pitchFamily="18" charset="0"/>
              <a:ea typeface="Cambria" panose="02040503050406030204" pitchFamily="18" charset="0"/>
            </a:endParaRPr>
          </a:p>
          <a:p>
            <a:pPr marL="228600" indent="0" algn="ctr">
              <a:buNone/>
            </a:pPr>
            <a:r>
              <a:rPr lang="en-US" sz="2400" dirty="0">
                <a:latin typeface="Cambria" panose="02040503050406030204" pitchFamily="18" charset="0"/>
                <a:ea typeface="Cambria" panose="02040503050406030204" pitchFamily="18" charset="0"/>
              </a:rPr>
              <a:t>Does this implicate Title IX? How should the faculty member proceed?</a:t>
            </a:r>
          </a:p>
        </p:txBody>
      </p:sp>
      <p:sp>
        <p:nvSpPr>
          <p:cNvPr id="3" name="Title 2" descr="" title="">
            <a:extLst>
              <a:ext uri="{FF2B5EF4-FFF2-40B4-BE49-F238E27FC236}">
                <a16:creationId xmlns:a16="http://schemas.microsoft.com/office/drawing/2014/main" id="{7D2BEBAC-19BB-4CA8-BAF6-AD9D7F32B520}"/>
              </a:ext>
            </a:extLst>
          </p:cNvPr>
          <p:cNvSpPr>
            <a:spLocks noGrp="1"/>
          </p:cNvSpPr>
          <p:nvPr>
            <p:ph type="title"/>
          </p:nvPr>
        </p:nvSpPr>
        <p:spPr>
          <a:xfrm>
            <a:off x="736688" y="339471"/>
            <a:ext cx="10256983" cy="1184286"/>
          </a:xfrm>
        </p:spPr>
        <p:txBody>
          <a:bodyPr/>
          <a:lstStyle/>
          <a:p>
            <a:pPr algn="ctr"/>
            <a:r>
              <a:rPr lang="en-US" dirty="0">
                <a:latin typeface="Cambria" panose="02040503050406030204" pitchFamily="18" charset="0"/>
                <a:ea typeface="Cambria" panose="02040503050406030204" pitchFamily="18" charset="0"/>
              </a:rPr>
              <a:t>Hypothetical</a:t>
            </a:r>
          </a:p>
        </p:txBody>
      </p:sp>
    </p:spTree>
    <p:extLst>
      <p:ext uri="{BB962C8B-B14F-4D97-AF65-F5344CB8AC3E}">
        <p14:creationId xmlns:p14="http://schemas.microsoft.com/office/powerpoint/2010/main" val="3804768492"/>
      </p:ext>
    </p:extLst>
  </p:cSld>
  <p:clrMapOvr>
    <a:masterClrMapping/>
  </p:clrMapOvr>
</p:sld>
</file>

<file path=ppt/slides/slide27.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71F99295-0B81-CDDC-90D9-FD1C4E053483}"/>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7288A0AA-E586-450B-33A4-9941F22BE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descr="" title="">
            <a:extLst>
              <a:ext uri="{FF2B5EF4-FFF2-40B4-BE49-F238E27FC236}">
                <a16:creationId xmlns:a16="http://schemas.microsoft.com/office/drawing/2014/main" id="{CE09AA0B-6D36-AB09-9C3A-567A6B7B5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 title="">
            <a:extLst>
              <a:ext uri="{FF2B5EF4-FFF2-40B4-BE49-F238E27FC236}">
                <a16:creationId xmlns:a16="http://schemas.microsoft.com/office/drawing/2014/main" id="{375E3FE9-D77C-05BD-7342-532596CC2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 title="">
            <a:extLst>
              <a:ext uri="{FF2B5EF4-FFF2-40B4-BE49-F238E27FC236}">
                <a16:creationId xmlns:a16="http://schemas.microsoft.com/office/drawing/2014/main" id="{338B7F01-6778-6CF2-48C8-D499A14F4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 title="">
            <a:extLst>
              <a:ext uri="{FF2B5EF4-FFF2-40B4-BE49-F238E27FC236}">
                <a16:creationId xmlns:a16="http://schemas.microsoft.com/office/drawing/2014/main" id="{2AD6FBC6-9BE1-85BE-B17B-23DE03D84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8B3F7444-D412-5EF1-3A25-766AC3BD4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56883F54-70E3-E446-2F56-7CC0D2247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00EAAB84-E8F6-F9C9-52D5-64F6C3F38A89}"/>
              </a:ext>
            </a:extLst>
          </p:cNvPr>
          <p:cNvSpPr>
            <a:spLocks noGrp="1"/>
          </p:cNvSpPr>
          <p:nvPr>
            <p:ph type="title"/>
          </p:nvPr>
        </p:nvSpPr>
        <p:spPr>
          <a:xfrm>
            <a:off x="324325" y="1718106"/>
            <a:ext cx="3576648" cy="3387497"/>
          </a:xfrm>
        </p:spPr>
        <p:txBody>
          <a:bodyPr anchor="b">
            <a:normAutofit fontScale="90000"/>
          </a:bodyPr>
          <a:lstStyle/>
          <a:p>
            <a:pPr algn="r"/>
            <a:r>
              <a:rPr lang="en-US" sz="4000" b="1" dirty="0">
                <a:solidFill>
                  <a:srgbClr val="FFFFFF"/>
                </a:solidFill>
                <a:latin typeface="Georgia" panose="02040502050405020303" pitchFamily="18" charset="0"/>
              </a:rPr>
              <a:t>Dating Violence, Domestic Violence, Sexual Assault, and Stalking</a:t>
            </a:r>
          </a:p>
        </p:txBody>
      </p:sp>
      <p:sp>
        <p:nvSpPr>
          <p:cNvPr id="3" name="Content Placeholder 2" descr="" title="">
            <a:extLst>
              <a:ext uri="{FF2B5EF4-FFF2-40B4-BE49-F238E27FC236}">
                <a16:creationId xmlns:a16="http://schemas.microsoft.com/office/drawing/2014/main" id="{8ABA8DC0-D553-2F29-1B33-3C8C1E741DA3}"/>
              </a:ext>
            </a:extLst>
          </p:cNvPr>
          <p:cNvSpPr>
            <a:spLocks noGrp="1"/>
          </p:cNvSpPr>
          <p:nvPr>
            <p:ph idx="1"/>
          </p:nvPr>
        </p:nvSpPr>
        <p:spPr>
          <a:xfrm>
            <a:off x="5171259" y="863098"/>
            <a:ext cx="5610546" cy="5097511"/>
          </a:xfrm>
        </p:spPr>
        <p:txBody>
          <a:bodyPr anchor="ctr">
            <a:noAutofit/>
          </a:bodyPr>
          <a:lstStyle/>
          <a:p>
            <a:pPr algn="just"/>
            <a:r>
              <a:rPr lang="en-US" sz="1800" b="1" dirty="0">
                <a:latin typeface="Georgia" panose="02040502050405020303" pitchFamily="18" charset="0"/>
              </a:rPr>
              <a:t>Stalking</a:t>
            </a:r>
            <a:r>
              <a:rPr lang="en-US" sz="1800" dirty="0">
                <a:latin typeface="Georgia" panose="02040502050405020303" pitchFamily="18" charset="0"/>
              </a:rPr>
              <a:t> is behavior in which a person repeatedly engages in conduct directed at a specific person that places that person in reasonable fear of their safety or the safety of others, or that would cause a reasonable person to suffer substantial emotional distress.</a:t>
            </a:r>
          </a:p>
        </p:txBody>
      </p:sp>
    </p:spTree>
    <p:extLst>
      <p:ext uri="{BB962C8B-B14F-4D97-AF65-F5344CB8AC3E}">
        <p14:creationId xmlns:p14="http://schemas.microsoft.com/office/powerpoint/2010/main" val="3241117841"/>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4E679A05-2EE9-4FB2-9C98-BADB1F15B8C8}"/>
              </a:ext>
            </a:extLst>
          </p:cNvPr>
          <p:cNvSpPr>
            <a:spLocks noGrp="1"/>
          </p:cNvSpPr>
          <p:nvPr>
            <p:ph idx="1"/>
          </p:nvPr>
        </p:nvSpPr>
        <p:spPr>
          <a:xfrm>
            <a:off x="1223735" y="2171838"/>
            <a:ext cx="9486959" cy="3421093"/>
          </a:xfrm>
        </p:spPr>
        <p:txBody>
          <a:bodyPr>
            <a:normAutofit lnSpcReduction="10000"/>
          </a:bodyPr>
          <a:lstStyle/>
          <a:p>
            <a:pPr marL="228600" indent="0" algn="ctr">
              <a:buNone/>
            </a:pPr>
            <a:r>
              <a:rPr lang="en-US" sz="2400" dirty="0">
                <a:latin typeface="Cambria" panose="02040503050406030204" pitchFamily="18" charset="0"/>
                <a:ea typeface="Cambria" panose="02040503050406030204" pitchFamily="18" charset="0"/>
              </a:rPr>
              <a:t>Sally reports to Professor Smith that another student, whom Professor Smith mentors, sexually assaulted her. Following her report, Sally begins receiving lower grades in Professor Smith’s class. Although Sally contacted Professor Smith multiple times to discuss her drop in grades, she never heard back. A couple weeks later, Sally begins receiving student conduct write-ups for infractions she did not commit.</a:t>
            </a:r>
          </a:p>
          <a:p>
            <a:pPr marL="228600" indent="0" algn="ctr">
              <a:buNone/>
            </a:pPr>
            <a:endParaRPr lang="en-US" sz="2400" dirty="0">
              <a:latin typeface="Cambria" panose="02040503050406030204" pitchFamily="18" charset="0"/>
              <a:ea typeface="Cambria" panose="02040503050406030204" pitchFamily="18" charset="0"/>
            </a:endParaRPr>
          </a:p>
          <a:p>
            <a:pPr marL="228600" indent="0" algn="ctr">
              <a:buNone/>
            </a:pPr>
            <a:r>
              <a:rPr lang="en-US" sz="2400" dirty="0">
                <a:latin typeface="Cambria" panose="02040503050406030204" pitchFamily="18" charset="0"/>
                <a:ea typeface="Cambria" panose="02040503050406030204" pitchFamily="18" charset="0"/>
              </a:rPr>
              <a:t>Is there a concern?</a:t>
            </a:r>
          </a:p>
          <a:p>
            <a:pPr marL="228600" indent="0" algn="ctr">
              <a:buNone/>
            </a:pPr>
            <a:endParaRPr lang="en-US" sz="2400" dirty="0">
              <a:latin typeface="Cambria" panose="02040503050406030204" pitchFamily="18" charset="0"/>
              <a:ea typeface="Cambria" panose="02040503050406030204" pitchFamily="18" charset="0"/>
            </a:endParaRPr>
          </a:p>
        </p:txBody>
      </p:sp>
      <p:sp>
        <p:nvSpPr>
          <p:cNvPr id="3" name="Title 2" descr="" title="">
            <a:extLst>
              <a:ext uri="{FF2B5EF4-FFF2-40B4-BE49-F238E27FC236}">
                <a16:creationId xmlns:a16="http://schemas.microsoft.com/office/drawing/2014/main" id="{7D2BEBAC-19BB-4CA8-BAF6-AD9D7F32B520}"/>
              </a:ext>
            </a:extLst>
          </p:cNvPr>
          <p:cNvSpPr>
            <a:spLocks noGrp="1"/>
          </p:cNvSpPr>
          <p:nvPr>
            <p:ph type="title"/>
          </p:nvPr>
        </p:nvSpPr>
        <p:spPr>
          <a:xfrm>
            <a:off x="967508" y="934275"/>
            <a:ext cx="10256983" cy="1184286"/>
          </a:xfrm>
        </p:spPr>
        <p:txBody>
          <a:bodyPr/>
          <a:lstStyle/>
          <a:p>
            <a:pPr algn="ctr"/>
            <a:r>
              <a:rPr lang="en-US" dirty="0">
                <a:latin typeface="Cambria" panose="02040503050406030204" pitchFamily="18" charset="0"/>
                <a:ea typeface="Cambria" panose="02040503050406030204" pitchFamily="18" charset="0"/>
              </a:rPr>
              <a:t>Hypothetical</a:t>
            </a:r>
          </a:p>
        </p:txBody>
      </p:sp>
    </p:spTree>
    <p:extLst>
      <p:ext uri="{BB962C8B-B14F-4D97-AF65-F5344CB8AC3E}">
        <p14:creationId xmlns:p14="http://schemas.microsoft.com/office/powerpoint/2010/main" val="369118412"/>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3CDD9B7A-10FA-4837-86E1-E2041D63351B}"/>
              </a:ext>
            </a:extLst>
          </p:cNvPr>
          <p:cNvSpPr>
            <a:spLocks noGrp="1"/>
          </p:cNvSpPr>
          <p:nvPr>
            <p:ph idx="1"/>
          </p:nvPr>
        </p:nvSpPr>
        <p:spPr/>
        <p:txBody>
          <a:bodyPr>
            <a:normAutofit/>
          </a:bodyPr>
          <a:lstStyle/>
          <a:p>
            <a:pPr marL="0" indent="0">
              <a:buNone/>
            </a:pPr>
            <a:r>
              <a:rPr lang="en-US" dirty="0">
                <a:latin typeface="Cambria" panose="02040503050406030204" pitchFamily="18" charset="0"/>
                <a:ea typeface="Cambria" panose="02040503050406030204" pitchFamily="18" charset="0"/>
              </a:rPr>
              <a:t>“Retaliation” means:</a:t>
            </a:r>
          </a:p>
          <a:p>
            <a:r>
              <a:rPr lang="en-US" dirty="0">
                <a:latin typeface="Cambria" panose="02040503050406030204" pitchFamily="18" charset="0"/>
                <a:ea typeface="Cambria" panose="02040503050406030204" pitchFamily="18" charset="0"/>
              </a:rPr>
              <a:t>Intimidation, threats, coercion, or discrimination, against any individual for the purpose of interfering with any right or privilege under Title IX or this Policy</a:t>
            </a:r>
          </a:p>
          <a:p>
            <a:pPr lvl="1"/>
            <a:endParaRPr lang="en-US" dirty="0">
              <a:latin typeface="Cambria" panose="02040503050406030204" pitchFamily="18" charset="0"/>
              <a:ea typeface="Cambria" panose="02040503050406030204" pitchFamily="18" charset="0"/>
            </a:endParaRPr>
          </a:p>
          <a:p>
            <a:pPr lvl="1"/>
            <a:r>
              <a:rPr lang="en-US" dirty="0">
                <a:latin typeface="Cambria" panose="02040503050406030204" pitchFamily="18" charset="0"/>
                <a:ea typeface="Cambria" panose="02040503050406030204" pitchFamily="18" charset="0"/>
              </a:rPr>
              <a:t>Includes bringing allegations or charges for matters arising out of the same facts or circumstances as a complaint if the intent is to interfere</a:t>
            </a:r>
          </a:p>
          <a:p>
            <a:pPr lvl="1"/>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May be directed against a party, witness, or other participant</a:t>
            </a:r>
          </a:p>
        </p:txBody>
      </p:sp>
      <p:sp>
        <p:nvSpPr>
          <p:cNvPr id="2" name="Title 1" descr="" title="">
            <a:extLst>
              <a:ext uri="{FF2B5EF4-FFF2-40B4-BE49-F238E27FC236}">
                <a16:creationId xmlns:a16="http://schemas.microsoft.com/office/drawing/2014/main" id="{4B8A5551-C630-4B27-BAD5-C3A3B5E9BFB5}"/>
              </a:ext>
            </a:extLst>
          </p:cNvPr>
          <p:cNvSpPr>
            <a:spLocks noGrp="1"/>
          </p:cNvSpPr>
          <p:nvPr>
            <p:ph type="title"/>
          </p:nvPr>
        </p:nvSpPr>
        <p:spPr/>
        <p:txBody>
          <a:bodyPr/>
          <a:lstStyle/>
          <a:p>
            <a:r>
              <a:rPr lang="en-US" dirty="0">
                <a:latin typeface="Cambria" panose="02040503050406030204" pitchFamily="18" charset="0"/>
                <a:ea typeface="Cambria" panose="02040503050406030204" pitchFamily="18" charset="0"/>
              </a:rPr>
              <a:t>Retaliation Defined &amp; Prohibited</a:t>
            </a:r>
          </a:p>
        </p:txBody>
      </p:sp>
    </p:spTree>
    <p:extLst>
      <p:ext uri="{BB962C8B-B14F-4D97-AF65-F5344CB8AC3E}">
        <p14:creationId xmlns:p14="http://schemas.microsoft.com/office/powerpoint/2010/main" val="612133570"/>
      </p:ext>
    </p:extLst>
  </p:cSld>
  <p:clrMapOvr>
    <a:masterClrMapping/>
  </p:clrMapOvr>
</p:sld>
</file>

<file path=ppt/slides/slide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AC776F00-1147-162B-0E60-7318EF05D656}"/>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7B349D1A-9886-27E5-7C9E-8779C4D32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descr="" title="">
            <a:extLst>
              <a:ext uri="{FF2B5EF4-FFF2-40B4-BE49-F238E27FC236}">
                <a16:creationId xmlns:a16="http://schemas.microsoft.com/office/drawing/2014/main" id="{CFABB205-1DC3-EC43-8344-110E37D0B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 title="">
            <a:extLst>
              <a:ext uri="{FF2B5EF4-FFF2-40B4-BE49-F238E27FC236}">
                <a16:creationId xmlns:a16="http://schemas.microsoft.com/office/drawing/2014/main" id="{A3C0BF5B-AB17-3918-B96F-EB5DA8C57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 title="">
            <a:extLst>
              <a:ext uri="{FF2B5EF4-FFF2-40B4-BE49-F238E27FC236}">
                <a16:creationId xmlns:a16="http://schemas.microsoft.com/office/drawing/2014/main" id="{D877D738-15B2-9D62-EE8D-F8B008C9F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 title="">
            <a:extLst>
              <a:ext uri="{FF2B5EF4-FFF2-40B4-BE49-F238E27FC236}">
                <a16:creationId xmlns:a16="http://schemas.microsoft.com/office/drawing/2014/main" id="{23EDF8B3-3495-2F93-05DF-B9250C52A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642C8973-C7C8-B88F-85D4-7BA1ED7E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B8A49044-191C-74E0-A979-361FCC6A0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B7F7C6F3-61E0-0CEE-151F-4D598AFF0165}"/>
              </a:ext>
            </a:extLst>
          </p:cNvPr>
          <p:cNvSpPr>
            <a:spLocks noGrp="1"/>
          </p:cNvSpPr>
          <p:nvPr>
            <p:ph type="title"/>
          </p:nvPr>
        </p:nvSpPr>
        <p:spPr>
          <a:xfrm>
            <a:off x="230584" y="1144160"/>
            <a:ext cx="3576648" cy="2715648"/>
          </a:xfrm>
        </p:spPr>
        <p:txBody>
          <a:bodyPr anchor="b">
            <a:normAutofit/>
          </a:bodyPr>
          <a:lstStyle/>
          <a:p>
            <a:pPr algn="r"/>
            <a:r>
              <a:rPr lang="en-US" sz="4000" b="1" dirty="0">
                <a:solidFill>
                  <a:srgbClr val="FFFFFF"/>
                </a:solidFill>
                <a:latin typeface="Georgia" panose="02040502050405020303" pitchFamily="18" charset="0"/>
              </a:rPr>
              <a:t>What is </a:t>
            </a:r>
            <a:br>
              <a:rPr lang="en-US" sz="4000" b="1" dirty="0">
                <a:solidFill>
                  <a:srgbClr val="FFFFFF"/>
                </a:solidFill>
                <a:latin typeface="Georgia" panose="02040502050405020303" pitchFamily="18" charset="0"/>
              </a:rPr>
            </a:br>
            <a:r>
              <a:rPr lang="en-US" sz="4000" b="1" dirty="0">
                <a:solidFill>
                  <a:srgbClr val="FFFFFF"/>
                </a:solidFill>
                <a:latin typeface="Georgia" panose="02040502050405020303" pitchFamily="18" charset="0"/>
              </a:rPr>
              <a:t>Title IX?</a:t>
            </a:r>
          </a:p>
        </p:txBody>
      </p:sp>
      <p:sp>
        <p:nvSpPr>
          <p:cNvPr id="3" name="Content Placeholder 2" descr="" title="">
            <a:extLst>
              <a:ext uri="{FF2B5EF4-FFF2-40B4-BE49-F238E27FC236}">
                <a16:creationId xmlns:a16="http://schemas.microsoft.com/office/drawing/2014/main" id="{BB01E6E7-A55A-3754-311F-EA0F56938190}"/>
              </a:ext>
            </a:extLst>
          </p:cNvPr>
          <p:cNvSpPr>
            <a:spLocks noGrp="1"/>
          </p:cNvSpPr>
          <p:nvPr>
            <p:ph idx="1"/>
          </p:nvPr>
        </p:nvSpPr>
        <p:spPr>
          <a:xfrm>
            <a:off x="4830754" y="222998"/>
            <a:ext cx="6555347" cy="5672397"/>
          </a:xfrm>
        </p:spPr>
        <p:txBody>
          <a:bodyPr anchor="ctr">
            <a:noAutofit/>
          </a:bodyPr>
          <a:lstStyle/>
          <a:p>
            <a:r>
              <a:rPr lang="en-US" sz="2000" dirty="0">
                <a:latin typeface="Georgia" panose="02040502050405020303" pitchFamily="18" charset="0"/>
              </a:rPr>
              <a:t>Title IX is a federal law that prohibits schools from discriminating based on sex/gender.</a:t>
            </a:r>
          </a:p>
          <a:p>
            <a:endParaRPr lang="en-US" sz="2000" dirty="0">
              <a:latin typeface="Georgia" panose="02040502050405020303" pitchFamily="18" charset="0"/>
            </a:endParaRPr>
          </a:p>
          <a:p>
            <a:r>
              <a:rPr lang="en-US" sz="2000" dirty="0">
                <a:latin typeface="Georgia" panose="02040502050405020303" pitchFamily="18" charset="0"/>
              </a:rPr>
              <a:t>“No person in the United States shall, on the basis of sex, be excluded from participation in, be denied the benefits of, or be subjected to discrimination under any education program or activity receiving Federal financial assistance”. 20 U.S.C. § 1681</a:t>
            </a:r>
          </a:p>
        </p:txBody>
      </p:sp>
    </p:spTree>
    <p:extLst>
      <p:ext uri="{BB962C8B-B14F-4D97-AF65-F5344CB8AC3E}">
        <p14:creationId xmlns:p14="http://schemas.microsoft.com/office/powerpoint/2010/main" val="3899693850"/>
      </p:ext>
    </p:extLst>
  </p:cSld>
  <p:clrMapOvr>
    <a:masterClrMapping/>
  </p:clrMapOvr>
</p:sld>
</file>

<file path=ppt/slides/slide30.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9F07E20E-8B1D-C418-2A40-22E8AF80153F}"/>
            </a:ext>
          </a:extLst>
        </p:cNvPr>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D3C9899C-C4A7-C528-2BB5-CC0308A91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Rectangle 9" descr="" title="">
            <a:extLst>
              <a:ext uri="{FF2B5EF4-FFF2-40B4-BE49-F238E27FC236}">
                <a16:creationId xmlns:a16="http://schemas.microsoft.com/office/drawing/2014/main" id="{7F00A517-B323-0AB4-B611-E22ACFD2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descr="" title="">
            <a:extLst>
              <a:ext uri="{FF2B5EF4-FFF2-40B4-BE49-F238E27FC236}">
                <a16:creationId xmlns:a16="http://schemas.microsoft.com/office/drawing/2014/main" id="{5603D01C-1308-4720-A8F3-988CA7840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descr="" title="">
            <a:extLst>
              <a:ext uri="{FF2B5EF4-FFF2-40B4-BE49-F238E27FC236}">
                <a16:creationId xmlns:a16="http://schemas.microsoft.com/office/drawing/2014/main" id="{3A3EEF66-94B4-D675-0909-B17BDBC46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descr="" title="">
            <a:extLst>
              <a:ext uri="{FF2B5EF4-FFF2-40B4-BE49-F238E27FC236}">
                <a16:creationId xmlns:a16="http://schemas.microsoft.com/office/drawing/2014/main" id="{197E5D54-BC0F-2FF9-552D-65AA5DB92E1A}"/>
              </a:ext>
            </a:extLst>
          </p:cNvPr>
          <p:cNvSpPr>
            <a:spLocks noGrp="1"/>
          </p:cNvSpPr>
          <p:nvPr>
            <p:ph type="ctrTitle"/>
          </p:nvPr>
        </p:nvSpPr>
        <p:spPr>
          <a:xfrm>
            <a:off x="1314824" y="735106"/>
            <a:ext cx="10053763" cy="2928470"/>
          </a:xfrm>
        </p:spPr>
        <p:txBody>
          <a:bodyPr anchor="b">
            <a:normAutofit/>
          </a:bodyPr>
          <a:lstStyle/>
          <a:p>
            <a:r>
              <a:rPr lang="en-US" sz="4800" b="1" dirty="0">
                <a:solidFill>
                  <a:srgbClr val="FFFFFF"/>
                </a:solidFill>
                <a:latin typeface="Georgia" panose="02040502050405020303" pitchFamily="18" charset="0"/>
              </a:rPr>
              <a:t>Title IX Process</a:t>
            </a:r>
          </a:p>
        </p:txBody>
      </p:sp>
    </p:spTree>
    <p:extLst>
      <p:ext uri="{BB962C8B-B14F-4D97-AF65-F5344CB8AC3E}">
        <p14:creationId xmlns:p14="http://schemas.microsoft.com/office/powerpoint/2010/main" val="4143935167"/>
      </p:ext>
    </p:extLst>
  </p:cSld>
  <p:clrMapOvr>
    <a:masterClrMapping/>
  </p:clrMapOvr>
</p:sld>
</file>

<file path=ppt/slides/slide3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E6D907D8-EE13-24C6-BA66-FFFD84035E03}"/>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E8E7718D-30DD-45D3-D363-DFAAB73C5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descr="" title="">
            <a:extLst>
              <a:ext uri="{FF2B5EF4-FFF2-40B4-BE49-F238E27FC236}">
                <a16:creationId xmlns:a16="http://schemas.microsoft.com/office/drawing/2014/main" id="{DBE1152C-3CE3-3861-408F-A91FB1F41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 title="">
            <a:extLst>
              <a:ext uri="{FF2B5EF4-FFF2-40B4-BE49-F238E27FC236}">
                <a16:creationId xmlns:a16="http://schemas.microsoft.com/office/drawing/2014/main" id="{D8C4835D-4DB4-0DF2-EABF-F60D24DA8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 title="">
            <a:extLst>
              <a:ext uri="{FF2B5EF4-FFF2-40B4-BE49-F238E27FC236}">
                <a16:creationId xmlns:a16="http://schemas.microsoft.com/office/drawing/2014/main" id="{E0F79B03-5F00-9F0B-F8D5-723982682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 title="">
            <a:extLst>
              <a:ext uri="{FF2B5EF4-FFF2-40B4-BE49-F238E27FC236}">
                <a16:creationId xmlns:a16="http://schemas.microsoft.com/office/drawing/2014/main" id="{0C4C61C8-4755-3443-F59C-0333CA6D0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26C63243-A1F3-E5C2-6AD7-2671DC902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64D8FC05-EF01-5C00-8AD4-878684189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EECB8681-B75E-B2B7-72F1-72FDA8F6BEC1}"/>
              </a:ext>
            </a:extLst>
          </p:cNvPr>
          <p:cNvSpPr>
            <a:spLocks noGrp="1"/>
          </p:cNvSpPr>
          <p:nvPr>
            <p:ph type="title"/>
          </p:nvPr>
        </p:nvSpPr>
        <p:spPr>
          <a:xfrm>
            <a:off x="114300" y="586855"/>
            <a:ext cx="3553788" cy="3387497"/>
          </a:xfrm>
        </p:spPr>
        <p:txBody>
          <a:bodyPr anchor="b">
            <a:normAutofit/>
          </a:bodyPr>
          <a:lstStyle/>
          <a:p>
            <a:pPr algn="r"/>
            <a:r>
              <a:rPr lang="en-US" sz="4000" b="1" dirty="0">
                <a:solidFill>
                  <a:srgbClr val="FFFFFF"/>
                </a:solidFill>
                <a:latin typeface="Georgia" panose="02040502050405020303" pitchFamily="18" charset="0"/>
              </a:rPr>
              <a:t>Role of Title IX Coordinator</a:t>
            </a:r>
          </a:p>
        </p:txBody>
      </p:sp>
      <p:sp>
        <p:nvSpPr>
          <p:cNvPr id="3" name="Content Placeholder 2" descr="" title="">
            <a:extLst>
              <a:ext uri="{FF2B5EF4-FFF2-40B4-BE49-F238E27FC236}">
                <a16:creationId xmlns:a16="http://schemas.microsoft.com/office/drawing/2014/main" id="{AC5B5955-A14D-F4FA-C06F-38DBC9E6627A}"/>
              </a:ext>
            </a:extLst>
          </p:cNvPr>
          <p:cNvSpPr>
            <a:spLocks noGrp="1"/>
          </p:cNvSpPr>
          <p:nvPr>
            <p:ph idx="1"/>
          </p:nvPr>
        </p:nvSpPr>
        <p:spPr>
          <a:xfrm>
            <a:off x="4586651" y="666114"/>
            <a:ext cx="6779761" cy="5546047"/>
          </a:xfrm>
        </p:spPr>
        <p:txBody>
          <a:bodyPr anchor="ctr">
            <a:normAutofit/>
          </a:bodyPr>
          <a:lstStyle/>
          <a:p>
            <a:pPr algn="just"/>
            <a:r>
              <a:rPr lang="en-US" sz="1800" dirty="0">
                <a:latin typeface="Georgia" panose="02040502050405020303" pitchFamily="18" charset="0"/>
              </a:rPr>
              <a:t>CIAM has the duty to:</a:t>
            </a:r>
          </a:p>
          <a:p>
            <a:pPr lvl="1" algn="just"/>
            <a:r>
              <a:rPr lang="en-US" sz="1800" dirty="0">
                <a:latin typeface="Georgia" panose="02040502050405020303" pitchFamily="18" charset="0"/>
              </a:rPr>
              <a:t>End the behavior and identify specific corrective measures to remediate, and prevent sex discrimination including sexual harassment and other sexual misconduct</a:t>
            </a:r>
          </a:p>
          <a:p>
            <a:pPr lvl="1" algn="just"/>
            <a:r>
              <a:rPr lang="en-US" sz="1800" dirty="0">
                <a:latin typeface="Georgia" panose="02040502050405020303" pitchFamily="18" charset="0"/>
              </a:rPr>
              <a:t>Conduct a prompt, fair and impartial investigation</a:t>
            </a:r>
          </a:p>
          <a:p>
            <a:pPr lvl="1" algn="just"/>
            <a:r>
              <a:rPr lang="en-US" sz="1800" dirty="0">
                <a:latin typeface="Georgia" panose="02040502050405020303" pitchFamily="18" charset="0"/>
              </a:rPr>
              <a:t>Remedy the effects, and</a:t>
            </a:r>
          </a:p>
          <a:p>
            <a:pPr lvl="1" algn="just"/>
            <a:r>
              <a:rPr lang="en-US" sz="1800" dirty="0">
                <a:latin typeface="Georgia" panose="02040502050405020303" pitchFamily="18" charset="0"/>
              </a:rPr>
              <a:t>Prevent it from reoccurring</a:t>
            </a:r>
          </a:p>
          <a:p>
            <a:pPr algn="just"/>
            <a:r>
              <a:rPr lang="en-US" sz="1800" dirty="0">
                <a:latin typeface="Georgia" panose="02040502050405020303" pitchFamily="18" charset="0"/>
              </a:rPr>
              <a:t>The Title IX Coordinator will monitor the resolution of complaints by other offices with concurrent jurisdiction over non-Title IX discrimination or sexual misconduct.</a:t>
            </a:r>
          </a:p>
          <a:p>
            <a:pPr algn="just"/>
            <a:r>
              <a:rPr lang="en-US" sz="1800" dirty="0">
                <a:latin typeface="Georgia" panose="02040502050405020303" pitchFamily="18" charset="0"/>
              </a:rPr>
              <a:t>The Title IX Coordinator is the designated individual to conduct or oversee formal investigation of allegations of discrimination or sexual misconduct, and to coordinate University response(s) to complaints of the same. </a:t>
            </a:r>
          </a:p>
          <a:p>
            <a:pPr algn="just"/>
            <a:r>
              <a:rPr lang="en-US" sz="1800" dirty="0">
                <a:latin typeface="Georgia" panose="02040502050405020303" pitchFamily="18" charset="0"/>
              </a:rPr>
              <a:t>The Title IX Coordinator may designate a Title IX Investigator to conduct investigations.</a:t>
            </a:r>
          </a:p>
        </p:txBody>
      </p:sp>
    </p:spTree>
    <p:extLst>
      <p:ext uri="{BB962C8B-B14F-4D97-AF65-F5344CB8AC3E}">
        <p14:creationId xmlns:p14="http://schemas.microsoft.com/office/powerpoint/2010/main" val="2411442965"/>
      </p:ext>
    </p:extLst>
  </p:cSld>
  <p:clrMapOvr>
    <a:masterClrMapping/>
  </p:clrMapOvr>
</p:sld>
</file>

<file path=ppt/slides/slide32.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3BEA0DDE-C5D7-2F26-1018-E0293E408FFD}"/>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7B1F1BE4-95A6-5FCB-B621-FFB750571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descr="" title="">
            <a:extLst>
              <a:ext uri="{FF2B5EF4-FFF2-40B4-BE49-F238E27FC236}">
                <a16:creationId xmlns:a16="http://schemas.microsoft.com/office/drawing/2014/main" id="{F6EAAFE4-B0AD-503B-7E6F-D6C9BFB9B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 title="">
            <a:extLst>
              <a:ext uri="{FF2B5EF4-FFF2-40B4-BE49-F238E27FC236}">
                <a16:creationId xmlns:a16="http://schemas.microsoft.com/office/drawing/2014/main" id="{5BDD6830-BC04-DB38-1739-D5EE0DF6D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 title="">
            <a:extLst>
              <a:ext uri="{FF2B5EF4-FFF2-40B4-BE49-F238E27FC236}">
                <a16:creationId xmlns:a16="http://schemas.microsoft.com/office/drawing/2014/main" id="{6537EAB7-10AB-CB68-D702-670BBA7B5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 title="">
            <a:extLst>
              <a:ext uri="{FF2B5EF4-FFF2-40B4-BE49-F238E27FC236}">
                <a16:creationId xmlns:a16="http://schemas.microsoft.com/office/drawing/2014/main" id="{39AD86B7-F021-41F1-9465-6D80AAA405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0DDF5863-64BC-E248-DA88-C4B17BBC7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873B492F-121C-D154-9DD2-952D16DE0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429CE8F4-10A7-5757-406B-84385E647AF9}"/>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latin typeface="Georgia" panose="02040502050405020303" pitchFamily="18" charset="0"/>
              </a:rPr>
              <a:t>Reporting and Formal Complaints</a:t>
            </a:r>
          </a:p>
        </p:txBody>
      </p:sp>
      <p:sp>
        <p:nvSpPr>
          <p:cNvPr id="3" name="Content Placeholder 2" descr="" title="">
            <a:extLst>
              <a:ext uri="{FF2B5EF4-FFF2-40B4-BE49-F238E27FC236}">
                <a16:creationId xmlns:a16="http://schemas.microsoft.com/office/drawing/2014/main" id="{F44FE0F1-C4AA-3B38-9F2A-BAD9094102A6}"/>
              </a:ext>
            </a:extLst>
          </p:cNvPr>
          <p:cNvSpPr>
            <a:spLocks noGrp="1"/>
          </p:cNvSpPr>
          <p:nvPr>
            <p:ph idx="1"/>
          </p:nvPr>
        </p:nvSpPr>
        <p:spPr>
          <a:xfrm>
            <a:off x="4504548" y="148591"/>
            <a:ext cx="7302641" cy="6515100"/>
          </a:xfrm>
        </p:spPr>
        <p:txBody>
          <a:bodyPr anchor="ctr">
            <a:normAutofit fontScale="92500" lnSpcReduction="10000"/>
          </a:bodyPr>
          <a:lstStyle/>
          <a:p>
            <a:pPr algn="just"/>
            <a:r>
              <a:rPr lang="en-US" sz="2000" dirty="0">
                <a:latin typeface="Georgia" panose="02040502050405020303" pitchFamily="18" charset="0"/>
              </a:rPr>
              <a:t>Complaints should be made to Title IX Coordinator</a:t>
            </a:r>
          </a:p>
          <a:p>
            <a:pPr algn="just"/>
            <a:endParaRPr lang="en-US" sz="2000" dirty="0">
              <a:latin typeface="Georgia" panose="02040502050405020303" pitchFamily="18" charset="0"/>
            </a:endParaRPr>
          </a:p>
          <a:p>
            <a:pPr algn="just"/>
            <a:r>
              <a:rPr lang="en-US" sz="2000" dirty="0">
                <a:latin typeface="Georgia" panose="02040502050405020303" pitchFamily="18" charset="0"/>
              </a:rPr>
              <a:t>Only a “formal” complaint triggers the Title IX-specific grievance process</a:t>
            </a:r>
          </a:p>
          <a:p>
            <a:pPr lvl="1" algn="just"/>
            <a:r>
              <a:rPr lang="en-US" sz="2000" dirty="0">
                <a:latin typeface="Georgia" panose="02040502050405020303" pitchFamily="18" charset="0"/>
              </a:rPr>
              <a:t>All responsible employees must report conduct that appears to be in violation of the policy.</a:t>
            </a:r>
          </a:p>
          <a:p>
            <a:pPr algn="just"/>
            <a:endParaRPr lang="en-US" sz="2000" dirty="0">
              <a:latin typeface="Georgia" panose="02040502050405020303" pitchFamily="18" charset="0"/>
            </a:endParaRPr>
          </a:p>
          <a:p>
            <a:pPr algn="just"/>
            <a:r>
              <a:rPr lang="en-US" sz="2000" dirty="0">
                <a:latin typeface="Georgia" panose="02040502050405020303" pitchFamily="18" charset="0"/>
              </a:rPr>
              <a:t>At the time of filing a Formal Complaint, a complainant </a:t>
            </a:r>
            <a:r>
              <a:rPr lang="en-US" sz="2000" b="1" u="sng" dirty="0">
                <a:latin typeface="Georgia" panose="02040502050405020303" pitchFamily="18" charset="0"/>
              </a:rPr>
              <a:t>must be </a:t>
            </a:r>
            <a:r>
              <a:rPr lang="en-US" sz="2000" dirty="0">
                <a:latin typeface="Georgia" panose="02040502050405020303" pitchFamily="18" charset="0"/>
              </a:rPr>
              <a:t>participating in or attempting to participate in the education program or activity of CIAM</a:t>
            </a:r>
          </a:p>
          <a:p>
            <a:pPr algn="just"/>
            <a:endParaRPr lang="en-US" sz="2000" dirty="0">
              <a:latin typeface="Georgia" panose="02040502050405020303" pitchFamily="18" charset="0"/>
            </a:endParaRPr>
          </a:p>
          <a:p>
            <a:pPr algn="just"/>
            <a:r>
              <a:rPr lang="en-US" sz="2000" dirty="0">
                <a:latin typeface="Georgia" panose="02040502050405020303" pitchFamily="18" charset="0"/>
              </a:rPr>
              <a:t>A Formal Complaint may be filed with the Title IX Coordinator in person, by mail, or by electronic mail, by using the contact information required to be listed for the Title IX Coordinator.</a:t>
            </a:r>
          </a:p>
          <a:p>
            <a:pPr algn="just"/>
            <a:endParaRPr lang="en-US" sz="2000" dirty="0">
              <a:latin typeface="Georgia" panose="02040502050405020303" pitchFamily="18" charset="0"/>
            </a:endParaRPr>
          </a:p>
          <a:p>
            <a:pPr algn="just"/>
            <a:r>
              <a:rPr lang="en-US" sz="2000" dirty="0">
                <a:latin typeface="Georgia" panose="02040502050405020303" pitchFamily="18" charset="0"/>
              </a:rPr>
              <a:t>CIAM does not limit the time frame in which a Formal Complaint may be submitted. </a:t>
            </a:r>
            <a:r>
              <a:rPr lang="en-US" sz="2000" b="1" dirty="0">
                <a:latin typeface="Georgia" panose="02040502050405020303" pitchFamily="18" charset="0"/>
              </a:rPr>
              <a:t>BUT</a:t>
            </a:r>
            <a:r>
              <a:rPr lang="en-US" sz="2000" dirty="0">
                <a:latin typeface="Georgia" panose="02040502050405020303" pitchFamily="18" charset="0"/>
              </a:rPr>
              <a:t>, CIAM encourages timely reporting to support the University’s ability to respond, investigate, remediate the complaint, and impose any appropriate disciplinary action(s). Any delays in reporting may impede the University’s ability to conduct an investigation or take appropriate actions.</a:t>
            </a:r>
          </a:p>
        </p:txBody>
      </p:sp>
    </p:spTree>
    <p:extLst>
      <p:ext uri="{BB962C8B-B14F-4D97-AF65-F5344CB8AC3E}">
        <p14:creationId xmlns:p14="http://schemas.microsoft.com/office/powerpoint/2010/main" val="4090181938"/>
      </p:ext>
    </p:extLst>
  </p:cSld>
  <p:clrMapOvr>
    <a:masterClrMapping/>
  </p:clrMapOvr>
</p:sld>
</file>

<file path=ppt/slides/slide3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7DCB4C27-B34F-42F1-185B-A7D063401474}"/>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D87E4A55-BE7C-1F99-EB10-6A35A7050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descr="" title="">
            <a:extLst>
              <a:ext uri="{FF2B5EF4-FFF2-40B4-BE49-F238E27FC236}">
                <a16:creationId xmlns:a16="http://schemas.microsoft.com/office/drawing/2014/main" id="{9E88CFB5-3CD7-652B-99BF-D76175ACF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 title="">
            <a:extLst>
              <a:ext uri="{FF2B5EF4-FFF2-40B4-BE49-F238E27FC236}">
                <a16:creationId xmlns:a16="http://schemas.microsoft.com/office/drawing/2014/main" id="{BA9FF3BE-23A8-8856-E553-5326B34DE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 title="">
            <a:extLst>
              <a:ext uri="{FF2B5EF4-FFF2-40B4-BE49-F238E27FC236}">
                <a16:creationId xmlns:a16="http://schemas.microsoft.com/office/drawing/2014/main" id="{981A0404-82EC-7661-565B-5ABAF79CF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 title="">
            <a:extLst>
              <a:ext uri="{FF2B5EF4-FFF2-40B4-BE49-F238E27FC236}">
                <a16:creationId xmlns:a16="http://schemas.microsoft.com/office/drawing/2014/main" id="{2600E6B3-7834-0316-B227-1BBC1B1FE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0D41B19D-7651-6FBE-85A9-900AEE2B8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935E057F-65D3-3512-B9F0-EA1AE339F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9CEC23B7-1104-C91B-B75B-92ABDB84EFC9}"/>
              </a:ext>
            </a:extLst>
          </p:cNvPr>
          <p:cNvSpPr>
            <a:spLocks noGrp="1"/>
          </p:cNvSpPr>
          <p:nvPr>
            <p:ph type="title"/>
          </p:nvPr>
        </p:nvSpPr>
        <p:spPr>
          <a:xfrm>
            <a:off x="114299" y="586855"/>
            <a:ext cx="3786673" cy="3387497"/>
          </a:xfrm>
        </p:spPr>
        <p:txBody>
          <a:bodyPr anchor="b">
            <a:normAutofit/>
          </a:bodyPr>
          <a:lstStyle/>
          <a:p>
            <a:pPr algn="r"/>
            <a:r>
              <a:rPr lang="en-US" sz="4000" b="1" dirty="0">
                <a:solidFill>
                  <a:srgbClr val="FFFFFF"/>
                </a:solidFill>
                <a:latin typeface="Georgia" panose="02040502050405020303" pitchFamily="18" charset="0"/>
              </a:rPr>
              <a:t>Who is the Title IX Coordinator?</a:t>
            </a:r>
          </a:p>
        </p:txBody>
      </p:sp>
      <p:sp>
        <p:nvSpPr>
          <p:cNvPr id="3" name="Content Placeholder 2" descr="" title="">
            <a:extLst>
              <a:ext uri="{FF2B5EF4-FFF2-40B4-BE49-F238E27FC236}">
                <a16:creationId xmlns:a16="http://schemas.microsoft.com/office/drawing/2014/main" id="{62AC4658-AAD8-722B-98E5-B91DA62EBA1E}"/>
              </a:ext>
            </a:extLst>
          </p:cNvPr>
          <p:cNvSpPr>
            <a:spLocks noGrp="1"/>
          </p:cNvSpPr>
          <p:nvPr>
            <p:ph idx="1"/>
          </p:nvPr>
        </p:nvSpPr>
        <p:spPr>
          <a:xfrm>
            <a:off x="4810259" y="649480"/>
            <a:ext cx="6779761" cy="5546047"/>
          </a:xfrm>
        </p:spPr>
        <p:txBody>
          <a:bodyPr anchor="ctr">
            <a:normAutofit/>
          </a:bodyPr>
          <a:lstStyle/>
          <a:p>
            <a:pPr marL="0" indent="0" algn="ctr">
              <a:buNone/>
            </a:pPr>
            <a:r>
              <a:rPr lang="en-US" sz="1400" b="1" dirty="0">
                <a:latin typeface="Georgia" panose="02040502050405020303" pitchFamily="18" charset="0"/>
              </a:rPr>
              <a:t>Claudia Sarabia</a:t>
            </a:r>
          </a:p>
          <a:p>
            <a:pPr marL="0" indent="0" algn="ctr">
              <a:buNone/>
            </a:pPr>
            <a:r>
              <a:rPr lang="en-US" sz="1400" b="1" dirty="0">
                <a:latin typeface="Georgia" panose="02040502050405020303" pitchFamily="18" charset="0"/>
              </a:rPr>
              <a:t>Title IX Coordinator</a:t>
            </a:r>
          </a:p>
          <a:p>
            <a:pPr marL="0" indent="0" algn="ctr">
              <a:buNone/>
            </a:pPr>
            <a:r>
              <a:rPr lang="en-US" sz="1400" b="1" dirty="0">
                <a:latin typeface="Georgia" panose="02040502050405020303" pitchFamily="18" charset="0"/>
              </a:rPr>
              <a:t>Director of People and Performance</a:t>
            </a:r>
          </a:p>
          <a:p>
            <a:pPr marL="0" indent="0" algn="ctr">
              <a:buNone/>
            </a:pPr>
            <a:r>
              <a:rPr lang="en-US" sz="1400" b="1" dirty="0">
                <a:latin typeface="Georgia" panose="02040502050405020303" pitchFamily="18" charset="0"/>
              </a:rPr>
              <a:t>1000 S. Fremont Ave - Unit 45, </a:t>
            </a:r>
            <a:r>
              <a:rPr lang="en-US" sz="1400" b="1" dirty="0" err="1">
                <a:latin typeface="Georgia" panose="02040502050405020303" pitchFamily="18" charset="0"/>
              </a:rPr>
              <a:t>Bldg</a:t>
            </a:r>
            <a:r>
              <a:rPr lang="en-US" sz="1400" b="1" dirty="0">
                <a:latin typeface="Georgia" panose="02040502050405020303" pitchFamily="18" charset="0"/>
              </a:rPr>
              <a:t> A-10, 4th FL, </a:t>
            </a:r>
          </a:p>
          <a:p>
            <a:pPr marL="0" indent="0" algn="ctr">
              <a:buNone/>
            </a:pPr>
            <a:r>
              <a:rPr lang="en-US" sz="1400" b="1" dirty="0">
                <a:latin typeface="Georgia" panose="02040502050405020303" pitchFamily="18" charset="0"/>
              </a:rPr>
              <a:t>Suite 10402, </a:t>
            </a:r>
          </a:p>
          <a:p>
            <a:pPr marL="0" indent="0" algn="ctr">
              <a:buNone/>
            </a:pPr>
            <a:r>
              <a:rPr lang="en-US" sz="1400" b="1" dirty="0">
                <a:latin typeface="Georgia" panose="02040502050405020303" pitchFamily="18" charset="0"/>
              </a:rPr>
              <a:t>Alhambra, CA 91803 </a:t>
            </a:r>
          </a:p>
          <a:p>
            <a:pPr marL="0" indent="0" algn="ctr">
              <a:buNone/>
            </a:pPr>
            <a:r>
              <a:rPr lang="en-US" sz="1400" b="1" dirty="0">
                <a:latin typeface="Georgia" panose="02040502050405020303" pitchFamily="18" charset="0"/>
              </a:rPr>
              <a:t>(626) 350-1500 </a:t>
            </a:r>
            <a:r>
              <a:rPr lang="en-US" sz="1400" b="1" dirty="0" err="1">
                <a:latin typeface="Georgia" panose="02040502050405020303" pitchFamily="18" charset="0"/>
              </a:rPr>
              <a:t>ext</a:t>
            </a:r>
            <a:r>
              <a:rPr lang="en-US" sz="1400" b="1" dirty="0">
                <a:latin typeface="Georgia" panose="02040502050405020303" pitchFamily="18" charset="0"/>
              </a:rPr>
              <a:t> 112 or </a:t>
            </a:r>
            <a:r>
              <a:rPr lang="en-US" sz="1400" b="1" dirty="0">
                <a:latin typeface="Georgia" panose="02040502050405020303" pitchFamily="18" charset="0"/>
                <a:hlinkClick r:id="rId3"/>
              </a:rPr>
              <a:t>claudia.sarabia@ciam.edu</a:t>
            </a:r>
            <a:endParaRPr lang="en-US" sz="1400" b="1" dirty="0">
              <a:latin typeface="Georgia" panose="02040502050405020303" pitchFamily="18" charset="0"/>
            </a:endParaRPr>
          </a:p>
          <a:p>
            <a:pPr marL="0" indent="0" algn="ctr">
              <a:buNone/>
            </a:pPr>
            <a:endParaRPr lang="en-US" sz="1400" b="1" dirty="0">
              <a:latin typeface="Georgia" panose="02040502050405020303" pitchFamily="18" charset="0"/>
            </a:endParaRPr>
          </a:p>
          <a:p>
            <a:pPr marL="0" indent="0" algn="ctr">
              <a:buNone/>
            </a:pPr>
            <a:endParaRPr lang="en-US" sz="1400" b="1" dirty="0">
              <a:latin typeface="Georgia" panose="02040502050405020303" pitchFamily="18" charset="0"/>
            </a:endParaRPr>
          </a:p>
          <a:p>
            <a:pPr marL="0" indent="0" algn="ctr">
              <a:buNone/>
            </a:pPr>
            <a:r>
              <a:rPr lang="en-US" sz="1400" b="1" dirty="0">
                <a:latin typeface="Georgia" panose="02040502050405020303" pitchFamily="18" charset="0"/>
              </a:rPr>
              <a:t>Katie Lee</a:t>
            </a:r>
          </a:p>
          <a:p>
            <a:pPr marL="0" indent="0" algn="ctr">
              <a:buNone/>
            </a:pPr>
            <a:r>
              <a:rPr lang="en-US" sz="1400" b="1" dirty="0">
                <a:latin typeface="Georgia" panose="02040502050405020303" pitchFamily="18" charset="0"/>
              </a:rPr>
              <a:t>Deputy Title IX Coordinator</a:t>
            </a:r>
          </a:p>
          <a:p>
            <a:pPr marL="0" indent="0" algn="ctr">
              <a:buNone/>
            </a:pPr>
            <a:r>
              <a:rPr lang="en-US" sz="1400" b="1" dirty="0">
                <a:latin typeface="Georgia" panose="02040502050405020303" pitchFamily="18" charset="0"/>
              </a:rPr>
              <a:t>Director of Student Success</a:t>
            </a:r>
          </a:p>
          <a:p>
            <a:pPr marL="0" indent="0" algn="ctr">
              <a:buNone/>
            </a:pPr>
            <a:r>
              <a:rPr lang="en-US" sz="1400" b="1" dirty="0">
                <a:latin typeface="Georgia" panose="02040502050405020303" pitchFamily="18" charset="0"/>
              </a:rPr>
              <a:t>1000 S. Fremont Ave - Unit 45, </a:t>
            </a:r>
            <a:r>
              <a:rPr lang="en-US" sz="1400" b="1" dirty="0" err="1">
                <a:latin typeface="Georgia" panose="02040502050405020303" pitchFamily="18" charset="0"/>
              </a:rPr>
              <a:t>Bldg</a:t>
            </a:r>
            <a:r>
              <a:rPr lang="en-US" sz="1400" b="1" dirty="0">
                <a:latin typeface="Georgia" panose="02040502050405020303" pitchFamily="18" charset="0"/>
              </a:rPr>
              <a:t> A-10, 4th FL,</a:t>
            </a:r>
          </a:p>
          <a:p>
            <a:pPr marL="0" indent="0" algn="ctr">
              <a:buNone/>
            </a:pPr>
            <a:r>
              <a:rPr lang="en-US" sz="1400" b="1" dirty="0">
                <a:latin typeface="Georgia" panose="02040502050405020303" pitchFamily="18" charset="0"/>
              </a:rPr>
              <a:t>Suite 10402, Alhambra, CA 91803</a:t>
            </a:r>
          </a:p>
          <a:p>
            <a:pPr marL="0" indent="0" algn="ctr">
              <a:buNone/>
            </a:pPr>
            <a:r>
              <a:rPr lang="en-US" sz="1400" b="1" dirty="0">
                <a:latin typeface="Georgia" panose="02040502050405020303" pitchFamily="18" charset="0"/>
              </a:rPr>
              <a:t>(626) 350-1500 </a:t>
            </a:r>
            <a:r>
              <a:rPr lang="en-US" sz="1400" b="1" dirty="0" err="1">
                <a:latin typeface="Georgia" panose="02040502050405020303" pitchFamily="18" charset="0"/>
              </a:rPr>
              <a:t>ext</a:t>
            </a:r>
            <a:r>
              <a:rPr lang="en-US" sz="1400" b="1" dirty="0">
                <a:latin typeface="Georgia" panose="02040502050405020303" pitchFamily="18" charset="0"/>
              </a:rPr>
              <a:t> 107</a:t>
            </a:r>
          </a:p>
          <a:p>
            <a:pPr marL="0" indent="0" algn="just">
              <a:buNone/>
            </a:pPr>
            <a:endParaRPr lang="en-US" sz="1400" b="1" dirty="0">
              <a:latin typeface="Georgia" panose="02040502050405020303" pitchFamily="18" charset="0"/>
            </a:endParaRPr>
          </a:p>
        </p:txBody>
      </p:sp>
    </p:spTree>
    <p:extLst>
      <p:ext uri="{BB962C8B-B14F-4D97-AF65-F5344CB8AC3E}">
        <p14:creationId xmlns:p14="http://schemas.microsoft.com/office/powerpoint/2010/main" val="2118637738"/>
      </p:ext>
    </p:extLst>
  </p:cSld>
  <p:clrMapOvr>
    <a:masterClrMapping/>
  </p:clrMapOvr>
</p:sld>
</file>

<file path=ppt/slides/slide3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53BD71E5-C054-8C8B-49E3-CF325D85085A}"/>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8FFE0599-8344-B872-0C0C-48A224519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descr="" title="">
            <a:extLst>
              <a:ext uri="{FF2B5EF4-FFF2-40B4-BE49-F238E27FC236}">
                <a16:creationId xmlns:a16="http://schemas.microsoft.com/office/drawing/2014/main" id="{338C8D6A-C603-4FA0-58C3-22CCA9EF7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 title="">
            <a:extLst>
              <a:ext uri="{FF2B5EF4-FFF2-40B4-BE49-F238E27FC236}">
                <a16:creationId xmlns:a16="http://schemas.microsoft.com/office/drawing/2014/main" id="{028695B7-5578-0196-4ABD-56FEEDCFC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 title="">
            <a:extLst>
              <a:ext uri="{FF2B5EF4-FFF2-40B4-BE49-F238E27FC236}">
                <a16:creationId xmlns:a16="http://schemas.microsoft.com/office/drawing/2014/main" id="{438F301B-C28F-7366-D172-298C31519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 title="">
            <a:extLst>
              <a:ext uri="{FF2B5EF4-FFF2-40B4-BE49-F238E27FC236}">
                <a16:creationId xmlns:a16="http://schemas.microsoft.com/office/drawing/2014/main" id="{03D71F56-443C-A82D-0B94-B20DA7DE8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748319D7-9924-86E3-3EDE-19ECFCA90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280C8BB3-374B-6AD4-13EC-875E1524B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D210AD4B-0954-86BA-3699-B16AA5F351B8}"/>
              </a:ext>
            </a:extLst>
          </p:cNvPr>
          <p:cNvSpPr>
            <a:spLocks noGrp="1"/>
          </p:cNvSpPr>
          <p:nvPr>
            <p:ph type="title"/>
          </p:nvPr>
        </p:nvSpPr>
        <p:spPr>
          <a:xfrm>
            <a:off x="88316" y="2311357"/>
            <a:ext cx="3861183" cy="1794034"/>
          </a:xfrm>
        </p:spPr>
        <p:txBody>
          <a:bodyPr anchor="b">
            <a:normAutofit fontScale="90000"/>
          </a:bodyPr>
          <a:lstStyle/>
          <a:p>
            <a:pPr algn="r"/>
            <a:br>
              <a:rPr lang="en-US" sz="4000" b="1" dirty="0">
                <a:solidFill>
                  <a:srgbClr val="FFFFFF"/>
                </a:solidFill>
                <a:latin typeface="Georgia" panose="02040502050405020303" pitchFamily="18" charset="0"/>
              </a:rPr>
            </a:br>
            <a:r>
              <a:rPr lang="en-US" sz="4000" b="1" dirty="0">
                <a:solidFill>
                  <a:srgbClr val="FFFFFF"/>
                </a:solidFill>
                <a:latin typeface="Georgia" panose="02040502050405020303" pitchFamily="18" charset="0"/>
              </a:rPr>
              <a:t>Pre-Investigation Process</a:t>
            </a:r>
          </a:p>
        </p:txBody>
      </p:sp>
      <p:sp>
        <p:nvSpPr>
          <p:cNvPr id="3" name="Content Placeholder 2" descr="" title="">
            <a:extLst>
              <a:ext uri="{FF2B5EF4-FFF2-40B4-BE49-F238E27FC236}">
                <a16:creationId xmlns:a16="http://schemas.microsoft.com/office/drawing/2014/main" id="{53CF6670-AE57-FE81-338F-B357AA8C3B2A}"/>
              </a:ext>
            </a:extLst>
          </p:cNvPr>
          <p:cNvSpPr>
            <a:spLocks noGrp="1"/>
          </p:cNvSpPr>
          <p:nvPr>
            <p:ph idx="1"/>
          </p:nvPr>
        </p:nvSpPr>
        <p:spPr>
          <a:xfrm>
            <a:off x="4810259" y="649480"/>
            <a:ext cx="6356851" cy="5546047"/>
          </a:xfrm>
        </p:spPr>
        <p:txBody>
          <a:bodyPr anchor="ctr">
            <a:noAutofit/>
          </a:bodyPr>
          <a:lstStyle/>
          <a:p>
            <a:pPr algn="just"/>
            <a:r>
              <a:rPr lang="en-US" sz="1400" dirty="0">
                <a:latin typeface="Georgia" panose="02040502050405020303" pitchFamily="18" charset="0"/>
              </a:rPr>
              <a:t>Upon receipt of a complaint, Title IX Coordinator (or a designee) begins pre-investigation process.</a:t>
            </a:r>
          </a:p>
          <a:p>
            <a:pPr algn="just"/>
            <a:r>
              <a:rPr lang="en-US" sz="1400" dirty="0">
                <a:latin typeface="Georgia" panose="02040502050405020303" pitchFamily="18" charset="0"/>
              </a:rPr>
              <a:t>If the complaint doesn’t implicate Title IX, the investigation and disposition of the complaint may be referred to other offices or processes within CIAM.</a:t>
            </a:r>
          </a:p>
          <a:p>
            <a:pPr algn="just"/>
            <a:r>
              <a:rPr lang="en-US" sz="1400" dirty="0">
                <a:latin typeface="Georgia" panose="02040502050405020303" pitchFamily="18" charset="0"/>
              </a:rPr>
              <a:t>Formal Complaint process.</a:t>
            </a:r>
          </a:p>
          <a:p>
            <a:pPr algn="just"/>
            <a:r>
              <a:rPr lang="en-US" sz="1400" dirty="0">
                <a:latin typeface="Georgia" panose="02040502050405020303" pitchFamily="18" charset="0"/>
              </a:rPr>
              <a:t>CIAM may dismiss a formal complaint or allegations in the following circumstances:</a:t>
            </a:r>
          </a:p>
          <a:p>
            <a:pPr lvl="1" algn="just"/>
            <a:r>
              <a:rPr lang="en-US" sz="1400" dirty="0">
                <a:latin typeface="Georgia" panose="02040502050405020303" pitchFamily="18" charset="0"/>
              </a:rPr>
              <a:t>if the complainant informs the Title IX Coordinator in writing that the complainant desires to withdraw the formal complaint or allegations therein,</a:t>
            </a:r>
          </a:p>
          <a:p>
            <a:pPr lvl="1" algn="just"/>
            <a:r>
              <a:rPr lang="en-US" sz="1400" dirty="0">
                <a:latin typeface="Georgia" panose="02040502050405020303" pitchFamily="18" charset="0"/>
              </a:rPr>
              <a:t>if the respondent (person whom allegations are made against) is no longer enrolled or employed by the school,</a:t>
            </a:r>
          </a:p>
          <a:p>
            <a:pPr lvl="1" algn="just"/>
            <a:r>
              <a:rPr lang="en-US" sz="1400" dirty="0">
                <a:latin typeface="Georgia" panose="02040502050405020303" pitchFamily="18" charset="0"/>
              </a:rPr>
              <a:t>or if specific circumstances prevent the school from gathering sufficient evidence to reach a determination.</a:t>
            </a:r>
          </a:p>
          <a:p>
            <a:pPr algn="just"/>
            <a:r>
              <a:rPr lang="en-US" sz="1400" dirty="0">
                <a:latin typeface="Georgia" panose="02040502050405020303" pitchFamily="18" charset="0"/>
              </a:rPr>
              <a:t>The University will give the parties written notice of a dismissal and the reasons for the dismissal.</a:t>
            </a:r>
          </a:p>
          <a:p>
            <a:pPr algn="just"/>
            <a:r>
              <a:rPr lang="en-US" sz="1400" dirty="0">
                <a:latin typeface="Georgia" panose="02040502050405020303" pitchFamily="18" charset="0"/>
              </a:rPr>
              <a:t>In cases where there is no written complaint, such as situations that involve a third-party complainant, the Title IX Coordinator may initiate an investigation after making a preliminary inquiry into the facts, and will inform the person(s) who were allegedly harmed by discrimination or sexual misconduct of the decision to initiate an investigation.</a:t>
            </a:r>
          </a:p>
        </p:txBody>
      </p:sp>
    </p:spTree>
    <p:extLst>
      <p:ext uri="{BB962C8B-B14F-4D97-AF65-F5344CB8AC3E}">
        <p14:creationId xmlns:p14="http://schemas.microsoft.com/office/powerpoint/2010/main" val="3582254361"/>
      </p:ext>
    </p:extLst>
  </p:cSld>
  <p:clrMapOvr>
    <a:masterClrMapping/>
  </p:clrMapOvr>
</p:sld>
</file>

<file path=ppt/slides/slide3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60D83CDF-F25A-087C-3F90-5E6AEFF6A6DA}"/>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EE1BAD40-61E0-41D0-E5C6-01A0AEA8A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descr="" title="">
            <a:extLst>
              <a:ext uri="{FF2B5EF4-FFF2-40B4-BE49-F238E27FC236}">
                <a16:creationId xmlns:a16="http://schemas.microsoft.com/office/drawing/2014/main" id="{57BE1376-404F-8499-2F09-A5BF31217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 title="">
            <a:extLst>
              <a:ext uri="{FF2B5EF4-FFF2-40B4-BE49-F238E27FC236}">
                <a16:creationId xmlns:a16="http://schemas.microsoft.com/office/drawing/2014/main" id="{C986B61C-49BB-38A1-9722-C5DBBCD7E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 title="">
            <a:extLst>
              <a:ext uri="{FF2B5EF4-FFF2-40B4-BE49-F238E27FC236}">
                <a16:creationId xmlns:a16="http://schemas.microsoft.com/office/drawing/2014/main" id="{F9EF9C72-17AF-395A-174E-D5F12877E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 title="">
            <a:extLst>
              <a:ext uri="{FF2B5EF4-FFF2-40B4-BE49-F238E27FC236}">
                <a16:creationId xmlns:a16="http://schemas.microsoft.com/office/drawing/2014/main" id="{8E2EC989-7EDA-58D0-AAF4-7EE19F1A0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828ADCA1-903E-43E5-4AB2-F72250B78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E376E3C4-721F-CCAA-5212-79242929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3D724A5B-AC18-4956-325F-526014DA63E8}"/>
              </a:ext>
            </a:extLst>
          </p:cNvPr>
          <p:cNvSpPr>
            <a:spLocks noGrp="1"/>
          </p:cNvSpPr>
          <p:nvPr>
            <p:ph type="title"/>
          </p:nvPr>
        </p:nvSpPr>
        <p:spPr>
          <a:xfrm>
            <a:off x="39790" y="2459360"/>
            <a:ext cx="3861183" cy="1199674"/>
          </a:xfrm>
        </p:spPr>
        <p:txBody>
          <a:bodyPr anchor="b">
            <a:normAutofit/>
          </a:bodyPr>
          <a:lstStyle/>
          <a:p>
            <a:pPr algn="r"/>
            <a:r>
              <a:rPr lang="en-US" sz="4000" b="1" dirty="0">
                <a:solidFill>
                  <a:srgbClr val="FFFFFF"/>
                </a:solidFill>
                <a:latin typeface="Georgia" panose="02040502050405020303" pitchFamily="18" charset="0"/>
              </a:rPr>
              <a:t>Notice of Complaint</a:t>
            </a:r>
          </a:p>
        </p:txBody>
      </p:sp>
      <p:sp>
        <p:nvSpPr>
          <p:cNvPr id="3" name="Content Placeholder 2" descr="" title="">
            <a:extLst>
              <a:ext uri="{FF2B5EF4-FFF2-40B4-BE49-F238E27FC236}">
                <a16:creationId xmlns:a16="http://schemas.microsoft.com/office/drawing/2014/main" id="{F8B01ABF-D7DE-1004-9296-F64DB4E1AD00}"/>
              </a:ext>
            </a:extLst>
          </p:cNvPr>
          <p:cNvSpPr>
            <a:spLocks noGrp="1"/>
          </p:cNvSpPr>
          <p:nvPr>
            <p:ph idx="1"/>
          </p:nvPr>
        </p:nvSpPr>
        <p:spPr>
          <a:xfrm>
            <a:off x="4810259" y="649480"/>
            <a:ext cx="6814051" cy="5546047"/>
          </a:xfrm>
        </p:spPr>
        <p:txBody>
          <a:bodyPr anchor="ctr">
            <a:noAutofit/>
          </a:bodyPr>
          <a:lstStyle/>
          <a:p>
            <a:pPr algn="just"/>
            <a:r>
              <a:rPr lang="en-US" sz="1800" dirty="0">
                <a:latin typeface="Georgia" panose="02040502050405020303" pitchFamily="18" charset="0"/>
              </a:rPr>
              <a:t>After receiving a formal complaint, CIAM will promptly send written notice to both the complainant and the respondent(s) of the allegations. </a:t>
            </a:r>
          </a:p>
          <a:p>
            <a:pPr algn="just"/>
            <a:endParaRPr lang="en-US" sz="1800" dirty="0">
              <a:latin typeface="Georgia" panose="02040502050405020303" pitchFamily="18" charset="0"/>
            </a:endParaRPr>
          </a:p>
          <a:p>
            <a:pPr algn="just"/>
            <a:r>
              <a:rPr lang="en-US" sz="1800" dirty="0">
                <a:latin typeface="Georgia" panose="02040502050405020303" pitchFamily="18" charset="0"/>
              </a:rPr>
              <a:t>At the time of notice of the complaint, parties shall be provided with information regarding supportive measures available to them.</a:t>
            </a:r>
          </a:p>
        </p:txBody>
      </p:sp>
    </p:spTree>
    <p:extLst>
      <p:ext uri="{BB962C8B-B14F-4D97-AF65-F5344CB8AC3E}">
        <p14:creationId xmlns:p14="http://schemas.microsoft.com/office/powerpoint/2010/main" val="2756803370"/>
      </p:ext>
    </p:extLst>
  </p:cSld>
  <p:clrMapOvr>
    <a:masterClrMapping/>
  </p:clrMapOvr>
</p:sld>
</file>

<file path=ppt/slides/slide36.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9" name="Rectangle 8" descr="" title="">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descr="" title="">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 title="">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14997D89-61F5-4176-935F-320938EFF3DD}"/>
              </a:ext>
            </a:extLst>
          </p:cNvPr>
          <p:cNvSpPr>
            <a:spLocks noGrp="1"/>
          </p:cNvSpPr>
          <p:nvPr>
            <p:ph type="title"/>
          </p:nvPr>
        </p:nvSpPr>
        <p:spPr>
          <a:xfrm>
            <a:off x="1371597" y="348865"/>
            <a:ext cx="10044023" cy="877729"/>
          </a:xfrm>
        </p:spPr>
        <p:txBody>
          <a:bodyPr anchor="ctr">
            <a:normAutofit/>
          </a:bodyPr>
          <a:lstStyle/>
          <a:p>
            <a:pPr algn="ctr"/>
            <a:r>
              <a:rPr lang="en-US" sz="4000" b="1" dirty="0">
                <a:solidFill>
                  <a:srgbClr val="FFFFFF"/>
                </a:solidFill>
                <a:latin typeface="Georgia" panose="02040502050405020303" pitchFamily="18" charset="0"/>
              </a:rPr>
              <a:t>Supportive Measures</a:t>
            </a:r>
          </a:p>
        </p:txBody>
      </p:sp>
      <p:graphicFrame>
        <p:nvGraphicFramePr>
          <p:cNvPr id="5" name="Content Placeholder 2" descr="" title="">
            <a:extLst>
              <a:ext uri="{FF2B5EF4-FFF2-40B4-BE49-F238E27FC236}">
                <a16:creationId xmlns:a16="http://schemas.microsoft.com/office/drawing/2014/main" id="{F4E8C5EF-DBA3-6E0D-6AE2-896E144D9D1A}"/>
              </a:ext>
            </a:extLst>
          </p:cNvPr>
          <p:cNvGraphicFramePr>
            <a:graphicFrameLocks noGrp="1"/>
          </p:cNvGraphicFramePr>
          <p:nvPr>
            <p:ph idx="1"/>
            <p:extLst>
              <p:ext uri="{D42A27DB-BD31-4B8C-83A1-F6EECF244321}">
                <p14:modId xmlns:p14="http://schemas.microsoft.com/office/powerpoint/2010/main" val="62799637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6835231"/>
      </p:ext>
    </p:extLst>
  </p:cSld>
  <p:clrMapOvr>
    <a:masterClrMapping/>
  </p:clrMapOvr>
</p:sld>
</file>

<file path=ppt/slides/slide37.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 title="">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descr="" title="">
            <a:extLst>
              <a:ext uri="{FF2B5EF4-FFF2-40B4-BE49-F238E27FC236}">
                <a16:creationId xmlns:a16="http://schemas.microsoft.com/office/drawing/2014/main" id="{8E72CFA0-4DBB-4B91-974B-144110552667}"/>
              </a:ext>
            </a:extLst>
          </p:cNvPr>
          <p:cNvSpPr>
            <a:spLocks noGrp="1"/>
          </p:cNvSpPr>
          <p:nvPr>
            <p:ph type="ctrTitle"/>
          </p:nvPr>
        </p:nvSpPr>
        <p:spPr>
          <a:xfrm>
            <a:off x="1314824" y="735106"/>
            <a:ext cx="10053763" cy="2928470"/>
          </a:xfrm>
        </p:spPr>
        <p:txBody>
          <a:bodyPr anchor="b">
            <a:normAutofit/>
          </a:bodyPr>
          <a:lstStyle/>
          <a:p>
            <a:r>
              <a:rPr lang="en-US" sz="4800" b="1" dirty="0">
                <a:solidFill>
                  <a:srgbClr val="FFFFFF"/>
                </a:solidFill>
                <a:latin typeface="Georgia" panose="02040502050405020303" pitchFamily="18" charset="0"/>
              </a:rPr>
              <a:t>Informal Resolution Process</a:t>
            </a:r>
          </a:p>
        </p:txBody>
      </p:sp>
    </p:spTree>
    <p:extLst>
      <p:ext uri="{BB962C8B-B14F-4D97-AF65-F5344CB8AC3E}">
        <p14:creationId xmlns:p14="http://schemas.microsoft.com/office/powerpoint/2010/main" val="6780406"/>
      </p:ext>
    </p:extLst>
  </p:cSld>
  <p:clrMapOvr>
    <a:masterClrMapping/>
  </p:clrMapOvr>
</p:sld>
</file>

<file path=ppt/slides/slide38.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descr="" title="">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descr="" title="">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 title="">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06FF4515-5873-4F4B-9C64-F54D5448E290}"/>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latin typeface="Georgia" panose="02040502050405020303" pitchFamily="18" charset="0"/>
              </a:rPr>
              <a:t>Informal Resolution Process</a:t>
            </a:r>
          </a:p>
        </p:txBody>
      </p:sp>
      <p:sp>
        <p:nvSpPr>
          <p:cNvPr id="3" name="Content Placeholder 2" descr="" title="">
            <a:extLst>
              <a:ext uri="{FF2B5EF4-FFF2-40B4-BE49-F238E27FC236}">
                <a16:creationId xmlns:a16="http://schemas.microsoft.com/office/drawing/2014/main" id="{1CB36005-D9C2-409E-A1CA-3DE6D70A9BE7}"/>
              </a:ext>
            </a:extLst>
          </p:cNvPr>
          <p:cNvSpPr>
            <a:spLocks noGrp="1"/>
          </p:cNvSpPr>
          <p:nvPr>
            <p:ph idx="1"/>
          </p:nvPr>
        </p:nvSpPr>
        <p:spPr>
          <a:xfrm>
            <a:off x="4810259" y="649480"/>
            <a:ext cx="6915019" cy="5546047"/>
          </a:xfrm>
        </p:spPr>
        <p:txBody>
          <a:bodyPr anchor="ctr">
            <a:normAutofit/>
          </a:bodyPr>
          <a:lstStyle/>
          <a:p>
            <a:pPr algn="just"/>
            <a:r>
              <a:rPr lang="en-US" sz="2000" dirty="0">
                <a:latin typeface="Georgia" panose="02040502050405020303" pitchFamily="18" charset="0"/>
              </a:rPr>
              <a:t>The Title IX Coordinator may offer, or Parties may request, informal resolution</a:t>
            </a:r>
          </a:p>
          <a:p>
            <a:pPr algn="just"/>
            <a:r>
              <a:rPr lang="en-US" sz="2000" dirty="0">
                <a:latin typeface="Georgia" panose="02040502050405020303" pitchFamily="18" charset="0"/>
              </a:rPr>
              <a:t>Sole discretion of the Title IX Coordinator</a:t>
            </a:r>
          </a:p>
          <a:p>
            <a:pPr algn="just"/>
            <a:r>
              <a:rPr lang="en-US" sz="2000" dirty="0">
                <a:latin typeface="Georgia" panose="02040502050405020303" pitchFamily="18" charset="0"/>
              </a:rPr>
              <a:t>All parties must agree to participate </a:t>
            </a:r>
          </a:p>
          <a:p>
            <a:pPr algn="just"/>
            <a:r>
              <a:rPr lang="en-US" sz="2000" dirty="0">
                <a:latin typeface="Georgia" panose="02040502050405020303" pitchFamily="18" charset="0"/>
              </a:rPr>
              <a:t>Informal resolution may include, but is not limited to, mediation and conciliation, and various forms of restorative justice, to be determined within the discretion of the Title IX coordinator</a:t>
            </a:r>
          </a:p>
          <a:p>
            <a:pPr algn="just"/>
            <a:r>
              <a:rPr lang="en-US" sz="2000" dirty="0">
                <a:latin typeface="Georgia" panose="02040502050405020303" pitchFamily="18" charset="0"/>
              </a:rPr>
              <a:t>Not appropriate for cases involving a complaint of sexual assault and/or relationship and interpersonal violence, nor for circumstances involving severe misconduct</a:t>
            </a:r>
          </a:p>
          <a:p>
            <a:endParaRPr lang="en-US" sz="2000" dirty="0"/>
          </a:p>
        </p:txBody>
      </p:sp>
    </p:spTree>
    <p:extLst>
      <p:ext uri="{BB962C8B-B14F-4D97-AF65-F5344CB8AC3E}">
        <p14:creationId xmlns:p14="http://schemas.microsoft.com/office/powerpoint/2010/main" val="3362337626"/>
      </p:ext>
    </p:extLst>
  </p:cSld>
  <p:clrMapOvr>
    <a:masterClrMapping/>
  </p:clrMapOvr>
</p:sld>
</file>

<file path=ppt/slides/slide39.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26" name="Rectangle 25" descr="" title="">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descr="" title="">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descr="" title="">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descr="" title="">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descr="" title="">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descr="" title="">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45F0BDC0-1041-447F-8182-DE2F7093962C}"/>
              </a:ext>
            </a:extLst>
          </p:cNvPr>
          <p:cNvSpPr>
            <a:spLocks noGrp="1"/>
          </p:cNvSpPr>
          <p:nvPr>
            <p:ph type="title"/>
          </p:nvPr>
        </p:nvSpPr>
        <p:spPr>
          <a:xfrm>
            <a:off x="586478" y="1683756"/>
            <a:ext cx="3115265" cy="2396359"/>
          </a:xfrm>
        </p:spPr>
        <p:txBody>
          <a:bodyPr anchor="b">
            <a:normAutofit/>
          </a:bodyPr>
          <a:lstStyle/>
          <a:p>
            <a:pPr algn="r"/>
            <a:r>
              <a:rPr lang="en-US" sz="4000" b="1" dirty="0">
                <a:solidFill>
                  <a:srgbClr val="FFFFFF"/>
                </a:solidFill>
                <a:latin typeface="Georgia" panose="02040502050405020303" pitchFamily="18" charset="0"/>
              </a:rPr>
              <a:t>Timing of Informal Resolution</a:t>
            </a:r>
          </a:p>
        </p:txBody>
      </p:sp>
      <p:graphicFrame>
        <p:nvGraphicFramePr>
          <p:cNvPr id="22" name="Content Placeholder 2" descr="" title="">
            <a:extLst>
              <a:ext uri="{FF2B5EF4-FFF2-40B4-BE49-F238E27FC236}">
                <a16:creationId xmlns:a16="http://schemas.microsoft.com/office/drawing/2014/main" id="{B042D811-B13C-FFC1-CBA8-C55F8FC3800A}"/>
              </a:ext>
            </a:extLst>
          </p:cNvPr>
          <p:cNvGraphicFramePr>
            <a:graphicFrameLocks noGrp="1"/>
          </p:cNvGraphicFramePr>
          <p:nvPr>
            <p:ph idx="1"/>
            <p:extLst>
              <p:ext uri="{D42A27DB-BD31-4B8C-83A1-F6EECF244321}">
                <p14:modId xmlns:p14="http://schemas.microsoft.com/office/powerpoint/2010/main" val="303560915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780703"/>
      </p:ext>
    </p:extLst>
  </p:cSld>
  <p:clrMapOvr>
    <a:masterClrMapping/>
  </p:clrMapOvr>
</p:sld>
</file>

<file path=ppt/slides/slide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0CB5B99A-C0AE-77D0-A497-AB8E54FD6565}"/>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F90309FF-6BB4-EC28-902F-03CC16B37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descr="" title="">
            <a:extLst>
              <a:ext uri="{FF2B5EF4-FFF2-40B4-BE49-F238E27FC236}">
                <a16:creationId xmlns:a16="http://schemas.microsoft.com/office/drawing/2014/main" id="{FF05A699-E602-9963-892C-C9D15964A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 title="">
            <a:extLst>
              <a:ext uri="{FF2B5EF4-FFF2-40B4-BE49-F238E27FC236}">
                <a16:creationId xmlns:a16="http://schemas.microsoft.com/office/drawing/2014/main" id="{1344A1E1-C390-E8A1-4AD1-A5A4FC0CA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 title="">
            <a:extLst>
              <a:ext uri="{FF2B5EF4-FFF2-40B4-BE49-F238E27FC236}">
                <a16:creationId xmlns:a16="http://schemas.microsoft.com/office/drawing/2014/main" id="{B09D712C-407F-F127-4560-03D3E8BCA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 title="">
            <a:extLst>
              <a:ext uri="{FF2B5EF4-FFF2-40B4-BE49-F238E27FC236}">
                <a16:creationId xmlns:a16="http://schemas.microsoft.com/office/drawing/2014/main" id="{B21A99A7-FEA6-475D-D023-10EE73080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EEC9A1CD-FC97-2125-851D-83684E197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3041723A-B76F-8C2E-61B2-4165A8E78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220885CE-4B7D-0D96-1119-9766B0F84C6A}"/>
              </a:ext>
            </a:extLst>
          </p:cNvPr>
          <p:cNvSpPr>
            <a:spLocks noGrp="1"/>
          </p:cNvSpPr>
          <p:nvPr>
            <p:ph type="title"/>
          </p:nvPr>
        </p:nvSpPr>
        <p:spPr>
          <a:xfrm>
            <a:off x="230584" y="1144160"/>
            <a:ext cx="3576648" cy="2715648"/>
          </a:xfrm>
        </p:spPr>
        <p:txBody>
          <a:bodyPr anchor="b">
            <a:normAutofit/>
          </a:bodyPr>
          <a:lstStyle/>
          <a:p>
            <a:pPr algn="r"/>
            <a:r>
              <a:rPr lang="en-US" sz="4000" b="1" dirty="0">
                <a:solidFill>
                  <a:srgbClr val="FFFFFF"/>
                </a:solidFill>
                <a:latin typeface="Georgia" panose="02040502050405020303" pitchFamily="18" charset="0"/>
              </a:rPr>
              <a:t>What is </a:t>
            </a:r>
            <a:br>
              <a:rPr lang="en-US" sz="4000" b="1" dirty="0">
                <a:solidFill>
                  <a:srgbClr val="FFFFFF"/>
                </a:solidFill>
                <a:latin typeface="Georgia" panose="02040502050405020303" pitchFamily="18" charset="0"/>
              </a:rPr>
            </a:br>
            <a:r>
              <a:rPr lang="en-US" sz="4000" b="1" dirty="0">
                <a:solidFill>
                  <a:srgbClr val="FFFFFF"/>
                </a:solidFill>
                <a:latin typeface="Georgia" panose="02040502050405020303" pitchFamily="18" charset="0"/>
              </a:rPr>
              <a:t>Title IX?</a:t>
            </a:r>
          </a:p>
        </p:txBody>
      </p:sp>
      <p:sp>
        <p:nvSpPr>
          <p:cNvPr id="3" name="Content Placeholder 2" descr="" title="">
            <a:extLst>
              <a:ext uri="{FF2B5EF4-FFF2-40B4-BE49-F238E27FC236}">
                <a16:creationId xmlns:a16="http://schemas.microsoft.com/office/drawing/2014/main" id="{09D6A25C-8E53-015C-1C6D-1AF3309C74A8}"/>
              </a:ext>
            </a:extLst>
          </p:cNvPr>
          <p:cNvSpPr>
            <a:spLocks noGrp="1"/>
          </p:cNvSpPr>
          <p:nvPr>
            <p:ph idx="1"/>
          </p:nvPr>
        </p:nvSpPr>
        <p:spPr>
          <a:xfrm>
            <a:off x="4830754" y="222998"/>
            <a:ext cx="6555347" cy="5672397"/>
          </a:xfrm>
        </p:spPr>
        <p:txBody>
          <a:bodyPr anchor="ctr">
            <a:noAutofit/>
          </a:bodyPr>
          <a:lstStyle/>
          <a:p>
            <a:r>
              <a:rPr lang="en-US" sz="2000" dirty="0">
                <a:latin typeface="Georgia" panose="02040502050405020303" pitchFamily="18" charset="0"/>
              </a:rPr>
              <a:t>Applies to all conduct in any academic, educational, extra-curricular, or other University program and activity, whether those programs and activities occur in University facilities, on or off campus, or are committed by a stranger or non-stranger. </a:t>
            </a:r>
          </a:p>
          <a:p>
            <a:endParaRPr lang="en-US" sz="2000" dirty="0">
              <a:latin typeface="Georgia" panose="02040502050405020303" pitchFamily="18" charset="0"/>
            </a:endParaRPr>
          </a:p>
          <a:p>
            <a:endParaRPr lang="en-US" sz="2000" dirty="0">
              <a:latin typeface="Georgia" panose="02040502050405020303" pitchFamily="18" charset="0"/>
            </a:endParaRPr>
          </a:p>
          <a:p>
            <a:r>
              <a:rPr lang="en-US" sz="2000" dirty="0">
                <a:latin typeface="Georgia" panose="02040502050405020303" pitchFamily="18" charset="0"/>
              </a:rPr>
              <a:t>Conduct that occurs outside of the United States or conduct that occurs in an activity not sanctioned as an academic, educational, extra-curricular, or other University program and activity may be addressed via other University policies.</a:t>
            </a:r>
          </a:p>
        </p:txBody>
      </p:sp>
    </p:spTree>
    <p:extLst>
      <p:ext uri="{BB962C8B-B14F-4D97-AF65-F5344CB8AC3E}">
        <p14:creationId xmlns:p14="http://schemas.microsoft.com/office/powerpoint/2010/main" val="3556122124"/>
      </p:ext>
    </p:extLst>
  </p:cSld>
  <p:clrMapOvr>
    <a:masterClrMapping/>
  </p:clrMapOvr>
</p:sld>
</file>

<file path=ppt/slides/slide40.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descr="" title="">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descr="" title="">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 title="">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B67C508E-637E-40E3-9FE9-03DACCAC57AF}"/>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latin typeface="Georgia" panose="02040502050405020303" pitchFamily="18" charset="0"/>
              </a:rPr>
              <a:t>Informal Resolution Standards</a:t>
            </a:r>
          </a:p>
        </p:txBody>
      </p:sp>
      <p:sp>
        <p:nvSpPr>
          <p:cNvPr id="3" name="Content Placeholder 2" descr="" title="">
            <a:extLst>
              <a:ext uri="{FF2B5EF4-FFF2-40B4-BE49-F238E27FC236}">
                <a16:creationId xmlns:a16="http://schemas.microsoft.com/office/drawing/2014/main" id="{79F71B91-0551-4CCC-8548-8071582D1ADC}"/>
              </a:ext>
            </a:extLst>
          </p:cNvPr>
          <p:cNvSpPr>
            <a:spLocks noGrp="1"/>
          </p:cNvSpPr>
          <p:nvPr>
            <p:ph idx="1"/>
          </p:nvPr>
        </p:nvSpPr>
        <p:spPr>
          <a:xfrm>
            <a:off x="4810259" y="649480"/>
            <a:ext cx="6756901" cy="5546047"/>
          </a:xfrm>
        </p:spPr>
        <p:txBody>
          <a:bodyPr anchor="ctr">
            <a:normAutofit/>
          </a:bodyPr>
          <a:lstStyle/>
          <a:p>
            <a:pPr algn="just"/>
            <a:r>
              <a:rPr lang="en-US" sz="2000" dirty="0">
                <a:latin typeface="Georgia" panose="02040502050405020303" pitchFamily="18" charset="0"/>
              </a:rPr>
              <a:t>No conditions may be placed on parties in exchange for their agreement to participate in informal resolution</a:t>
            </a:r>
          </a:p>
          <a:p>
            <a:pPr algn="just"/>
            <a:r>
              <a:rPr lang="en-US" sz="2000" dirty="0">
                <a:latin typeface="Georgia" panose="02040502050405020303" pitchFamily="18" charset="0"/>
              </a:rPr>
              <a:t>Both parties must be notified in writing of allegations, the requirements of the informal resolution process, and what elements of the process will remain confidential</a:t>
            </a:r>
          </a:p>
          <a:p>
            <a:pPr algn="just"/>
            <a:r>
              <a:rPr lang="en-US" sz="2000" dirty="0">
                <a:latin typeface="Georgia" panose="02040502050405020303" pitchFamily="18" charset="0"/>
              </a:rPr>
              <a:t>Either party may withdraw at any time and the matter will go back to the grievance process</a:t>
            </a:r>
          </a:p>
          <a:p>
            <a:pPr algn="just"/>
            <a:r>
              <a:rPr lang="en-US" sz="2000" dirty="0">
                <a:latin typeface="Georgia" panose="02040502050405020303" pitchFamily="18" charset="0"/>
              </a:rPr>
              <a:t>If resolved through informal resolution, matter will be closed</a:t>
            </a:r>
          </a:p>
          <a:p>
            <a:pPr algn="just"/>
            <a:r>
              <a:rPr lang="en-US" sz="2000" dirty="0">
                <a:latin typeface="Georgia" panose="02040502050405020303" pitchFamily="18" charset="0"/>
              </a:rPr>
              <a:t>Cannot appeal informal resolution</a:t>
            </a:r>
          </a:p>
          <a:p>
            <a:endParaRPr lang="en-US" sz="2000" dirty="0">
              <a:latin typeface="Georgia" panose="02040502050405020303" pitchFamily="18" charset="0"/>
            </a:endParaRPr>
          </a:p>
          <a:p>
            <a:endParaRPr lang="en-US" sz="2000" dirty="0"/>
          </a:p>
          <a:p>
            <a:endParaRPr lang="en-US" sz="2000" dirty="0"/>
          </a:p>
        </p:txBody>
      </p:sp>
    </p:spTree>
    <p:extLst>
      <p:ext uri="{BB962C8B-B14F-4D97-AF65-F5344CB8AC3E}">
        <p14:creationId xmlns:p14="http://schemas.microsoft.com/office/powerpoint/2010/main" val="878266276"/>
      </p:ext>
    </p:extLst>
  </p:cSld>
  <p:clrMapOvr>
    <a:masterClrMapping/>
  </p:clrMapOvr>
</p:sld>
</file>

<file path=ppt/slides/slide4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9" name="Rectangle 8" descr="" title="">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descr="" title="">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 title="">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descr="" title="">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descr="" tit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descr="" tit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descr="" title=""/>
          <p:cNvSpPr>
            <a:spLocks noGrp="1"/>
          </p:cNvSpPr>
          <p:nvPr>
            <p:ph type="title"/>
          </p:nvPr>
        </p:nvSpPr>
        <p:spPr>
          <a:xfrm>
            <a:off x="171451" y="586855"/>
            <a:ext cx="3729522" cy="3387497"/>
          </a:xfrm>
        </p:spPr>
        <p:txBody>
          <a:bodyPr anchor="b">
            <a:normAutofit/>
          </a:bodyPr>
          <a:lstStyle/>
          <a:p>
            <a:pPr algn="r"/>
            <a:r>
              <a:rPr lang="en-US" sz="3000" b="1" cap="all" dirty="0">
                <a:solidFill>
                  <a:srgbClr val="FFFFFF"/>
                </a:solidFill>
                <a:latin typeface="Georgia" panose="02040502050405020303" pitchFamily="18" charset="0"/>
              </a:rPr>
              <a:t>INVESTIGATION</a:t>
            </a:r>
          </a:p>
        </p:txBody>
      </p:sp>
      <p:sp>
        <p:nvSpPr>
          <p:cNvPr id="2" name="Content Placeholder 1" descr="" title=""/>
          <p:cNvSpPr>
            <a:spLocks noGrp="1"/>
          </p:cNvSpPr>
          <p:nvPr>
            <p:ph idx="1"/>
          </p:nvPr>
        </p:nvSpPr>
        <p:spPr>
          <a:xfrm>
            <a:off x="4581727" y="649480"/>
            <a:ext cx="3025303" cy="5546047"/>
          </a:xfrm>
        </p:spPr>
        <p:txBody>
          <a:bodyPr anchor="ctr">
            <a:normAutofit/>
          </a:bodyPr>
          <a:lstStyle/>
          <a:p>
            <a:pPr algn="just"/>
            <a:r>
              <a:rPr lang="en-US" sz="2000" dirty="0">
                <a:latin typeface="Georgia" panose="02040502050405020303" pitchFamily="18" charset="0"/>
              </a:rPr>
              <a:t>Notice of Allegations </a:t>
            </a:r>
          </a:p>
          <a:p>
            <a:pPr algn="just"/>
            <a:r>
              <a:rPr lang="en-US" sz="2000" dirty="0">
                <a:latin typeface="Georgia" panose="02040502050405020303" pitchFamily="18" charset="0"/>
              </a:rPr>
              <a:t>Investigators</a:t>
            </a:r>
          </a:p>
          <a:p>
            <a:pPr algn="just"/>
            <a:r>
              <a:rPr lang="en-US" sz="2000" dirty="0">
                <a:latin typeface="Georgia" panose="02040502050405020303" pitchFamily="18" charset="0"/>
              </a:rPr>
              <a:t>Advisors</a:t>
            </a:r>
          </a:p>
          <a:p>
            <a:pPr algn="just"/>
            <a:r>
              <a:rPr lang="en-US" sz="2000" dirty="0">
                <a:latin typeface="Georgia" panose="02040502050405020303" pitchFamily="18" charset="0"/>
              </a:rPr>
              <a:t>Evidence </a:t>
            </a:r>
          </a:p>
          <a:p>
            <a:pPr algn="just"/>
            <a:r>
              <a:rPr lang="en-US" sz="2000" dirty="0">
                <a:latin typeface="Georgia" panose="02040502050405020303" pitchFamily="18" charset="0"/>
              </a:rPr>
              <a:t>Investigative Report </a:t>
            </a:r>
          </a:p>
          <a:p>
            <a:pPr algn="just"/>
            <a:r>
              <a:rPr lang="en-US" sz="2000" dirty="0">
                <a:latin typeface="Georgia" panose="02040502050405020303" pitchFamily="18" charset="0"/>
              </a:rPr>
              <a:t>Timely</a:t>
            </a:r>
          </a:p>
          <a:p>
            <a:pPr algn="just"/>
            <a:r>
              <a:rPr lang="en-US" sz="2000" dirty="0">
                <a:latin typeface="Georgia" panose="02040502050405020303" pitchFamily="18" charset="0"/>
              </a:rPr>
              <a:t>Informal Resolution </a:t>
            </a:r>
          </a:p>
          <a:p>
            <a:endParaRPr lang="en-US" sz="2000" dirty="0"/>
          </a:p>
        </p:txBody>
      </p:sp>
      <p:pic>
        <p:nvPicPr>
          <p:cNvPr id="4" name="Picture 3" descr="" title=""/>
          <p:cNvPicPr>
            <a:picLocks noChangeAspect="1"/>
          </p:cNvPicPr>
          <p:nvPr/>
        </p:nvPicPr>
        <p:blipFill>
          <a:blip r:embed="rId3"/>
          <a:stretch>
            <a:fillRect/>
          </a:stretch>
        </p:blipFill>
        <p:spPr>
          <a:xfrm>
            <a:off x="8109502" y="1627051"/>
            <a:ext cx="3615776" cy="3615776"/>
          </a:xfrm>
          <a:prstGeom prst="rect">
            <a:avLst/>
          </a:prstGeom>
        </p:spPr>
      </p:pic>
    </p:spTree>
    <p:extLst>
      <p:ext uri="{BB962C8B-B14F-4D97-AF65-F5344CB8AC3E}">
        <p14:creationId xmlns:p14="http://schemas.microsoft.com/office/powerpoint/2010/main" val="2952284766"/>
      </p:ext>
    </p:extLst>
  </p:cSld>
  <p:clrMapOvr>
    <a:masterClrMapping/>
  </p:clrMapOvr>
</p:sld>
</file>

<file path=ppt/slides/slide42.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9" name="Rectangle 8" descr="" title="">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1136397" y="502020"/>
            <a:ext cx="5323715" cy="1642970"/>
          </a:xfrm>
        </p:spPr>
        <p:txBody>
          <a:bodyPr anchor="b">
            <a:normAutofit/>
          </a:bodyPr>
          <a:lstStyle/>
          <a:p>
            <a:r>
              <a:rPr lang="en-US" sz="4000" b="1" dirty="0">
                <a:solidFill>
                  <a:schemeClr val="accent1"/>
                </a:solidFill>
                <a:latin typeface="Georgia" panose="02040502050405020303" pitchFamily="18" charset="0"/>
              </a:rPr>
              <a:t>HEARING</a:t>
            </a:r>
            <a:r>
              <a:rPr lang="en-US" sz="4000" b="1" dirty="0"/>
              <a:t> </a:t>
            </a:r>
          </a:p>
        </p:txBody>
      </p:sp>
      <p:sp>
        <p:nvSpPr>
          <p:cNvPr id="3" name="Content Placeholder 2" descr="" title=""/>
          <p:cNvSpPr>
            <a:spLocks noGrp="1"/>
          </p:cNvSpPr>
          <p:nvPr>
            <p:ph idx="1"/>
          </p:nvPr>
        </p:nvSpPr>
        <p:spPr>
          <a:xfrm>
            <a:off x="1144923" y="2405894"/>
            <a:ext cx="5315189" cy="3535083"/>
          </a:xfrm>
        </p:spPr>
        <p:txBody>
          <a:bodyPr anchor="t">
            <a:normAutofit/>
          </a:bodyPr>
          <a:lstStyle/>
          <a:p>
            <a:pPr algn="just"/>
            <a:r>
              <a:rPr lang="en-US" sz="2000" dirty="0">
                <a:solidFill>
                  <a:schemeClr val="accent1"/>
                </a:solidFill>
                <a:latin typeface="Georgia" panose="02040502050405020303" pitchFamily="18" charset="0"/>
              </a:rPr>
              <a:t>Hearing Panel </a:t>
            </a:r>
          </a:p>
          <a:p>
            <a:pPr algn="just"/>
            <a:r>
              <a:rPr lang="en-US" sz="2000" dirty="0">
                <a:solidFill>
                  <a:schemeClr val="accent1"/>
                </a:solidFill>
                <a:latin typeface="Georgia" panose="02040502050405020303" pitchFamily="18" charset="0"/>
              </a:rPr>
              <a:t>Virtual or Live</a:t>
            </a:r>
          </a:p>
          <a:p>
            <a:pPr algn="just"/>
            <a:r>
              <a:rPr lang="en-US" sz="2000" dirty="0">
                <a:solidFill>
                  <a:schemeClr val="accent1"/>
                </a:solidFill>
                <a:latin typeface="Georgia" panose="02040502050405020303" pitchFamily="18" charset="0"/>
              </a:rPr>
              <a:t>Cross Examination &amp; Relevance</a:t>
            </a:r>
          </a:p>
          <a:p>
            <a:pPr algn="just"/>
            <a:r>
              <a:rPr lang="en-US" sz="2000" dirty="0">
                <a:solidFill>
                  <a:schemeClr val="accent1"/>
                </a:solidFill>
                <a:latin typeface="Georgia" panose="02040502050405020303" pitchFamily="18" charset="0"/>
              </a:rPr>
              <a:t>Burden of Proof</a:t>
            </a:r>
          </a:p>
          <a:p>
            <a:pPr algn="just"/>
            <a:r>
              <a:rPr lang="en-US" sz="2000" dirty="0">
                <a:solidFill>
                  <a:schemeClr val="accent1"/>
                </a:solidFill>
                <a:latin typeface="Georgia" panose="02040502050405020303" pitchFamily="18" charset="0"/>
              </a:rPr>
              <a:t>Written Determination </a:t>
            </a:r>
          </a:p>
          <a:p>
            <a:pPr marL="457200" lvl="1" indent="0">
              <a:buNone/>
            </a:pPr>
            <a:endParaRPr lang="en-US" sz="2000" dirty="0"/>
          </a:p>
        </p:txBody>
      </p:sp>
      <p:sp>
        <p:nvSpPr>
          <p:cNvPr id="11" name="Rectangle 10" descr="" title="">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 title="">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descr="" title="">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 title="">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 title=""/>
          <p:cNvPicPr>
            <a:picLocks noChangeAspect="1"/>
          </p:cNvPicPr>
          <p:nvPr/>
        </p:nvPicPr>
        <p:blipFill>
          <a:blip r:embed="rId3"/>
          <a:stretch>
            <a:fillRect/>
          </a:stretch>
        </p:blipFill>
        <p:spPr>
          <a:xfrm>
            <a:off x="8072401" y="2272047"/>
            <a:ext cx="4170530" cy="2313882"/>
          </a:xfrm>
          <a:prstGeom prst="rect">
            <a:avLst/>
          </a:prstGeom>
        </p:spPr>
      </p:pic>
    </p:spTree>
    <p:extLst>
      <p:ext uri="{BB962C8B-B14F-4D97-AF65-F5344CB8AC3E}">
        <p14:creationId xmlns:p14="http://schemas.microsoft.com/office/powerpoint/2010/main" val="2067709082"/>
      </p:ext>
    </p:extLst>
  </p:cSld>
  <p:clrMapOvr>
    <a:masterClrMapping/>
  </p:clrMapOvr>
</p:sld>
</file>

<file path=ppt/slides/slide4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 title="">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descr="" title="">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 title="">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descr="" title="">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666F796B-2A3D-4D55-8B54-D45AD1069317}"/>
              </a:ext>
            </a:extLst>
          </p:cNvPr>
          <p:cNvSpPr>
            <a:spLocks noGrp="1"/>
          </p:cNvSpPr>
          <p:nvPr>
            <p:ph type="title"/>
          </p:nvPr>
        </p:nvSpPr>
        <p:spPr>
          <a:xfrm>
            <a:off x="826396" y="586855"/>
            <a:ext cx="4230100" cy="3387497"/>
          </a:xfrm>
        </p:spPr>
        <p:txBody>
          <a:bodyPr anchor="b">
            <a:normAutofit/>
          </a:bodyPr>
          <a:lstStyle/>
          <a:p>
            <a:pPr algn="r"/>
            <a:r>
              <a:rPr lang="en-US" sz="4000" b="1" dirty="0">
                <a:solidFill>
                  <a:srgbClr val="FFFFFF"/>
                </a:solidFill>
                <a:latin typeface="Georgia" panose="02040502050405020303" pitchFamily="18" charset="0"/>
              </a:rPr>
              <a:t>Interim Measures</a:t>
            </a:r>
          </a:p>
        </p:txBody>
      </p:sp>
      <p:sp>
        <p:nvSpPr>
          <p:cNvPr id="3" name="Content Placeholder 2" descr="" title="">
            <a:extLst>
              <a:ext uri="{FF2B5EF4-FFF2-40B4-BE49-F238E27FC236}">
                <a16:creationId xmlns:a16="http://schemas.microsoft.com/office/drawing/2014/main" id="{54DC25A6-543B-45A8-BA46-FC5E620FE87D}"/>
              </a:ext>
            </a:extLst>
          </p:cNvPr>
          <p:cNvSpPr>
            <a:spLocks noGrp="1"/>
          </p:cNvSpPr>
          <p:nvPr>
            <p:ph idx="1"/>
          </p:nvPr>
        </p:nvSpPr>
        <p:spPr>
          <a:xfrm>
            <a:off x="6400800" y="649480"/>
            <a:ext cx="5363407" cy="5546047"/>
          </a:xfrm>
        </p:spPr>
        <p:txBody>
          <a:bodyPr anchor="ctr">
            <a:normAutofit/>
          </a:bodyPr>
          <a:lstStyle/>
          <a:p>
            <a:pPr algn="just"/>
            <a:r>
              <a:rPr lang="en-US" sz="2000" dirty="0">
                <a:latin typeface="Georgia" panose="02040502050405020303" pitchFamily="18" charset="0"/>
              </a:rPr>
              <a:t>University may recommend short term, interim, protections or remedies</a:t>
            </a:r>
          </a:p>
          <a:p>
            <a:pPr algn="just"/>
            <a:r>
              <a:rPr lang="en-US" sz="2000" dirty="0">
                <a:latin typeface="Georgia" panose="02040502050405020303" pitchFamily="18" charset="0"/>
              </a:rPr>
              <a:t>Include resources and support services, no contact orders, modification of work or class schedules, increased monitoring, and interim suspension pending investigation</a:t>
            </a:r>
          </a:p>
          <a:p>
            <a:pPr algn="just"/>
            <a:r>
              <a:rPr lang="en-US" sz="2000" dirty="0">
                <a:latin typeface="Georgia" panose="02040502050405020303" pitchFamily="18" charset="0"/>
              </a:rPr>
              <a:t>Cannot impose long-term discipline until a determination of responsibility for Sexual Harassment has been made</a:t>
            </a:r>
          </a:p>
          <a:p>
            <a:pPr algn="just"/>
            <a:r>
              <a:rPr lang="en-US" sz="2000" dirty="0">
                <a:latin typeface="Georgia" panose="02040502050405020303" pitchFamily="18" charset="0"/>
              </a:rPr>
              <a:t>Not disclosed to Respondent unless directly affected</a:t>
            </a:r>
          </a:p>
          <a:p>
            <a:pPr algn="just"/>
            <a:r>
              <a:rPr lang="en-US" sz="2000" dirty="0">
                <a:latin typeface="Georgia" panose="02040502050405020303" pitchFamily="18" charset="0"/>
              </a:rPr>
              <a:t>Failure to comply with the terms of interim measures or remedies may be considered a separate policy violation</a:t>
            </a:r>
          </a:p>
          <a:p>
            <a:pPr marL="0" indent="0">
              <a:buNone/>
            </a:pPr>
            <a:endParaRPr lang="en-US" sz="2000" dirty="0"/>
          </a:p>
        </p:txBody>
      </p:sp>
    </p:spTree>
    <p:extLst>
      <p:ext uri="{BB962C8B-B14F-4D97-AF65-F5344CB8AC3E}">
        <p14:creationId xmlns:p14="http://schemas.microsoft.com/office/powerpoint/2010/main" val="2595176850"/>
      </p:ext>
    </p:extLst>
  </p:cSld>
  <p:clrMapOvr>
    <a:masterClrMapping/>
  </p:clrMapOvr>
</p:sld>
</file>

<file path=ppt/slides/slide4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9" name="Rectangle 8" descr="" title="">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descr="" title="">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 title="">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DC6AC6BA-7E3E-4F3E-AE4C-21436B84C867}"/>
              </a:ext>
            </a:extLst>
          </p:cNvPr>
          <p:cNvSpPr>
            <a:spLocks noGrp="1"/>
          </p:cNvSpPr>
          <p:nvPr>
            <p:ph type="title"/>
          </p:nvPr>
        </p:nvSpPr>
        <p:spPr>
          <a:xfrm>
            <a:off x="1085958" y="349112"/>
            <a:ext cx="10044023" cy="877729"/>
          </a:xfrm>
        </p:spPr>
        <p:txBody>
          <a:bodyPr anchor="ctr">
            <a:normAutofit/>
          </a:bodyPr>
          <a:lstStyle/>
          <a:p>
            <a:pPr algn="ctr"/>
            <a:r>
              <a:rPr lang="en-US" sz="4000" b="1" dirty="0">
                <a:solidFill>
                  <a:srgbClr val="FFFFFF"/>
                </a:solidFill>
                <a:latin typeface="Georgia" panose="02040502050405020303" pitchFamily="18" charset="0"/>
              </a:rPr>
              <a:t>Sanctions</a:t>
            </a:r>
          </a:p>
        </p:txBody>
      </p:sp>
      <p:graphicFrame>
        <p:nvGraphicFramePr>
          <p:cNvPr id="5" name="Content Placeholder 2" descr="" title="">
            <a:extLst>
              <a:ext uri="{FF2B5EF4-FFF2-40B4-BE49-F238E27FC236}">
                <a16:creationId xmlns:a16="http://schemas.microsoft.com/office/drawing/2014/main" id="{CD3C0290-09FF-B239-1E83-69594F5749AC}"/>
              </a:ext>
            </a:extLst>
          </p:cNvPr>
          <p:cNvGraphicFramePr>
            <a:graphicFrameLocks noGrp="1"/>
          </p:cNvGraphicFramePr>
          <p:nvPr>
            <p:ph idx="1"/>
            <p:extLst>
              <p:ext uri="{D42A27DB-BD31-4B8C-83A1-F6EECF244321}">
                <p14:modId xmlns:p14="http://schemas.microsoft.com/office/powerpoint/2010/main" val="317982260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4839079"/>
      </p:ext>
    </p:extLst>
  </p:cSld>
  <p:clrMapOvr>
    <a:masterClrMapping/>
  </p:clrMapOvr>
</p:sld>
</file>

<file path=ppt/slides/slide4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title="">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3C447F66-75D8-449D-ABAA-4B5A7E8079F9}"/>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latin typeface="Georgia" panose="02040502050405020303" pitchFamily="18" charset="0"/>
              </a:rPr>
              <a:t>Appeals</a:t>
            </a:r>
          </a:p>
        </p:txBody>
      </p:sp>
      <p:sp>
        <p:nvSpPr>
          <p:cNvPr id="19" name="Content Placeholder 2" descr="" title="">
            <a:extLst>
              <a:ext uri="{FF2B5EF4-FFF2-40B4-BE49-F238E27FC236}">
                <a16:creationId xmlns:a16="http://schemas.microsoft.com/office/drawing/2014/main" id="{EDE92F1F-1C8B-4F10-8EF7-2BB4FFEDAFFC}"/>
              </a:ext>
            </a:extLst>
          </p:cNvPr>
          <p:cNvSpPr>
            <a:spLocks noGrp="1"/>
          </p:cNvSpPr>
          <p:nvPr>
            <p:ph idx="1"/>
          </p:nvPr>
        </p:nvSpPr>
        <p:spPr>
          <a:xfrm>
            <a:off x="1371599" y="2318197"/>
            <a:ext cx="9724031" cy="3683358"/>
          </a:xfrm>
        </p:spPr>
        <p:txBody>
          <a:bodyPr anchor="ctr">
            <a:normAutofit/>
          </a:bodyPr>
          <a:lstStyle/>
          <a:p>
            <a:r>
              <a:rPr lang="en-US" sz="1900" dirty="0">
                <a:solidFill>
                  <a:schemeClr val="accent1"/>
                </a:solidFill>
                <a:latin typeface="Georgia" panose="02040502050405020303" pitchFamily="18" charset="0"/>
              </a:rPr>
              <a:t>Dismissal of a Formal Complaint</a:t>
            </a:r>
          </a:p>
          <a:p>
            <a:r>
              <a:rPr lang="en-US" sz="1900" dirty="0">
                <a:solidFill>
                  <a:schemeClr val="accent1"/>
                </a:solidFill>
                <a:latin typeface="Georgia" panose="02040502050405020303" pitchFamily="18" charset="0"/>
              </a:rPr>
              <a:t>Written Determination</a:t>
            </a:r>
          </a:p>
          <a:p>
            <a:r>
              <a:rPr lang="en-US" sz="1900" dirty="0">
                <a:solidFill>
                  <a:schemeClr val="accent1"/>
                </a:solidFill>
                <a:latin typeface="Georgia" panose="02040502050405020303" pitchFamily="18" charset="0"/>
              </a:rPr>
              <a:t>Grounds:</a:t>
            </a:r>
          </a:p>
          <a:p>
            <a:pPr lvl="1" fontAlgn="base"/>
            <a:r>
              <a:rPr lang="en-US" sz="1900" dirty="0">
                <a:solidFill>
                  <a:schemeClr val="accent1"/>
                </a:solidFill>
                <a:latin typeface="Georgia" panose="02040502050405020303" pitchFamily="18" charset="0"/>
              </a:rPr>
              <a:t>Procedural irregularity (i.e. an error or mistake in the way the investigation or hearing) that affected the outcome of the matter;</a:t>
            </a:r>
          </a:p>
          <a:p>
            <a:pPr lvl="1" fontAlgn="base"/>
            <a:r>
              <a:rPr lang="en-US" sz="1900" dirty="0">
                <a:solidFill>
                  <a:schemeClr val="accent1"/>
                </a:solidFill>
                <a:latin typeface="Georgia" panose="02040502050405020303" pitchFamily="18" charset="0"/>
              </a:rPr>
              <a:t>New evidence that was not reasonably available at the time the determination regarding responsibility was made, that could affect the outcome of the matter; or</a:t>
            </a:r>
          </a:p>
          <a:p>
            <a:pPr lvl="1" fontAlgn="base"/>
            <a:r>
              <a:rPr lang="en-US" sz="1900" dirty="0">
                <a:solidFill>
                  <a:schemeClr val="accent1"/>
                </a:solidFill>
                <a:latin typeface="Georgia" panose="02040502050405020303" pitchFamily="18" charset="0"/>
              </a:rPr>
              <a:t>The Title IX Coordinator, investigator(s), or decision-maker(s) had a conflict of interest or bias for or against complainants or respondents generally or the individual Complainant or Respondent that affected the outcome of the matter.</a:t>
            </a:r>
          </a:p>
        </p:txBody>
      </p:sp>
    </p:spTree>
    <p:extLst>
      <p:ext uri="{BB962C8B-B14F-4D97-AF65-F5344CB8AC3E}">
        <p14:creationId xmlns:p14="http://schemas.microsoft.com/office/powerpoint/2010/main" val="3519193718"/>
      </p:ext>
    </p:extLst>
  </p:cSld>
  <p:clrMapOvr>
    <a:masterClrMapping/>
  </p:clrMapOvr>
</p:sld>
</file>

<file path=ppt/slides/slide46.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 title="">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descr="" title="">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descr="" title="">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descr="" title="">
            <a:extLst>
              <a:ext uri="{FF2B5EF4-FFF2-40B4-BE49-F238E27FC236}">
                <a16:creationId xmlns:a16="http://schemas.microsoft.com/office/drawing/2014/main" id="{AEB63320-04FF-4CBE-9F49-F486ED6A3394}"/>
              </a:ext>
            </a:extLst>
          </p:cNvPr>
          <p:cNvSpPr>
            <a:spLocks noGrp="1"/>
          </p:cNvSpPr>
          <p:nvPr>
            <p:ph type="ctrTitle"/>
          </p:nvPr>
        </p:nvSpPr>
        <p:spPr>
          <a:xfrm>
            <a:off x="2026693" y="1030406"/>
            <a:ext cx="8147713" cy="3081242"/>
          </a:xfrm>
        </p:spPr>
        <p:txBody>
          <a:bodyPr anchor="ctr">
            <a:normAutofit/>
          </a:bodyPr>
          <a:lstStyle/>
          <a:p>
            <a:r>
              <a:rPr lang="en-US" sz="4800" b="1" dirty="0">
                <a:solidFill>
                  <a:srgbClr val="FFFFFF"/>
                </a:solidFill>
                <a:latin typeface="Georgia" panose="02040502050405020303" pitchFamily="18" charset="0"/>
              </a:rPr>
              <a:t>Final Questions?</a:t>
            </a:r>
          </a:p>
        </p:txBody>
      </p:sp>
      <p:pic>
        <p:nvPicPr>
          <p:cNvPr id="3" name="Picture 2" descr="" title="">
            <a:extLst>
              <a:ext uri="{FF2B5EF4-FFF2-40B4-BE49-F238E27FC236}">
                <a16:creationId xmlns:a16="http://schemas.microsoft.com/office/drawing/2014/main" id="{B763BCBD-7183-F0F6-3960-5F7E7ED7624E}"/>
              </a:ext>
            </a:extLst>
          </p:cNvPr>
          <p:cNvPicPr>
            <a:picLocks noChangeAspect="1"/>
          </p:cNvPicPr>
          <p:nvPr/>
        </p:nvPicPr>
        <p:blipFill>
          <a:blip r:embed="rId2"/>
          <a:stretch>
            <a:fillRect/>
          </a:stretch>
        </p:blipFill>
        <p:spPr>
          <a:xfrm>
            <a:off x="2861007" y="3781031"/>
            <a:ext cx="6456224" cy="1487553"/>
          </a:xfrm>
          <a:prstGeom prst="rect">
            <a:avLst/>
          </a:prstGeom>
        </p:spPr>
      </p:pic>
    </p:spTree>
    <p:extLst>
      <p:ext uri="{BB962C8B-B14F-4D97-AF65-F5344CB8AC3E}">
        <p14:creationId xmlns:p14="http://schemas.microsoft.com/office/powerpoint/2010/main" val="3162732280"/>
      </p:ext>
    </p:extLst>
  </p:cSld>
  <p:clrMapOvr>
    <a:masterClrMapping/>
  </p:clrMapOvr>
</p:sld>
</file>

<file path=ppt/slides/slide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E76D65C3-8221-C470-D1E5-5DC182B0454D}"/>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08CE0ECE-77BF-0E7D-3AD4-D2DDA294C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descr="" title="">
            <a:extLst>
              <a:ext uri="{FF2B5EF4-FFF2-40B4-BE49-F238E27FC236}">
                <a16:creationId xmlns:a16="http://schemas.microsoft.com/office/drawing/2014/main" id="{CA07059C-8B2E-E166-08E5-8A8E935E2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 title="">
            <a:extLst>
              <a:ext uri="{FF2B5EF4-FFF2-40B4-BE49-F238E27FC236}">
                <a16:creationId xmlns:a16="http://schemas.microsoft.com/office/drawing/2014/main" id="{0DD355F0-2574-389F-7983-B751F7EBCC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 title="">
            <a:extLst>
              <a:ext uri="{FF2B5EF4-FFF2-40B4-BE49-F238E27FC236}">
                <a16:creationId xmlns:a16="http://schemas.microsoft.com/office/drawing/2014/main" id="{92224774-C797-80F7-9B55-932FB658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 title="">
            <a:extLst>
              <a:ext uri="{FF2B5EF4-FFF2-40B4-BE49-F238E27FC236}">
                <a16:creationId xmlns:a16="http://schemas.microsoft.com/office/drawing/2014/main" id="{DB38A347-D404-648F-D3F4-4E2B8AAF28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C8D39F61-1BA1-D051-2EB4-88DA1CC31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AB34D17C-26B8-C1FA-0AF8-94B404594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7814F2A7-544B-6882-D566-17BD8C2F0024}"/>
              </a:ext>
            </a:extLst>
          </p:cNvPr>
          <p:cNvSpPr>
            <a:spLocks noGrp="1"/>
          </p:cNvSpPr>
          <p:nvPr>
            <p:ph type="title"/>
          </p:nvPr>
        </p:nvSpPr>
        <p:spPr>
          <a:xfrm>
            <a:off x="230584" y="1144160"/>
            <a:ext cx="3576648" cy="2715648"/>
          </a:xfrm>
        </p:spPr>
        <p:txBody>
          <a:bodyPr anchor="b">
            <a:normAutofit/>
          </a:bodyPr>
          <a:lstStyle/>
          <a:p>
            <a:pPr algn="r"/>
            <a:r>
              <a:rPr lang="en-US" sz="4000" b="1" dirty="0">
                <a:solidFill>
                  <a:srgbClr val="FFFFFF"/>
                </a:solidFill>
                <a:latin typeface="Georgia" panose="02040502050405020303" pitchFamily="18" charset="0"/>
              </a:rPr>
              <a:t>CIAM’s Title IX Policy</a:t>
            </a:r>
          </a:p>
        </p:txBody>
      </p:sp>
      <p:sp>
        <p:nvSpPr>
          <p:cNvPr id="3" name="Content Placeholder 2" descr="" title="">
            <a:extLst>
              <a:ext uri="{FF2B5EF4-FFF2-40B4-BE49-F238E27FC236}">
                <a16:creationId xmlns:a16="http://schemas.microsoft.com/office/drawing/2014/main" id="{93D28B40-C701-0E0E-71D3-80529CA240B0}"/>
              </a:ext>
            </a:extLst>
          </p:cNvPr>
          <p:cNvSpPr>
            <a:spLocks noGrp="1"/>
          </p:cNvSpPr>
          <p:nvPr>
            <p:ph idx="1"/>
          </p:nvPr>
        </p:nvSpPr>
        <p:spPr>
          <a:xfrm>
            <a:off x="5307473" y="815953"/>
            <a:ext cx="5611823" cy="5246370"/>
          </a:xfrm>
        </p:spPr>
        <p:txBody>
          <a:bodyPr anchor="ctr">
            <a:noAutofit/>
          </a:bodyPr>
          <a:lstStyle/>
          <a:p>
            <a:r>
              <a:rPr lang="en-US" sz="1800" dirty="0">
                <a:latin typeface="Georgia" panose="02040502050405020303" pitchFamily="18" charset="0"/>
              </a:rPr>
              <a:t>CIAM has a Title IX policy that prohibits sex discrimination, sexual harassment, and sexual misconduct.</a:t>
            </a:r>
          </a:p>
          <a:p>
            <a:r>
              <a:rPr lang="en-US" sz="1800" dirty="0">
                <a:latin typeface="Georgia" panose="02040502050405020303" pitchFamily="18" charset="0"/>
              </a:rPr>
              <a:t>CIAM will investigate all complaints regardless of where the alleged conduct occurs to determine if it should be addressed by Title IX or another University policy.</a:t>
            </a:r>
          </a:p>
          <a:p>
            <a:r>
              <a:rPr lang="en-US" sz="1800" dirty="0">
                <a:latin typeface="Georgia" panose="02040502050405020303" pitchFamily="18" charset="0"/>
              </a:rPr>
              <a:t>Title IX discrimination includes sexual harassment, sexual misconduct, gender-based harassment, sexual violence, sexual assault, stalking, and intimate partner violence (domestic and dating violence).</a:t>
            </a:r>
          </a:p>
          <a:p>
            <a:r>
              <a:rPr lang="en-US" sz="1800" dirty="0">
                <a:latin typeface="Georgia" panose="02040502050405020303" pitchFamily="18" charset="0"/>
              </a:rPr>
              <a:t>The Policy also prohibits retaliation against any individual who, in good faith, asserts their right to bring a complaint under the Policy (including third party reports), participates or refuses to participate in an investigation or hearing, or protests alleged conduct prohibited by the Policy.</a:t>
            </a:r>
          </a:p>
        </p:txBody>
      </p:sp>
    </p:spTree>
    <p:extLst>
      <p:ext uri="{BB962C8B-B14F-4D97-AF65-F5344CB8AC3E}">
        <p14:creationId xmlns:p14="http://schemas.microsoft.com/office/powerpoint/2010/main" val="935819373"/>
      </p:ext>
    </p:extLst>
  </p:cSld>
  <p:clrMapOvr>
    <a:masterClrMapping/>
  </p:clrMapOvr>
</p:sld>
</file>

<file path=ppt/slides/slide6.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77BD2CA0-3CA7-A264-045F-A98C00CA10DC}"/>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CAA03133-66C2-CBAC-8510-BE672E063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descr="" title="">
            <a:extLst>
              <a:ext uri="{FF2B5EF4-FFF2-40B4-BE49-F238E27FC236}">
                <a16:creationId xmlns:a16="http://schemas.microsoft.com/office/drawing/2014/main" id="{6913F7CD-C892-AF38-F869-4A3621C85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 title="">
            <a:extLst>
              <a:ext uri="{FF2B5EF4-FFF2-40B4-BE49-F238E27FC236}">
                <a16:creationId xmlns:a16="http://schemas.microsoft.com/office/drawing/2014/main" id="{F4B20A6F-84F3-0F43-B704-AFB2BF503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 title="">
            <a:extLst>
              <a:ext uri="{FF2B5EF4-FFF2-40B4-BE49-F238E27FC236}">
                <a16:creationId xmlns:a16="http://schemas.microsoft.com/office/drawing/2014/main" id="{C52146ED-21A6-56C1-04BF-466307041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 title="">
            <a:extLst>
              <a:ext uri="{FF2B5EF4-FFF2-40B4-BE49-F238E27FC236}">
                <a16:creationId xmlns:a16="http://schemas.microsoft.com/office/drawing/2014/main" id="{3CB48A53-D64B-B5A2-F046-EE9291867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EE612D67-DF8E-6983-7465-F8616A89E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BD1086BA-F299-F69F-215F-236537CDA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B92936FB-85CA-A8A7-1583-3BC04A704708}"/>
              </a:ext>
            </a:extLst>
          </p:cNvPr>
          <p:cNvSpPr>
            <a:spLocks noGrp="1"/>
          </p:cNvSpPr>
          <p:nvPr>
            <p:ph type="title"/>
          </p:nvPr>
        </p:nvSpPr>
        <p:spPr>
          <a:xfrm>
            <a:off x="0" y="1144160"/>
            <a:ext cx="3807232" cy="2715648"/>
          </a:xfrm>
        </p:spPr>
        <p:txBody>
          <a:bodyPr anchor="b">
            <a:normAutofit/>
          </a:bodyPr>
          <a:lstStyle/>
          <a:p>
            <a:pPr algn="r"/>
            <a:r>
              <a:rPr lang="en-US" sz="4000" b="1" dirty="0">
                <a:solidFill>
                  <a:srgbClr val="FFFFFF"/>
                </a:solidFill>
                <a:latin typeface="Georgia" panose="02040502050405020303" pitchFamily="18" charset="0"/>
              </a:rPr>
              <a:t>CIAM’s </a:t>
            </a:r>
            <a:br>
              <a:rPr lang="en-US" sz="4000" b="1" dirty="0">
                <a:solidFill>
                  <a:srgbClr val="FFFFFF"/>
                </a:solidFill>
                <a:latin typeface="Georgia" panose="02040502050405020303" pitchFamily="18" charset="0"/>
              </a:rPr>
            </a:br>
            <a:r>
              <a:rPr lang="en-US" sz="4000" b="1" dirty="0">
                <a:solidFill>
                  <a:srgbClr val="FFFFFF"/>
                </a:solidFill>
                <a:latin typeface="Georgia" panose="02040502050405020303" pitchFamily="18" charset="0"/>
              </a:rPr>
              <a:t>Commitment</a:t>
            </a:r>
          </a:p>
        </p:txBody>
      </p:sp>
      <p:sp>
        <p:nvSpPr>
          <p:cNvPr id="3" name="Content Placeholder 2" descr="" title="">
            <a:extLst>
              <a:ext uri="{FF2B5EF4-FFF2-40B4-BE49-F238E27FC236}">
                <a16:creationId xmlns:a16="http://schemas.microsoft.com/office/drawing/2014/main" id="{6D410EAD-0A21-7410-DC32-DD2CFC18C823}"/>
              </a:ext>
            </a:extLst>
          </p:cNvPr>
          <p:cNvSpPr>
            <a:spLocks noGrp="1"/>
          </p:cNvSpPr>
          <p:nvPr>
            <p:ph idx="1"/>
          </p:nvPr>
        </p:nvSpPr>
        <p:spPr>
          <a:xfrm>
            <a:off x="5173941" y="228600"/>
            <a:ext cx="6267489" cy="6126480"/>
          </a:xfrm>
        </p:spPr>
        <p:txBody>
          <a:bodyPr anchor="ctr">
            <a:noAutofit/>
          </a:bodyPr>
          <a:lstStyle/>
          <a:p>
            <a:r>
              <a:rPr lang="en-US" sz="2400" dirty="0">
                <a:latin typeface="Georgia" panose="02040502050405020303" pitchFamily="18" charset="0"/>
              </a:rPr>
              <a:t>CIAM is committed to providing an environment where all persons are treated with respect.</a:t>
            </a:r>
          </a:p>
          <a:p>
            <a:r>
              <a:rPr lang="en-US" sz="2400" dirty="0">
                <a:latin typeface="Georgia" panose="02040502050405020303" pitchFamily="18" charset="0"/>
              </a:rPr>
              <a:t>Discrimination of faculty/staff and/or students is prohibited.</a:t>
            </a:r>
          </a:p>
          <a:p>
            <a:r>
              <a:rPr lang="en-US" sz="2400" dirty="0">
                <a:latin typeface="Georgia" panose="02040502050405020303" pitchFamily="18" charset="0"/>
              </a:rPr>
              <a:t>Harassment of faculty/staff and/or students is prohibited.</a:t>
            </a:r>
          </a:p>
          <a:p>
            <a:r>
              <a:rPr lang="en-US" sz="2400" dirty="0">
                <a:latin typeface="Georgia" panose="02040502050405020303" pitchFamily="18" charset="0"/>
              </a:rPr>
              <a:t>Retaliation is prohibited.</a:t>
            </a:r>
          </a:p>
          <a:p>
            <a:r>
              <a:rPr lang="en-US" sz="2400" dirty="0">
                <a:latin typeface="Georgia" panose="02040502050405020303" pitchFamily="18" charset="0"/>
              </a:rPr>
              <a:t>If discrimination, harassment or retaliation occurs, CIAM is committed to prompt and effective remedial action.</a:t>
            </a:r>
          </a:p>
          <a:p>
            <a:r>
              <a:rPr lang="en-US" sz="2400" dirty="0">
                <a:latin typeface="Georgia" panose="02040502050405020303" pitchFamily="18" charset="0"/>
              </a:rPr>
              <a:t>CIAM’s Title IX Policy details these commitments.</a:t>
            </a:r>
          </a:p>
          <a:p>
            <a:r>
              <a:rPr lang="en-US" sz="2400" dirty="0">
                <a:latin typeface="Georgia" panose="02040502050405020303" pitchFamily="18" charset="0"/>
              </a:rPr>
              <a:t>All are responsible for complying with these policies.</a:t>
            </a:r>
          </a:p>
        </p:txBody>
      </p:sp>
    </p:spTree>
    <p:extLst>
      <p:ext uri="{BB962C8B-B14F-4D97-AF65-F5344CB8AC3E}">
        <p14:creationId xmlns:p14="http://schemas.microsoft.com/office/powerpoint/2010/main" val="2593521560"/>
      </p:ext>
    </p:extLst>
  </p:cSld>
  <p:clrMapOvr>
    <a:masterClrMapping/>
  </p:clrMapOvr>
</p:sld>
</file>

<file path=ppt/slides/slide7.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 title="">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descr="" title="">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descr="" title=""/>
          <p:cNvSpPr>
            <a:spLocks noGrp="1"/>
          </p:cNvSpPr>
          <p:nvPr>
            <p:ph type="title"/>
          </p:nvPr>
        </p:nvSpPr>
        <p:spPr>
          <a:xfrm>
            <a:off x="1383564" y="348865"/>
            <a:ext cx="9718111" cy="1576446"/>
          </a:xfrm>
        </p:spPr>
        <p:txBody>
          <a:bodyPr anchor="ctr">
            <a:normAutofit/>
          </a:bodyPr>
          <a:lstStyle/>
          <a:p>
            <a:pPr algn="ctr"/>
            <a:r>
              <a:rPr lang="en-US" sz="4000" b="1" cap="all" dirty="0">
                <a:solidFill>
                  <a:srgbClr val="FFFFFF"/>
                </a:solidFill>
                <a:latin typeface="Georgia" panose="02040502050405020303" pitchFamily="18" charset="0"/>
              </a:rPr>
              <a:t>Unlawful Harassment Can Be Committed By Anyone</a:t>
            </a:r>
          </a:p>
        </p:txBody>
      </p:sp>
      <p:graphicFrame>
        <p:nvGraphicFramePr>
          <p:cNvPr id="2" name="Diagram 1" descr="" title=""/>
          <p:cNvGraphicFramePr/>
          <p:nvPr>
            <p:extLst>
              <p:ext uri="{D42A27DB-BD31-4B8C-83A1-F6EECF244321}">
                <p14:modId xmlns:p14="http://schemas.microsoft.com/office/powerpoint/2010/main" val="2108501915"/>
              </p:ext>
            </p:extLst>
          </p:nvPr>
        </p:nvGraphicFramePr>
        <p:xfrm>
          <a:off x="632085" y="2273574"/>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9441027"/>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4E679A05-2EE9-4FB2-9C98-BADB1F15B8C8}"/>
              </a:ext>
            </a:extLst>
          </p:cNvPr>
          <p:cNvSpPr>
            <a:spLocks noGrp="1"/>
          </p:cNvSpPr>
          <p:nvPr>
            <p:ph idx="1"/>
          </p:nvPr>
        </p:nvSpPr>
        <p:spPr>
          <a:xfrm>
            <a:off x="1003018" y="2118561"/>
            <a:ext cx="9486959" cy="3234674"/>
          </a:xfrm>
        </p:spPr>
        <p:txBody>
          <a:bodyPr>
            <a:normAutofit/>
          </a:bodyPr>
          <a:lstStyle/>
          <a:p>
            <a:pPr marL="228600" indent="0" algn="ctr">
              <a:buNone/>
            </a:pPr>
            <a:r>
              <a:rPr lang="en-US" sz="2400" dirty="0">
                <a:latin typeface="Cambria" panose="02040503050406030204" pitchFamily="18" charset="0"/>
                <a:ea typeface="Cambria" panose="02040503050406030204" pitchFamily="18" charset="0"/>
              </a:rPr>
              <a:t>Nicole is enrolled in Professor Henry’s class. One afternoon, Nicole goes to Professor Henry’s office hours to discuss the upcoming exam. Professor Henry closes the door and states that if Nicole engages in sexual intercourse with him, she is guaranteed to get an A on the exam.</a:t>
            </a:r>
          </a:p>
          <a:p>
            <a:pPr marL="228600" indent="0" algn="ctr">
              <a:buNone/>
            </a:pPr>
            <a:endParaRPr lang="en-US" sz="2400" dirty="0">
              <a:latin typeface="Cambria" panose="02040503050406030204" pitchFamily="18" charset="0"/>
              <a:ea typeface="Cambria" panose="02040503050406030204" pitchFamily="18" charset="0"/>
            </a:endParaRPr>
          </a:p>
          <a:p>
            <a:pPr marL="228600" indent="0" algn="ctr">
              <a:buNone/>
            </a:pPr>
            <a:r>
              <a:rPr lang="en-US" sz="2400" dirty="0">
                <a:latin typeface="Cambria" panose="02040503050406030204" pitchFamily="18" charset="0"/>
                <a:ea typeface="Cambria" panose="02040503050406030204" pitchFamily="18" charset="0"/>
              </a:rPr>
              <a:t>Does this constitute sexual harassment?</a:t>
            </a:r>
          </a:p>
          <a:p>
            <a:pPr marL="228600" indent="0" algn="ctr">
              <a:buNone/>
            </a:pPr>
            <a:endParaRPr lang="en-US" sz="2400" dirty="0">
              <a:latin typeface="Cambria" panose="02040503050406030204" pitchFamily="18" charset="0"/>
              <a:ea typeface="Cambria" panose="02040503050406030204" pitchFamily="18" charset="0"/>
            </a:endParaRPr>
          </a:p>
        </p:txBody>
      </p:sp>
      <p:sp>
        <p:nvSpPr>
          <p:cNvPr id="3" name="Title 2" descr="" title="">
            <a:extLst>
              <a:ext uri="{FF2B5EF4-FFF2-40B4-BE49-F238E27FC236}">
                <a16:creationId xmlns:a16="http://schemas.microsoft.com/office/drawing/2014/main" id="{7D2BEBAC-19BB-4CA8-BAF6-AD9D7F32B520}"/>
              </a:ext>
            </a:extLst>
          </p:cNvPr>
          <p:cNvSpPr>
            <a:spLocks noGrp="1"/>
          </p:cNvSpPr>
          <p:nvPr>
            <p:ph type="title"/>
          </p:nvPr>
        </p:nvSpPr>
        <p:spPr>
          <a:xfrm>
            <a:off x="967508" y="818865"/>
            <a:ext cx="10256983" cy="1184286"/>
          </a:xfrm>
        </p:spPr>
        <p:txBody>
          <a:bodyPr/>
          <a:lstStyle/>
          <a:p>
            <a:pPr algn="ctr"/>
            <a:r>
              <a:rPr lang="en-US" dirty="0">
                <a:latin typeface="Cambria" panose="02040503050406030204" pitchFamily="18" charset="0"/>
                <a:ea typeface="Cambria" panose="02040503050406030204" pitchFamily="18" charset="0"/>
              </a:rPr>
              <a:t>Hypothetical</a:t>
            </a:r>
          </a:p>
        </p:txBody>
      </p:sp>
    </p:spTree>
    <p:extLst>
      <p:ext uri="{BB962C8B-B14F-4D97-AF65-F5344CB8AC3E}">
        <p14:creationId xmlns:p14="http://schemas.microsoft.com/office/powerpoint/2010/main" val="3557563410"/>
      </p:ext>
    </p:extLst>
  </p:cSld>
  <p:clrMapOvr>
    <a:masterClrMapping/>
  </p:clrMapOvr>
</p:sld>
</file>

<file path=ppt/slides/slide9.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03C21218-550D-A2FE-682B-C5BBBF51865B}"/>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77955A76-F0CF-D4B4-EAC3-0EEFEEA30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descr="" title="">
            <a:extLst>
              <a:ext uri="{FF2B5EF4-FFF2-40B4-BE49-F238E27FC236}">
                <a16:creationId xmlns:a16="http://schemas.microsoft.com/office/drawing/2014/main" id="{448D3426-6512-BC38-0E60-F87951BB4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 title="">
            <a:extLst>
              <a:ext uri="{FF2B5EF4-FFF2-40B4-BE49-F238E27FC236}">
                <a16:creationId xmlns:a16="http://schemas.microsoft.com/office/drawing/2014/main" id="{4EBEB643-9024-0D79-F3BB-D911060DD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 title="">
            <a:extLst>
              <a:ext uri="{FF2B5EF4-FFF2-40B4-BE49-F238E27FC236}">
                <a16:creationId xmlns:a16="http://schemas.microsoft.com/office/drawing/2014/main" id="{3E1569C2-2875-3A85-1A4D-0AE914AAA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 title="">
            <a:extLst>
              <a:ext uri="{FF2B5EF4-FFF2-40B4-BE49-F238E27FC236}">
                <a16:creationId xmlns:a16="http://schemas.microsoft.com/office/drawing/2014/main" id="{6650727B-F324-C153-A9D5-37C6B41F42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EDBFEB9C-2712-C788-EAD6-65ABC085A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7DC666F3-8C8A-873A-D0EE-25E19AD86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1E054CE1-6894-9A00-F111-957AFE06FED7}"/>
              </a:ext>
            </a:extLst>
          </p:cNvPr>
          <p:cNvSpPr>
            <a:spLocks noGrp="1"/>
          </p:cNvSpPr>
          <p:nvPr>
            <p:ph type="title"/>
          </p:nvPr>
        </p:nvSpPr>
        <p:spPr>
          <a:xfrm>
            <a:off x="279446" y="1124608"/>
            <a:ext cx="3478924" cy="1558042"/>
          </a:xfrm>
        </p:spPr>
        <p:txBody>
          <a:bodyPr anchor="b">
            <a:normAutofit/>
          </a:bodyPr>
          <a:lstStyle/>
          <a:p>
            <a:pPr algn="r"/>
            <a:r>
              <a:rPr lang="en-US" sz="4000" b="1" dirty="0">
                <a:solidFill>
                  <a:srgbClr val="FFFFFF"/>
                </a:solidFill>
                <a:latin typeface="Georgia" panose="02040502050405020303" pitchFamily="18" charset="0"/>
              </a:rPr>
              <a:t>Sexual Harassment</a:t>
            </a:r>
          </a:p>
        </p:txBody>
      </p:sp>
      <p:sp>
        <p:nvSpPr>
          <p:cNvPr id="3" name="Content Placeholder 2" descr="" title="">
            <a:extLst>
              <a:ext uri="{FF2B5EF4-FFF2-40B4-BE49-F238E27FC236}">
                <a16:creationId xmlns:a16="http://schemas.microsoft.com/office/drawing/2014/main" id="{B3D4752F-E474-382E-3EBE-E4D24DE06706}"/>
              </a:ext>
            </a:extLst>
          </p:cNvPr>
          <p:cNvSpPr>
            <a:spLocks noGrp="1"/>
          </p:cNvSpPr>
          <p:nvPr>
            <p:ph idx="1"/>
          </p:nvPr>
        </p:nvSpPr>
        <p:spPr>
          <a:xfrm>
            <a:off x="5173941" y="228600"/>
            <a:ext cx="5611823" cy="5246370"/>
          </a:xfrm>
        </p:spPr>
        <p:txBody>
          <a:bodyPr anchor="ctr">
            <a:noAutofit/>
          </a:bodyPr>
          <a:lstStyle/>
          <a:p>
            <a:r>
              <a:rPr lang="en-US" sz="1800" dirty="0">
                <a:latin typeface="Georgia" panose="02040502050405020303" pitchFamily="18" charset="0"/>
              </a:rPr>
              <a:t>Unwelcome from the view of the victim</a:t>
            </a:r>
          </a:p>
          <a:p>
            <a:endParaRPr lang="en-US" sz="1800" dirty="0">
              <a:latin typeface="Georgia" panose="02040502050405020303" pitchFamily="18" charset="0"/>
            </a:endParaRPr>
          </a:p>
          <a:p>
            <a:r>
              <a:rPr lang="en-US" sz="1800" dirty="0">
                <a:latin typeface="Georgia" panose="02040502050405020303" pitchFamily="18" charset="0"/>
              </a:rPr>
              <a:t>Affects your work or your job or a student’s classes</a:t>
            </a:r>
          </a:p>
          <a:p>
            <a:endParaRPr lang="en-US" sz="1800" dirty="0">
              <a:latin typeface="Georgia" panose="02040502050405020303" pitchFamily="18" charset="0"/>
            </a:endParaRPr>
          </a:p>
          <a:p>
            <a:r>
              <a:rPr lang="en-US" sz="1800" dirty="0">
                <a:latin typeface="Georgia" panose="02040502050405020303" pitchFamily="18" charset="0"/>
              </a:rPr>
              <a:t>Directly (terms or conditions of your job)</a:t>
            </a:r>
          </a:p>
          <a:p>
            <a:endParaRPr lang="en-US" sz="1800" dirty="0">
              <a:latin typeface="Georgia" panose="02040502050405020303" pitchFamily="18" charset="0"/>
            </a:endParaRPr>
          </a:p>
          <a:p>
            <a:r>
              <a:rPr lang="en-US" sz="1800" dirty="0">
                <a:latin typeface="Georgia" panose="02040502050405020303" pitchFamily="18" charset="0"/>
              </a:rPr>
              <a:t>Indirectly (intimidating, hostile or </a:t>
            </a:r>
            <a:br>
              <a:rPr lang="en-US" sz="1800" dirty="0">
                <a:latin typeface="Georgia" panose="02040502050405020303" pitchFamily="18" charset="0"/>
              </a:rPr>
            </a:br>
            <a:r>
              <a:rPr lang="en-US" sz="1800" dirty="0">
                <a:latin typeface="Georgia" panose="02040502050405020303" pitchFamily="18" charset="0"/>
              </a:rPr>
              <a:t>offensive atmosphere)</a:t>
            </a:r>
          </a:p>
          <a:p>
            <a:endParaRPr lang="en-US" sz="1800" dirty="0">
              <a:latin typeface="Georgia" panose="02040502050405020303" pitchFamily="18" charset="0"/>
            </a:endParaRPr>
          </a:p>
        </p:txBody>
      </p:sp>
      <p:pic>
        <p:nvPicPr>
          <p:cNvPr id="4" name="Picture 3" descr="" title="">
            <a:extLst>
              <a:ext uri="{FF2B5EF4-FFF2-40B4-BE49-F238E27FC236}">
                <a16:creationId xmlns:a16="http://schemas.microsoft.com/office/drawing/2014/main" id="{1F90C03E-CFC9-0D49-5BEB-EA6C7E27F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61" y="3082730"/>
            <a:ext cx="2708893" cy="1936858"/>
          </a:xfrm>
          <a:prstGeom prst="rect">
            <a:avLst/>
          </a:prstGeom>
        </p:spPr>
      </p:pic>
    </p:spTree>
    <p:extLst>
      <p:ext uri="{BB962C8B-B14F-4D97-AF65-F5344CB8AC3E}">
        <p14:creationId xmlns:p14="http://schemas.microsoft.com/office/powerpoint/2010/main" val="1421741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1900-01-01T05:00:00.0000000Z</dcterms:modified>
</coreProperties>
</file>