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63" r:id="rId2"/>
  </p:sldMasterIdLst>
  <p:notesMasterIdLst>
    <p:notesMasterId r:id="rId61"/>
  </p:notesMasterIdLst>
  <p:sldIdLst>
    <p:sldId id="256" r:id="rId3"/>
    <p:sldId id="787" r:id="rId4"/>
    <p:sldId id="920" r:id="rId5"/>
    <p:sldId id="914" r:id="rId6"/>
    <p:sldId id="924" r:id="rId7"/>
    <p:sldId id="919" r:id="rId8"/>
    <p:sldId id="926" r:id="rId9"/>
    <p:sldId id="923" r:id="rId10"/>
    <p:sldId id="921" r:id="rId11"/>
    <p:sldId id="833" r:id="rId12"/>
    <p:sldId id="915" r:id="rId13"/>
    <p:sldId id="927" r:id="rId14"/>
    <p:sldId id="788" r:id="rId15"/>
    <p:sldId id="799" r:id="rId16"/>
    <p:sldId id="783" r:id="rId17"/>
    <p:sldId id="782" r:id="rId18"/>
    <p:sldId id="800" r:id="rId19"/>
    <p:sldId id="916" r:id="rId20"/>
    <p:sldId id="818" r:id="rId21"/>
    <p:sldId id="917" r:id="rId22"/>
    <p:sldId id="928" r:id="rId23"/>
    <p:sldId id="918" r:id="rId24"/>
    <p:sldId id="929" r:id="rId25"/>
    <p:sldId id="930" r:id="rId26"/>
    <p:sldId id="609" r:id="rId27"/>
    <p:sldId id="820" r:id="rId28"/>
    <p:sldId id="822" r:id="rId29"/>
    <p:sldId id="797" r:id="rId30"/>
    <p:sldId id="823" r:id="rId31"/>
    <p:sldId id="824" r:id="rId32"/>
    <p:sldId id="826" r:id="rId33"/>
    <p:sldId id="793" r:id="rId34"/>
    <p:sldId id="925" r:id="rId35"/>
    <p:sldId id="792" r:id="rId36"/>
    <p:sldId id="794" r:id="rId37"/>
    <p:sldId id="922" r:id="rId38"/>
    <p:sldId id="791" r:id="rId39"/>
    <p:sldId id="796" r:id="rId40"/>
    <p:sldId id="261" r:id="rId41"/>
    <p:sldId id="810" r:id="rId42"/>
    <p:sldId id="811" r:id="rId43"/>
    <p:sldId id="812" r:id="rId44"/>
    <p:sldId id="784" r:id="rId45"/>
    <p:sldId id="785" r:id="rId46"/>
    <p:sldId id="786" r:id="rId47"/>
    <p:sldId id="813" r:id="rId48"/>
    <p:sldId id="814" r:id="rId49"/>
    <p:sldId id="815" r:id="rId50"/>
    <p:sldId id="816" r:id="rId51"/>
    <p:sldId id="831" r:id="rId52"/>
    <p:sldId id="817" r:id="rId53"/>
    <p:sldId id="795" r:id="rId54"/>
    <p:sldId id="262" r:id="rId55"/>
    <p:sldId id="804" r:id="rId56"/>
    <p:sldId id="806" r:id="rId57"/>
    <p:sldId id="913" r:id="rId58"/>
    <p:sldId id="834" r:id="rId59"/>
    <p:sldId id="91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89709" autoAdjust="0"/>
  </p:normalViewPr>
  <p:slideViewPr>
    <p:cSldViewPr snapToGrid="0">
      <p:cViewPr varScale="1">
        <p:scale>
          <a:sx n="95" d="100"/>
          <a:sy n="95" d="100"/>
        </p:scale>
        <p:origin x="1056" y="96"/>
      </p:cViewPr>
      <p:guideLst/>
    </p:cSldViewPr>
  </p:slideViewPr>
  <p:notesTextViewPr>
    <p:cViewPr>
      <p:scale>
        <a:sx n="1" d="1"/>
        <a:sy n="1" d="1"/>
      </p:scale>
      <p:origin x="0" y="0"/>
    </p:cViewPr>
  </p:notesTextViewPr>
  <p:sorterViewPr>
    <p:cViewPr>
      <p:scale>
        <a:sx n="100" d="100"/>
        <a:sy n="100" d="100"/>
      </p:scale>
      <p:origin x="0" y="-7052"/>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4.xml" Id="rId26" /><Relationship Type="http://schemas.openxmlformats.org/officeDocument/2006/relationships/slide" Target="slides/slide19.xml" Id="rId21" /><Relationship Type="http://schemas.openxmlformats.org/officeDocument/2006/relationships/slide" Target="slides/slide32.xml" Id="rId34" /><Relationship Type="http://schemas.openxmlformats.org/officeDocument/2006/relationships/slide" Target="slides/slide40.xml" Id="rId42" /><Relationship Type="http://schemas.openxmlformats.org/officeDocument/2006/relationships/slide" Target="slides/slide45.xml" Id="rId47" /><Relationship Type="http://schemas.openxmlformats.org/officeDocument/2006/relationships/slide" Target="slides/slide48.xml" Id="rId50" /><Relationship Type="http://schemas.openxmlformats.org/officeDocument/2006/relationships/slide" Target="slides/slide53.xml" Id="rId55" /><Relationship Type="http://schemas.openxmlformats.org/officeDocument/2006/relationships/viewProps" Target="viewProps.xml" Id="rId63" /><Relationship Type="http://schemas.openxmlformats.org/officeDocument/2006/relationships/slide" Target="slides/slide5.xml" Id="rId7"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27.xml" Id="rId29"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38.xml" Id="rId40" /><Relationship Type="http://schemas.openxmlformats.org/officeDocument/2006/relationships/slide" Target="slides/slide43.xml" Id="rId45" /><Relationship Type="http://schemas.openxmlformats.org/officeDocument/2006/relationships/slide" Target="slides/slide51.xml" Id="rId53" /><Relationship Type="http://schemas.openxmlformats.org/officeDocument/2006/relationships/slide" Target="slides/slide56.xml" Id="rId58" /><Relationship Type="http://schemas.openxmlformats.org/officeDocument/2006/relationships/slide" Target="slides/slide3.xml" Id="rId5" /><Relationship Type="http://schemas.openxmlformats.org/officeDocument/2006/relationships/notesMaster" Target="notesMasters/notesMaster1.xml" Id="rId61" /><Relationship Type="http://schemas.openxmlformats.org/officeDocument/2006/relationships/slide" Target="slides/slide17.xml" Id="rId1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41.xml" Id="rId43" /><Relationship Type="http://schemas.openxmlformats.org/officeDocument/2006/relationships/slide" Target="slides/slide46.xml" Id="rId48" /><Relationship Type="http://schemas.openxmlformats.org/officeDocument/2006/relationships/slide" Target="slides/slide54.xml" Id="rId56" /><Relationship Type="http://schemas.openxmlformats.org/officeDocument/2006/relationships/theme" Target="theme/theme1.xml" Id="rId64" /><Relationship Type="http://schemas.openxmlformats.org/officeDocument/2006/relationships/slide" Target="slides/slide6.xml" Id="rId8" /><Relationship Type="http://schemas.openxmlformats.org/officeDocument/2006/relationships/slide" Target="slides/slide49.xml" Id="rId51" /><Relationship Type="http://schemas.openxmlformats.org/officeDocument/2006/relationships/slide" Target="slides/slide1.xml" Id="rId3"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slide" Target="slides/slide44.xml" Id="rId46" /><Relationship Type="http://schemas.openxmlformats.org/officeDocument/2006/relationships/slide" Target="slides/slide57.xml" Id="rId59" /><Relationship Type="http://schemas.openxmlformats.org/officeDocument/2006/relationships/slide" Target="slides/slide18.xml" Id="rId20" /><Relationship Type="http://schemas.openxmlformats.org/officeDocument/2006/relationships/slide" Target="slides/slide39.xml" Id="rId41" /><Relationship Type="http://schemas.openxmlformats.org/officeDocument/2006/relationships/slide" Target="slides/slide52.xml" Id="rId54" /><Relationship Type="http://schemas.openxmlformats.org/officeDocument/2006/relationships/presProps" Target="presProps.xml" Id="rId62" /><Relationship Type="http://schemas.openxmlformats.org/officeDocument/2006/relationships/slide" Target="slides/slide4.xml" Id="rId6"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34.xml" Id="rId36" /><Relationship Type="http://schemas.openxmlformats.org/officeDocument/2006/relationships/slide" Target="slides/slide47.xml" Id="rId49" /><Relationship Type="http://schemas.openxmlformats.org/officeDocument/2006/relationships/slide" Target="slides/slide55.xml" Id="rId57" /><Relationship Type="http://schemas.openxmlformats.org/officeDocument/2006/relationships/slide" Target="slides/slide8.xml" Id="rId10" /><Relationship Type="http://schemas.openxmlformats.org/officeDocument/2006/relationships/slide" Target="slides/slide29.xml" Id="rId31" /><Relationship Type="http://schemas.openxmlformats.org/officeDocument/2006/relationships/slide" Target="slides/slide42.xml" Id="rId44" /><Relationship Type="http://schemas.openxmlformats.org/officeDocument/2006/relationships/slide" Target="slides/slide50.xml" Id="rId52" /><Relationship Type="http://schemas.openxmlformats.org/officeDocument/2006/relationships/slide" Target="slides/slide58.xml" Id="rId60" /><Relationship Type="http://schemas.openxmlformats.org/officeDocument/2006/relationships/tableStyles" Target="tableStyles.xml" Id="rId65"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37.xml" Id="rId39" /></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E000302D-F0EC-4C10-81C4-41ED91A34A2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F0DA364-AF25-4C61-A9C1-A04B60E823A0}">
      <dgm:prSet custT="1"/>
      <dgm:spPr/>
      <dgm:t>
        <a:bodyPr/>
        <a:lstStyle/>
        <a:p>
          <a:r>
            <a:rPr lang="en-US" sz="1600" dirty="0">
              <a:latin typeface="Georgia" panose="02040502050405020303" pitchFamily="18" charset="0"/>
            </a:rPr>
            <a:t>Bias and Conflict of Interests Prohibited</a:t>
          </a:r>
        </a:p>
      </dgm:t>
    </dgm:pt>
    <dgm:pt modelId="{C7066FA3-D4E2-433B-A5C7-14FAFFD1D24A}" type="parTrans" cxnId="{7465FAE9-E005-4935-8FAC-D7A7977147CC}">
      <dgm:prSet/>
      <dgm:spPr/>
      <dgm:t>
        <a:bodyPr/>
        <a:lstStyle/>
        <a:p>
          <a:endParaRPr lang="en-US"/>
        </a:p>
      </dgm:t>
    </dgm:pt>
    <dgm:pt modelId="{072000D2-01C4-4946-885D-A1487EE376B7}" type="sibTrans" cxnId="{7465FAE9-E005-4935-8FAC-D7A7977147CC}">
      <dgm:prSet/>
      <dgm:spPr/>
      <dgm:t>
        <a:bodyPr/>
        <a:lstStyle/>
        <a:p>
          <a:endParaRPr lang="en-US"/>
        </a:p>
      </dgm:t>
    </dgm:pt>
    <dgm:pt modelId="{3AC77760-C478-410E-B28B-AD6A5C7D596C}">
      <dgm:prSet custT="1"/>
      <dgm:spPr/>
      <dgm:t>
        <a:bodyPr/>
        <a:lstStyle/>
        <a:p>
          <a:r>
            <a:rPr lang="en-US" sz="1600" dirty="0">
              <a:latin typeface="Georgia" panose="02040502050405020303" pitchFamily="18" charset="0"/>
            </a:rPr>
            <a:t>Avoid pre-judgment of the case</a:t>
          </a:r>
        </a:p>
      </dgm:t>
    </dgm:pt>
    <dgm:pt modelId="{D6B23F23-C6A4-4520-8723-A51B7B4065B5}" type="parTrans" cxnId="{751AE6C3-F8F5-43B8-B8F4-B4307E3D52FE}">
      <dgm:prSet/>
      <dgm:spPr/>
      <dgm:t>
        <a:bodyPr/>
        <a:lstStyle/>
        <a:p>
          <a:endParaRPr lang="en-US"/>
        </a:p>
      </dgm:t>
    </dgm:pt>
    <dgm:pt modelId="{9E99AFD6-9BF4-4B8C-955A-505F27F6F16E}" type="sibTrans" cxnId="{751AE6C3-F8F5-43B8-B8F4-B4307E3D52FE}">
      <dgm:prSet/>
      <dgm:spPr/>
      <dgm:t>
        <a:bodyPr/>
        <a:lstStyle/>
        <a:p>
          <a:endParaRPr lang="en-US"/>
        </a:p>
      </dgm:t>
    </dgm:pt>
    <dgm:pt modelId="{E285AA1B-5BAA-4E65-996D-E99D50A9CC5D}">
      <dgm:prSet custT="1"/>
      <dgm:spPr/>
      <dgm:t>
        <a:bodyPr/>
        <a:lstStyle/>
        <a:p>
          <a:r>
            <a:rPr lang="en-US" sz="1600" dirty="0">
              <a:latin typeface="Georgia" panose="02040502050405020303" pitchFamily="18" charset="0"/>
            </a:rPr>
            <a:t>Keep an open mind and avoid stereotypes</a:t>
          </a:r>
        </a:p>
      </dgm:t>
    </dgm:pt>
    <dgm:pt modelId="{47C244EE-DBA1-439E-B7E5-8FAD031C7720}" type="parTrans" cxnId="{918370B2-B66F-4A36-8119-16DAD9E284EF}">
      <dgm:prSet/>
      <dgm:spPr/>
      <dgm:t>
        <a:bodyPr/>
        <a:lstStyle/>
        <a:p>
          <a:endParaRPr lang="en-US"/>
        </a:p>
      </dgm:t>
    </dgm:pt>
    <dgm:pt modelId="{29643248-C6F8-476A-9445-F676BDBE9C0B}" type="sibTrans" cxnId="{918370B2-B66F-4A36-8119-16DAD9E284EF}">
      <dgm:prSet/>
      <dgm:spPr/>
      <dgm:t>
        <a:bodyPr/>
        <a:lstStyle/>
        <a:p>
          <a:endParaRPr lang="en-US"/>
        </a:p>
      </dgm:t>
    </dgm:pt>
    <dgm:pt modelId="{7CEA59F6-53A0-416D-BA5D-8E2A00B4FF27}">
      <dgm:prSet custT="1"/>
      <dgm:spPr/>
      <dgm:t>
        <a:bodyPr/>
        <a:lstStyle/>
        <a:p>
          <a:r>
            <a:rPr lang="en-US" sz="1600" dirty="0">
              <a:latin typeface="Georgia" panose="02040502050405020303" pitchFamily="18" charset="0"/>
            </a:rPr>
            <a:t>Must uphold fairness and equity and remain impartial and objective throughout the process</a:t>
          </a:r>
        </a:p>
      </dgm:t>
    </dgm:pt>
    <dgm:pt modelId="{0A0A9DFE-4EA1-43ED-97E6-0CC17F38991F}" type="parTrans" cxnId="{4BD14BF8-CD36-4AFA-B3D9-05A58C6BBB05}">
      <dgm:prSet/>
      <dgm:spPr/>
      <dgm:t>
        <a:bodyPr/>
        <a:lstStyle/>
        <a:p>
          <a:endParaRPr lang="en-US"/>
        </a:p>
      </dgm:t>
    </dgm:pt>
    <dgm:pt modelId="{37D272E8-A7C9-4B06-A242-5074E7454550}" type="sibTrans" cxnId="{4BD14BF8-CD36-4AFA-B3D9-05A58C6BBB05}">
      <dgm:prSet/>
      <dgm:spPr/>
      <dgm:t>
        <a:bodyPr/>
        <a:lstStyle/>
        <a:p>
          <a:endParaRPr lang="en-US"/>
        </a:p>
      </dgm:t>
    </dgm:pt>
    <dgm:pt modelId="{B48A6B44-7DE6-4669-8872-3CC3FC9CC3D1}" type="pres">
      <dgm:prSet presAssocID="{E000302D-F0EC-4C10-81C4-41ED91A34A2C}" presName="root" presStyleCnt="0">
        <dgm:presLayoutVars>
          <dgm:dir/>
          <dgm:resizeHandles val="exact"/>
        </dgm:presLayoutVars>
      </dgm:prSet>
      <dgm:spPr/>
    </dgm:pt>
    <dgm:pt modelId="{D228397E-22CA-4514-879A-DCF6C947BDAA}" type="pres">
      <dgm:prSet presAssocID="{2F0DA364-AF25-4C61-A9C1-A04B60E823A0}" presName="compNode" presStyleCnt="0"/>
      <dgm:spPr/>
    </dgm:pt>
    <dgm:pt modelId="{2421B113-8BE7-46C7-B4B1-5DB641B2A9FA}" type="pres">
      <dgm:prSet presAssocID="{2F0DA364-AF25-4C61-A9C1-A04B60E823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 title=""/>
        </a:ext>
      </dgm:extLst>
    </dgm:pt>
    <dgm:pt modelId="{55FAADEE-0B19-4E2B-9ADE-9723BAE7E82B}" type="pres">
      <dgm:prSet presAssocID="{2F0DA364-AF25-4C61-A9C1-A04B60E823A0}" presName="spaceRect" presStyleCnt="0"/>
      <dgm:spPr/>
    </dgm:pt>
    <dgm:pt modelId="{F07B0BA3-BCA5-4D65-8606-51E8F0FA950D}" type="pres">
      <dgm:prSet presAssocID="{2F0DA364-AF25-4C61-A9C1-A04B60E823A0}" presName="textRect" presStyleLbl="revTx" presStyleIdx="0" presStyleCnt="4">
        <dgm:presLayoutVars>
          <dgm:chMax val="1"/>
          <dgm:chPref val="1"/>
        </dgm:presLayoutVars>
      </dgm:prSet>
      <dgm:spPr/>
    </dgm:pt>
    <dgm:pt modelId="{3AA51319-A029-41A4-A8D9-0E0366B9C500}" type="pres">
      <dgm:prSet presAssocID="{072000D2-01C4-4946-885D-A1487EE376B7}" presName="sibTrans" presStyleCnt="0"/>
      <dgm:spPr/>
    </dgm:pt>
    <dgm:pt modelId="{2139771A-98F9-471A-BB4A-AAEC3999740C}" type="pres">
      <dgm:prSet presAssocID="{3AC77760-C478-410E-B28B-AD6A5C7D596C}" presName="compNode" presStyleCnt="0"/>
      <dgm:spPr/>
    </dgm:pt>
    <dgm:pt modelId="{47F78813-AEEE-44A9-AF14-F6C11C6905B6}" type="pres">
      <dgm:prSet presAssocID="{3AC77760-C478-410E-B28B-AD6A5C7D59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 title=""/>
        </a:ext>
      </dgm:extLst>
    </dgm:pt>
    <dgm:pt modelId="{554FCBF4-BEFD-4C1C-8E93-1D1FE6AEB6DE}" type="pres">
      <dgm:prSet presAssocID="{3AC77760-C478-410E-B28B-AD6A5C7D596C}" presName="spaceRect" presStyleCnt="0"/>
      <dgm:spPr/>
    </dgm:pt>
    <dgm:pt modelId="{1E6AA068-2E2E-4C12-A3E6-A4D99D57CA1C}" type="pres">
      <dgm:prSet presAssocID="{3AC77760-C478-410E-B28B-AD6A5C7D596C}" presName="textRect" presStyleLbl="revTx" presStyleIdx="1" presStyleCnt="4">
        <dgm:presLayoutVars>
          <dgm:chMax val="1"/>
          <dgm:chPref val="1"/>
        </dgm:presLayoutVars>
      </dgm:prSet>
      <dgm:spPr/>
    </dgm:pt>
    <dgm:pt modelId="{A393E547-6E31-45E3-A7DF-6E53CAC8732F}" type="pres">
      <dgm:prSet presAssocID="{9E99AFD6-9BF4-4B8C-955A-505F27F6F16E}" presName="sibTrans" presStyleCnt="0"/>
      <dgm:spPr/>
    </dgm:pt>
    <dgm:pt modelId="{A8F96877-E3C7-4DD7-B028-225CC0C69F34}" type="pres">
      <dgm:prSet presAssocID="{E285AA1B-5BAA-4E65-996D-E99D50A9CC5D}" presName="compNode" presStyleCnt="0"/>
      <dgm:spPr/>
    </dgm:pt>
    <dgm:pt modelId="{3DA2FFCF-414A-4438-8C83-42EFC4AC6C91}" type="pres">
      <dgm:prSet presAssocID="{E285AA1B-5BAA-4E65-996D-E99D50A9CC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 title=""/>
        </a:ext>
      </dgm:extLst>
    </dgm:pt>
    <dgm:pt modelId="{E094AA62-E3F9-4ED4-B524-0714E78E897C}" type="pres">
      <dgm:prSet presAssocID="{E285AA1B-5BAA-4E65-996D-E99D50A9CC5D}" presName="spaceRect" presStyleCnt="0"/>
      <dgm:spPr/>
    </dgm:pt>
    <dgm:pt modelId="{C3819766-825C-46AF-9C70-8E5EF7DEF9A2}" type="pres">
      <dgm:prSet presAssocID="{E285AA1B-5BAA-4E65-996D-E99D50A9CC5D}" presName="textRect" presStyleLbl="revTx" presStyleIdx="2" presStyleCnt="4">
        <dgm:presLayoutVars>
          <dgm:chMax val="1"/>
          <dgm:chPref val="1"/>
        </dgm:presLayoutVars>
      </dgm:prSet>
      <dgm:spPr/>
    </dgm:pt>
    <dgm:pt modelId="{9159E50D-D8D7-41A7-9DDD-6CABC357AD6C}" type="pres">
      <dgm:prSet presAssocID="{29643248-C6F8-476A-9445-F676BDBE9C0B}" presName="sibTrans" presStyleCnt="0"/>
      <dgm:spPr/>
    </dgm:pt>
    <dgm:pt modelId="{35B9281D-D86E-47B7-ADCF-6F6720E5FB38}" type="pres">
      <dgm:prSet presAssocID="{7CEA59F6-53A0-416D-BA5D-8E2A00B4FF27}" presName="compNode" presStyleCnt="0"/>
      <dgm:spPr/>
    </dgm:pt>
    <dgm:pt modelId="{B9B0F864-9CAC-469E-9104-E9AB591E9417}" type="pres">
      <dgm:prSet presAssocID="{7CEA59F6-53A0-416D-BA5D-8E2A00B4FF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 title=""/>
        </a:ext>
      </dgm:extLst>
    </dgm:pt>
    <dgm:pt modelId="{6BF46E56-0682-4D37-9B98-FD68E68A01EE}" type="pres">
      <dgm:prSet presAssocID="{7CEA59F6-53A0-416D-BA5D-8E2A00B4FF27}" presName="spaceRect" presStyleCnt="0"/>
      <dgm:spPr/>
    </dgm:pt>
    <dgm:pt modelId="{CEBD1D36-BA59-4870-AF42-9AC771F38737}" type="pres">
      <dgm:prSet presAssocID="{7CEA59F6-53A0-416D-BA5D-8E2A00B4FF27}" presName="textRect" presStyleLbl="revTx" presStyleIdx="3" presStyleCnt="4">
        <dgm:presLayoutVars>
          <dgm:chMax val="1"/>
          <dgm:chPref val="1"/>
        </dgm:presLayoutVars>
      </dgm:prSet>
      <dgm:spPr/>
    </dgm:pt>
  </dgm:ptLst>
  <dgm:cxnLst>
    <dgm:cxn modelId="{D742DE1A-31F9-4CF2-90AF-933522DEFAC7}" type="presOf" srcId="{3AC77760-C478-410E-B28B-AD6A5C7D596C}" destId="{1E6AA068-2E2E-4C12-A3E6-A4D99D57CA1C}" srcOrd="0" destOrd="0" presId="urn:microsoft.com/office/officeart/2018/2/layout/IconLabelList"/>
    <dgm:cxn modelId="{B1C2C82C-4C36-461D-A314-E09846BF192F}" type="presOf" srcId="{7CEA59F6-53A0-416D-BA5D-8E2A00B4FF27}" destId="{CEBD1D36-BA59-4870-AF42-9AC771F38737}" srcOrd="0" destOrd="0" presId="urn:microsoft.com/office/officeart/2018/2/layout/IconLabelList"/>
    <dgm:cxn modelId="{F41D8F3B-8BB4-4E6A-8C27-B2CF543D6337}" type="presOf" srcId="{E285AA1B-5BAA-4E65-996D-E99D50A9CC5D}" destId="{C3819766-825C-46AF-9C70-8E5EF7DEF9A2}" srcOrd="0" destOrd="0" presId="urn:microsoft.com/office/officeart/2018/2/layout/IconLabelList"/>
    <dgm:cxn modelId="{B1057841-F249-49D8-B141-5645C084A747}" type="presOf" srcId="{2F0DA364-AF25-4C61-A9C1-A04B60E823A0}" destId="{F07B0BA3-BCA5-4D65-8606-51E8F0FA950D}" srcOrd="0" destOrd="0" presId="urn:microsoft.com/office/officeart/2018/2/layout/IconLabelList"/>
    <dgm:cxn modelId="{BC60AC69-5774-435C-9D09-5A451201BE53}" type="presOf" srcId="{E000302D-F0EC-4C10-81C4-41ED91A34A2C}" destId="{B48A6B44-7DE6-4669-8872-3CC3FC9CC3D1}" srcOrd="0" destOrd="0" presId="urn:microsoft.com/office/officeart/2018/2/layout/IconLabelList"/>
    <dgm:cxn modelId="{918370B2-B66F-4A36-8119-16DAD9E284EF}" srcId="{E000302D-F0EC-4C10-81C4-41ED91A34A2C}" destId="{E285AA1B-5BAA-4E65-996D-E99D50A9CC5D}" srcOrd="2" destOrd="0" parTransId="{47C244EE-DBA1-439E-B7E5-8FAD031C7720}" sibTransId="{29643248-C6F8-476A-9445-F676BDBE9C0B}"/>
    <dgm:cxn modelId="{751AE6C3-F8F5-43B8-B8F4-B4307E3D52FE}" srcId="{E000302D-F0EC-4C10-81C4-41ED91A34A2C}" destId="{3AC77760-C478-410E-B28B-AD6A5C7D596C}" srcOrd="1" destOrd="0" parTransId="{D6B23F23-C6A4-4520-8723-A51B7B4065B5}" sibTransId="{9E99AFD6-9BF4-4B8C-955A-505F27F6F16E}"/>
    <dgm:cxn modelId="{7465FAE9-E005-4935-8FAC-D7A7977147CC}" srcId="{E000302D-F0EC-4C10-81C4-41ED91A34A2C}" destId="{2F0DA364-AF25-4C61-A9C1-A04B60E823A0}" srcOrd="0" destOrd="0" parTransId="{C7066FA3-D4E2-433B-A5C7-14FAFFD1D24A}" sibTransId="{072000D2-01C4-4946-885D-A1487EE376B7}"/>
    <dgm:cxn modelId="{4BD14BF8-CD36-4AFA-B3D9-05A58C6BBB05}" srcId="{E000302D-F0EC-4C10-81C4-41ED91A34A2C}" destId="{7CEA59F6-53A0-416D-BA5D-8E2A00B4FF27}" srcOrd="3" destOrd="0" parTransId="{0A0A9DFE-4EA1-43ED-97E6-0CC17F38991F}" sibTransId="{37D272E8-A7C9-4B06-A242-5074E7454550}"/>
    <dgm:cxn modelId="{4581EC29-D1A8-4DC6-8213-A3E77BC97DE0}" type="presParOf" srcId="{B48A6B44-7DE6-4669-8872-3CC3FC9CC3D1}" destId="{D228397E-22CA-4514-879A-DCF6C947BDAA}" srcOrd="0" destOrd="0" presId="urn:microsoft.com/office/officeart/2018/2/layout/IconLabelList"/>
    <dgm:cxn modelId="{A0E04BC7-3B93-43AC-B2A0-71EB40E7BB25}" type="presParOf" srcId="{D228397E-22CA-4514-879A-DCF6C947BDAA}" destId="{2421B113-8BE7-46C7-B4B1-5DB641B2A9FA}" srcOrd="0" destOrd="0" presId="urn:microsoft.com/office/officeart/2018/2/layout/IconLabelList"/>
    <dgm:cxn modelId="{D6B16F38-248C-484A-B58A-84401AF83D22}" type="presParOf" srcId="{D228397E-22CA-4514-879A-DCF6C947BDAA}" destId="{55FAADEE-0B19-4E2B-9ADE-9723BAE7E82B}" srcOrd="1" destOrd="0" presId="urn:microsoft.com/office/officeart/2018/2/layout/IconLabelList"/>
    <dgm:cxn modelId="{00C0D659-1886-4F4E-A179-663EE11F4ED7}" type="presParOf" srcId="{D228397E-22CA-4514-879A-DCF6C947BDAA}" destId="{F07B0BA3-BCA5-4D65-8606-51E8F0FA950D}" srcOrd="2" destOrd="0" presId="urn:microsoft.com/office/officeart/2018/2/layout/IconLabelList"/>
    <dgm:cxn modelId="{F0DB94B5-5726-4118-A2CC-E31AF8C474CF}" type="presParOf" srcId="{B48A6B44-7DE6-4669-8872-3CC3FC9CC3D1}" destId="{3AA51319-A029-41A4-A8D9-0E0366B9C500}" srcOrd="1" destOrd="0" presId="urn:microsoft.com/office/officeart/2018/2/layout/IconLabelList"/>
    <dgm:cxn modelId="{7F30C1D7-0F19-4F35-9D0E-865E1509A0E4}" type="presParOf" srcId="{B48A6B44-7DE6-4669-8872-3CC3FC9CC3D1}" destId="{2139771A-98F9-471A-BB4A-AAEC3999740C}" srcOrd="2" destOrd="0" presId="urn:microsoft.com/office/officeart/2018/2/layout/IconLabelList"/>
    <dgm:cxn modelId="{A8F4F50E-E6DB-4F99-B1AC-5008802B2817}" type="presParOf" srcId="{2139771A-98F9-471A-BB4A-AAEC3999740C}" destId="{47F78813-AEEE-44A9-AF14-F6C11C6905B6}" srcOrd="0" destOrd="0" presId="urn:microsoft.com/office/officeart/2018/2/layout/IconLabelList"/>
    <dgm:cxn modelId="{BE2D804A-DD8D-4BC8-A6C9-82FDFEF8120C}" type="presParOf" srcId="{2139771A-98F9-471A-BB4A-AAEC3999740C}" destId="{554FCBF4-BEFD-4C1C-8E93-1D1FE6AEB6DE}" srcOrd="1" destOrd="0" presId="urn:microsoft.com/office/officeart/2018/2/layout/IconLabelList"/>
    <dgm:cxn modelId="{B11567D8-349F-4C9E-97BC-5178E5DEB3F4}" type="presParOf" srcId="{2139771A-98F9-471A-BB4A-AAEC3999740C}" destId="{1E6AA068-2E2E-4C12-A3E6-A4D99D57CA1C}" srcOrd="2" destOrd="0" presId="urn:microsoft.com/office/officeart/2018/2/layout/IconLabelList"/>
    <dgm:cxn modelId="{1BD495B6-2576-4B3F-B088-426A483880AF}" type="presParOf" srcId="{B48A6B44-7DE6-4669-8872-3CC3FC9CC3D1}" destId="{A393E547-6E31-45E3-A7DF-6E53CAC8732F}" srcOrd="3" destOrd="0" presId="urn:microsoft.com/office/officeart/2018/2/layout/IconLabelList"/>
    <dgm:cxn modelId="{DDD62296-184F-4231-96DA-F05F62704CFB}" type="presParOf" srcId="{B48A6B44-7DE6-4669-8872-3CC3FC9CC3D1}" destId="{A8F96877-E3C7-4DD7-B028-225CC0C69F34}" srcOrd="4" destOrd="0" presId="urn:microsoft.com/office/officeart/2018/2/layout/IconLabelList"/>
    <dgm:cxn modelId="{25D391A3-0ADE-44F7-8B70-1DFA6CF948BE}" type="presParOf" srcId="{A8F96877-E3C7-4DD7-B028-225CC0C69F34}" destId="{3DA2FFCF-414A-4438-8C83-42EFC4AC6C91}" srcOrd="0" destOrd="0" presId="urn:microsoft.com/office/officeart/2018/2/layout/IconLabelList"/>
    <dgm:cxn modelId="{7445815D-36CE-434E-B7BE-0247C02F0F22}" type="presParOf" srcId="{A8F96877-E3C7-4DD7-B028-225CC0C69F34}" destId="{E094AA62-E3F9-4ED4-B524-0714E78E897C}" srcOrd="1" destOrd="0" presId="urn:microsoft.com/office/officeart/2018/2/layout/IconLabelList"/>
    <dgm:cxn modelId="{23AF3D5D-A960-4F6E-8881-B9DA5C17B9D0}" type="presParOf" srcId="{A8F96877-E3C7-4DD7-B028-225CC0C69F34}" destId="{C3819766-825C-46AF-9C70-8E5EF7DEF9A2}" srcOrd="2" destOrd="0" presId="urn:microsoft.com/office/officeart/2018/2/layout/IconLabelList"/>
    <dgm:cxn modelId="{D20398CC-DC62-4256-8223-6F66D1098DF2}" type="presParOf" srcId="{B48A6B44-7DE6-4669-8872-3CC3FC9CC3D1}" destId="{9159E50D-D8D7-41A7-9DDD-6CABC357AD6C}" srcOrd="5" destOrd="0" presId="urn:microsoft.com/office/officeart/2018/2/layout/IconLabelList"/>
    <dgm:cxn modelId="{9F8E33A0-7822-4219-8E4F-D543F6B8CFD2}" type="presParOf" srcId="{B48A6B44-7DE6-4669-8872-3CC3FC9CC3D1}" destId="{35B9281D-D86E-47B7-ADCF-6F6720E5FB38}" srcOrd="6" destOrd="0" presId="urn:microsoft.com/office/officeart/2018/2/layout/IconLabelList"/>
    <dgm:cxn modelId="{A2494751-168D-4BA1-9257-16EA30222DAC}" type="presParOf" srcId="{35B9281D-D86E-47B7-ADCF-6F6720E5FB38}" destId="{B9B0F864-9CAC-469E-9104-E9AB591E9417}" srcOrd="0" destOrd="0" presId="urn:microsoft.com/office/officeart/2018/2/layout/IconLabelList"/>
    <dgm:cxn modelId="{FBEB0B38-8CB8-4F78-890D-11D06D059B19}" type="presParOf" srcId="{35B9281D-D86E-47B7-ADCF-6F6720E5FB38}" destId="{6BF46E56-0682-4D37-9B98-FD68E68A01EE}" srcOrd="1" destOrd="0" presId="urn:microsoft.com/office/officeart/2018/2/layout/IconLabelList"/>
    <dgm:cxn modelId="{EAE2FC65-14CB-4B66-B8D2-2E3BF554303C}" type="presParOf" srcId="{35B9281D-D86E-47B7-ADCF-6F6720E5FB38}" destId="{CEBD1D36-BA59-4870-AF42-9AC771F3873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7C9E1B28-E3DB-46BF-BB49-AFAE5395D1BA}"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4FB1E4E0-9295-4957-B221-B7F0D1389501}">
      <dgm:prSet/>
      <dgm:spPr/>
      <dgm:t>
        <a:bodyPr/>
        <a:lstStyle/>
        <a:p>
          <a:r>
            <a:rPr lang="en-US" dirty="0">
              <a:latin typeface="Georgia" panose="02040502050405020303" pitchFamily="18" charset="0"/>
            </a:rPr>
            <a:t>Fact-sensitive inquiry</a:t>
          </a:r>
        </a:p>
      </dgm:t>
    </dgm:pt>
    <dgm:pt modelId="{8BE37732-3549-4405-9924-DA3EF53870E5}" type="parTrans" cxnId="{F02493BD-8D56-4628-A8B4-47727757DF46}">
      <dgm:prSet/>
      <dgm:spPr/>
      <dgm:t>
        <a:bodyPr/>
        <a:lstStyle/>
        <a:p>
          <a:endParaRPr lang="en-US"/>
        </a:p>
      </dgm:t>
    </dgm:pt>
    <dgm:pt modelId="{15862073-262F-44A1-A5BC-183AFC84253C}" type="sibTrans" cxnId="{F02493BD-8D56-4628-A8B4-47727757DF46}">
      <dgm:prSet/>
      <dgm:spPr/>
      <dgm:t>
        <a:bodyPr/>
        <a:lstStyle/>
        <a:p>
          <a:endParaRPr lang="en-US"/>
        </a:p>
      </dgm:t>
    </dgm:pt>
    <dgm:pt modelId="{273DC79C-1058-454E-B599-9A605BC8A913}">
      <dgm:prSet/>
      <dgm:spPr/>
      <dgm:t>
        <a:bodyPr/>
        <a:lstStyle/>
        <a:p>
          <a:r>
            <a:rPr lang="en-US" dirty="0">
              <a:latin typeface="Georgia" panose="02040502050405020303" pitchFamily="18" charset="0"/>
            </a:rPr>
            <a:t>Reasonable person standard</a:t>
          </a:r>
        </a:p>
      </dgm:t>
    </dgm:pt>
    <dgm:pt modelId="{E3341C31-0FDD-471B-8505-B2B402D764F9}" type="parTrans" cxnId="{8EA20571-43E9-4270-B0FA-CBEF5F9C8AEE}">
      <dgm:prSet/>
      <dgm:spPr/>
      <dgm:t>
        <a:bodyPr/>
        <a:lstStyle/>
        <a:p>
          <a:endParaRPr lang="en-US"/>
        </a:p>
      </dgm:t>
    </dgm:pt>
    <dgm:pt modelId="{99E41739-5F3F-45DB-BCEB-B3CE4411663E}" type="sibTrans" cxnId="{8EA20571-43E9-4270-B0FA-CBEF5F9C8AEE}">
      <dgm:prSet/>
      <dgm:spPr/>
      <dgm:t>
        <a:bodyPr/>
        <a:lstStyle/>
        <a:p>
          <a:endParaRPr lang="en-US"/>
        </a:p>
      </dgm:t>
    </dgm:pt>
    <dgm:pt modelId="{7392EC08-E7CE-4903-91B5-96930FDCD93A}">
      <dgm:prSet/>
      <dgm:spPr/>
      <dgm:t>
        <a:bodyPr/>
        <a:lstStyle/>
        <a:p>
          <a:r>
            <a:rPr lang="en-US" dirty="0">
              <a:latin typeface="Georgia" panose="02040502050405020303" pitchFamily="18" charset="0"/>
            </a:rPr>
            <a:t>Avoid generalizations</a:t>
          </a:r>
        </a:p>
      </dgm:t>
    </dgm:pt>
    <dgm:pt modelId="{89AB6848-8939-4B53-B722-238DEDB3C2A9}" type="parTrans" cxnId="{65060909-2C94-4649-9F89-73258AA06873}">
      <dgm:prSet/>
      <dgm:spPr/>
      <dgm:t>
        <a:bodyPr/>
        <a:lstStyle/>
        <a:p>
          <a:endParaRPr lang="en-US"/>
        </a:p>
      </dgm:t>
    </dgm:pt>
    <dgm:pt modelId="{D95D94B2-60B8-4597-9EAD-D01395E9DF76}" type="sibTrans" cxnId="{65060909-2C94-4649-9F89-73258AA06873}">
      <dgm:prSet/>
      <dgm:spPr/>
      <dgm:t>
        <a:bodyPr/>
        <a:lstStyle/>
        <a:p>
          <a:endParaRPr lang="en-US"/>
        </a:p>
      </dgm:t>
    </dgm:pt>
    <dgm:pt modelId="{4DFA9B88-8162-4117-B19E-7583A068AD42}" type="pres">
      <dgm:prSet presAssocID="{7C9E1B28-E3DB-46BF-BB49-AFAE5395D1BA}" presName="diagram" presStyleCnt="0">
        <dgm:presLayoutVars>
          <dgm:chPref val="1"/>
          <dgm:dir/>
          <dgm:animOne val="branch"/>
          <dgm:animLvl val="lvl"/>
          <dgm:resizeHandles/>
        </dgm:presLayoutVars>
      </dgm:prSet>
      <dgm:spPr/>
    </dgm:pt>
    <dgm:pt modelId="{3A609733-2A91-40CE-AB1F-4D700E9BF816}" type="pres">
      <dgm:prSet presAssocID="{4FB1E4E0-9295-4957-B221-B7F0D1389501}" presName="root" presStyleCnt="0"/>
      <dgm:spPr/>
    </dgm:pt>
    <dgm:pt modelId="{2EF2997A-C235-4104-ABF2-4A36BE9AF6E6}" type="pres">
      <dgm:prSet presAssocID="{4FB1E4E0-9295-4957-B221-B7F0D1389501}" presName="rootComposite" presStyleCnt="0"/>
      <dgm:spPr/>
    </dgm:pt>
    <dgm:pt modelId="{4447027F-C4CD-4298-8849-6DF3DC9C4972}" type="pres">
      <dgm:prSet presAssocID="{4FB1E4E0-9295-4957-B221-B7F0D1389501}" presName="rootText" presStyleLbl="node1" presStyleIdx="0" presStyleCnt="3"/>
      <dgm:spPr/>
    </dgm:pt>
    <dgm:pt modelId="{E672DA44-4CE0-484D-8018-36668EA56149}" type="pres">
      <dgm:prSet presAssocID="{4FB1E4E0-9295-4957-B221-B7F0D1389501}" presName="rootConnector" presStyleLbl="node1" presStyleIdx="0" presStyleCnt="3"/>
      <dgm:spPr/>
    </dgm:pt>
    <dgm:pt modelId="{1F4F54DE-7696-472A-B14C-09526B341F08}" type="pres">
      <dgm:prSet presAssocID="{4FB1E4E0-9295-4957-B221-B7F0D1389501}" presName="childShape" presStyleCnt="0"/>
      <dgm:spPr/>
    </dgm:pt>
    <dgm:pt modelId="{B299AC20-19F1-4011-8A76-F7CD060C0B7B}" type="pres">
      <dgm:prSet presAssocID="{273DC79C-1058-454E-B599-9A605BC8A913}" presName="root" presStyleCnt="0"/>
      <dgm:spPr/>
    </dgm:pt>
    <dgm:pt modelId="{1F77E904-32F6-4B56-A41B-65BA7B08011B}" type="pres">
      <dgm:prSet presAssocID="{273DC79C-1058-454E-B599-9A605BC8A913}" presName="rootComposite" presStyleCnt="0"/>
      <dgm:spPr/>
    </dgm:pt>
    <dgm:pt modelId="{805262C4-67AE-4286-AE11-581BDDF81C5B}" type="pres">
      <dgm:prSet presAssocID="{273DC79C-1058-454E-B599-9A605BC8A913}" presName="rootText" presStyleLbl="node1" presStyleIdx="1" presStyleCnt="3"/>
      <dgm:spPr/>
    </dgm:pt>
    <dgm:pt modelId="{827CA6BA-C638-439B-978A-FA0032B900D3}" type="pres">
      <dgm:prSet presAssocID="{273DC79C-1058-454E-B599-9A605BC8A913}" presName="rootConnector" presStyleLbl="node1" presStyleIdx="1" presStyleCnt="3"/>
      <dgm:spPr/>
    </dgm:pt>
    <dgm:pt modelId="{D71C90B4-A13F-4C56-A972-BA816D9529D1}" type="pres">
      <dgm:prSet presAssocID="{273DC79C-1058-454E-B599-9A605BC8A913}" presName="childShape" presStyleCnt="0"/>
      <dgm:spPr/>
    </dgm:pt>
    <dgm:pt modelId="{3021F35C-AFED-433B-A744-990B8C19EE91}" type="pres">
      <dgm:prSet presAssocID="{7392EC08-E7CE-4903-91B5-96930FDCD93A}" presName="root" presStyleCnt="0"/>
      <dgm:spPr/>
    </dgm:pt>
    <dgm:pt modelId="{D2FD4A4D-35A5-4F39-9B01-0D101609E653}" type="pres">
      <dgm:prSet presAssocID="{7392EC08-E7CE-4903-91B5-96930FDCD93A}" presName="rootComposite" presStyleCnt="0"/>
      <dgm:spPr/>
    </dgm:pt>
    <dgm:pt modelId="{A35E80DB-6F93-47FE-8616-804CB04770EE}" type="pres">
      <dgm:prSet presAssocID="{7392EC08-E7CE-4903-91B5-96930FDCD93A}" presName="rootText" presStyleLbl="node1" presStyleIdx="2" presStyleCnt="3"/>
      <dgm:spPr/>
    </dgm:pt>
    <dgm:pt modelId="{43F41791-5521-4983-B4AC-AC768EE849C9}" type="pres">
      <dgm:prSet presAssocID="{7392EC08-E7CE-4903-91B5-96930FDCD93A}" presName="rootConnector" presStyleLbl="node1" presStyleIdx="2" presStyleCnt="3"/>
      <dgm:spPr/>
    </dgm:pt>
    <dgm:pt modelId="{C044B77F-AD72-400F-B592-C24370CC2447}" type="pres">
      <dgm:prSet presAssocID="{7392EC08-E7CE-4903-91B5-96930FDCD93A}" presName="childShape" presStyleCnt="0"/>
      <dgm:spPr/>
    </dgm:pt>
  </dgm:ptLst>
  <dgm:cxnLst>
    <dgm:cxn modelId="{65060909-2C94-4649-9F89-73258AA06873}" srcId="{7C9E1B28-E3DB-46BF-BB49-AFAE5395D1BA}" destId="{7392EC08-E7CE-4903-91B5-96930FDCD93A}" srcOrd="2" destOrd="0" parTransId="{89AB6848-8939-4B53-B722-238DEDB3C2A9}" sibTransId="{D95D94B2-60B8-4597-9EAD-D01395E9DF76}"/>
    <dgm:cxn modelId="{532B3769-B12B-4CC5-B97A-8C1A19DF226D}" type="presOf" srcId="{7C9E1B28-E3DB-46BF-BB49-AFAE5395D1BA}" destId="{4DFA9B88-8162-4117-B19E-7583A068AD42}" srcOrd="0" destOrd="0" presId="urn:microsoft.com/office/officeart/2005/8/layout/hierarchy3"/>
    <dgm:cxn modelId="{8EA20571-43E9-4270-B0FA-CBEF5F9C8AEE}" srcId="{7C9E1B28-E3DB-46BF-BB49-AFAE5395D1BA}" destId="{273DC79C-1058-454E-B599-9A605BC8A913}" srcOrd="1" destOrd="0" parTransId="{E3341C31-0FDD-471B-8505-B2B402D764F9}" sibTransId="{99E41739-5F3F-45DB-BCEB-B3CE4411663E}"/>
    <dgm:cxn modelId="{FBF77C7F-5ACB-4BAE-9910-0CDBAE4D42E6}" type="presOf" srcId="{7392EC08-E7CE-4903-91B5-96930FDCD93A}" destId="{A35E80DB-6F93-47FE-8616-804CB04770EE}" srcOrd="0" destOrd="0" presId="urn:microsoft.com/office/officeart/2005/8/layout/hierarchy3"/>
    <dgm:cxn modelId="{0CA2ABAD-2BFB-4D2F-AEE9-15808061CE99}" type="presOf" srcId="{4FB1E4E0-9295-4957-B221-B7F0D1389501}" destId="{E672DA44-4CE0-484D-8018-36668EA56149}" srcOrd="1" destOrd="0" presId="urn:microsoft.com/office/officeart/2005/8/layout/hierarchy3"/>
    <dgm:cxn modelId="{F02493BD-8D56-4628-A8B4-47727757DF46}" srcId="{7C9E1B28-E3DB-46BF-BB49-AFAE5395D1BA}" destId="{4FB1E4E0-9295-4957-B221-B7F0D1389501}" srcOrd="0" destOrd="0" parTransId="{8BE37732-3549-4405-9924-DA3EF53870E5}" sibTransId="{15862073-262F-44A1-A5BC-183AFC84253C}"/>
    <dgm:cxn modelId="{1FDEB5C6-BE06-4CD7-99C5-D735F926B535}" type="presOf" srcId="{4FB1E4E0-9295-4957-B221-B7F0D1389501}" destId="{4447027F-C4CD-4298-8849-6DF3DC9C4972}" srcOrd="0" destOrd="0" presId="urn:microsoft.com/office/officeart/2005/8/layout/hierarchy3"/>
    <dgm:cxn modelId="{E22782DD-8E28-4277-838B-1E4CF0D0B720}" type="presOf" srcId="{7392EC08-E7CE-4903-91B5-96930FDCD93A}" destId="{43F41791-5521-4983-B4AC-AC768EE849C9}" srcOrd="1" destOrd="0" presId="urn:microsoft.com/office/officeart/2005/8/layout/hierarchy3"/>
    <dgm:cxn modelId="{5156E7E3-1943-45C4-89AF-2A4F1F4340CD}" type="presOf" srcId="{273DC79C-1058-454E-B599-9A605BC8A913}" destId="{827CA6BA-C638-439B-978A-FA0032B900D3}" srcOrd="1" destOrd="0" presId="urn:microsoft.com/office/officeart/2005/8/layout/hierarchy3"/>
    <dgm:cxn modelId="{A07292EC-FD59-44C5-9AD6-03D928979661}" type="presOf" srcId="{273DC79C-1058-454E-B599-9A605BC8A913}" destId="{805262C4-67AE-4286-AE11-581BDDF81C5B}" srcOrd="0" destOrd="0" presId="urn:microsoft.com/office/officeart/2005/8/layout/hierarchy3"/>
    <dgm:cxn modelId="{4ABC332C-A1F6-4B97-A7F6-88C52AA5F772}" type="presParOf" srcId="{4DFA9B88-8162-4117-B19E-7583A068AD42}" destId="{3A609733-2A91-40CE-AB1F-4D700E9BF816}" srcOrd="0" destOrd="0" presId="urn:microsoft.com/office/officeart/2005/8/layout/hierarchy3"/>
    <dgm:cxn modelId="{C4BF8C36-F849-4476-854F-12E8E5AE238F}" type="presParOf" srcId="{3A609733-2A91-40CE-AB1F-4D700E9BF816}" destId="{2EF2997A-C235-4104-ABF2-4A36BE9AF6E6}" srcOrd="0" destOrd="0" presId="urn:microsoft.com/office/officeart/2005/8/layout/hierarchy3"/>
    <dgm:cxn modelId="{0D7600DF-27D8-4711-BDFB-124B355CE245}" type="presParOf" srcId="{2EF2997A-C235-4104-ABF2-4A36BE9AF6E6}" destId="{4447027F-C4CD-4298-8849-6DF3DC9C4972}" srcOrd="0" destOrd="0" presId="urn:microsoft.com/office/officeart/2005/8/layout/hierarchy3"/>
    <dgm:cxn modelId="{DC821D32-BDA5-4DC0-88D9-561FE08B635C}" type="presParOf" srcId="{2EF2997A-C235-4104-ABF2-4A36BE9AF6E6}" destId="{E672DA44-4CE0-484D-8018-36668EA56149}" srcOrd="1" destOrd="0" presId="urn:microsoft.com/office/officeart/2005/8/layout/hierarchy3"/>
    <dgm:cxn modelId="{67B59FBD-3E97-4E45-8C9F-088005ADC235}" type="presParOf" srcId="{3A609733-2A91-40CE-AB1F-4D700E9BF816}" destId="{1F4F54DE-7696-472A-B14C-09526B341F08}" srcOrd="1" destOrd="0" presId="urn:microsoft.com/office/officeart/2005/8/layout/hierarchy3"/>
    <dgm:cxn modelId="{DC18F728-319D-4C76-BEDC-1431F731F1C4}" type="presParOf" srcId="{4DFA9B88-8162-4117-B19E-7583A068AD42}" destId="{B299AC20-19F1-4011-8A76-F7CD060C0B7B}" srcOrd="1" destOrd="0" presId="urn:microsoft.com/office/officeart/2005/8/layout/hierarchy3"/>
    <dgm:cxn modelId="{D6D73576-F7D2-4C13-A1CB-6D9B981C4E9D}" type="presParOf" srcId="{B299AC20-19F1-4011-8A76-F7CD060C0B7B}" destId="{1F77E904-32F6-4B56-A41B-65BA7B08011B}" srcOrd="0" destOrd="0" presId="urn:microsoft.com/office/officeart/2005/8/layout/hierarchy3"/>
    <dgm:cxn modelId="{F48643FE-CD41-4080-94C6-8F9B8F483810}" type="presParOf" srcId="{1F77E904-32F6-4B56-A41B-65BA7B08011B}" destId="{805262C4-67AE-4286-AE11-581BDDF81C5B}" srcOrd="0" destOrd="0" presId="urn:microsoft.com/office/officeart/2005/8/layout/hierarchy3"/>
    <dgm:cxn modelId="{4BE32B3D-EB10-4D2A-9E9E-594D49187E9F}" type="presParOf" srcId="{1F77E904-32F6-4B56-A41B-65BA7B08011B}" destId="{827CA6BA-C638-439B-978A-FA0032B900D3}" srcOrd="1" destOrd="0" presId="urn:microsoft.com/office/officeart/2005/8/layout/hierarchy3"/>
    <dgm:cxn modelId="{A38470D9-F844-4E8C-9EC2-6E09568B72E1}" type="presParOf" srcId="{B299AC20-19F1-4011-8A76-F7CD060C0B7B}" destId="{D71C90B4-A13F-4C56-A972-BA816D9529D1}" srcOrd="1" destOrd="0" presId="urn:microsoft.com/office/officeart/2005/8/layout/hierarchy3"/>
    <dgm:cxn modelId="{E76E1C1B-23AF-4AA1-A726-651F490E77B0}" type="presParOf" srcId="{4DFA9B88-8162-4117-B19E-7583A068AD42}" destId="{3021F35C-AFED-433B-A744-990B8C19EE91}" srcOrd="2" destOrd="0" presId="urn:microsoft.com/office/officeart/2005/8/layout/hierarchy3"/>
    <dgm:cxn modelId="{E4F3FBA9-FB0D-476C-A5F9-4146021783D2}" type="presParOf" srcId="{3021F35C-AFED-433B-A744-990B8C19EE91}" destId="{D2FD4A4D-35A5-4F39-9B01-0D101609E653}" srcOrd="0" destOrd="0" presId="urn:microsoft.com/office/officeart/2005/8/layout/hierarchy3"/>
    <dgm:cxn modelId="{81952F80-9BDE-4D3F-8CB4-EC3727FA070B}" type="presParOf" srcId="{D2FD4A4D-35A5-4F39-9B01-0D101609E653}" destId="{A35E80DB-6F93-47FE-8616-804CB04770EE}" srcOrd="0" destOrd="0" presId="urn:microsoft.com/office/officeart/2005/8/layout/hierarchy3"/>
    <dgm:cxn modelId="{AF29D9C6-16A0-4943-B034-BBA63DA79DFE}" type="presParOf" srcId="{D2FD4A4D-35A5-4F39-9B01-0D101609E653}" destId="{43F41791-5521-4983-B4AC-AC768EE849C9}" srcOrd="1" destOrd="0" presId="urn:microsoft.com/office/officeart/2005/8/layout/hierarchy3"/>
    <dgm:cxn modelId="{2F14D914-E98B-4AD0-B85D-0C91FD216616}" type="presParOf" srcId="{3021F35C-AFED-433B-A744-990B8C19EE91}" destId="{C044B77F-AD72-400F-B592-C24370CC244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83152EEF-F5B4-440A-89CA-12A34157A82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50296C0-5477-4532-94FE-828F3FE5583C}">
      <dgm:prSet/>
      <dgm:spPr/>
      <dgm:t>
        <a:bodyPr/>
        <a:lstStyle/>
        <a:p>
          <a:r>
            <a:rPr lang="en-US" dirty="0">
              <a:latin typeface="Georgia" panose="02040502050405020303" pitchFamily="18" charset="0"/>
            </a:rPr>
            <a:t>Restore or preserve equal access to education program or activity</a:t>
          </a:r>
        </a:p>
      </dgm:t>
    </dgm:pt>
    <dgm:pt modelId="{2609B70B-D8ED-4F8C-B319-E35C199B1EB3}" type="parTrans" cxnId="{4B254AEE-8817-4448-9C7B-37C9285D824A}">
      <dgm:prSet/>
      <dgm:spPr/>
      <dgm:t>
        <a:bodyPr/>
        <a:lstStyle/>
        <a:p>
          <a:endParaRPr lang="en-US"/>
        </a:p>
      </dgm:t>
    </dgm:pt>
    <dgm:pt modelId="{71CD4AFA-64F7-4E56-985B-75CB9A242DF9}" type="sibTrans" cxnId="{4B254AEE-8817-4448-9C7B-37C9285D824A}">
      <dgm:prSet/>
      <dgm:spPr/>
      <dgm:t>
        <a:bodyPr/>
        <a:lstStyle/>
        <a:p>
          <a:endParaRPr lang="en-US"/>
        </a:p>
      </dgm:t>
    </dgm:pt>
    <dgm:pt modelId="{7509B1F9-3621-4287-B26B-65C94447C825}">
      <dgm:prSet/>
      <dgm:spPr/>
      <dgm:t>
        <a:bodyPr/>
        <a:lstStyle/>
        <a:p>
          <a:r>
            <a:rPr lang="en-US" dirty="0">
              <a:latin typeface="Georgia" panose="02040502050405020303" pitchFamily="18" charset="0"/>
            </a:rPr>
            <a:t>Maintained as confidential to the extent possible</a:t>
          </a:r>
        </a:p>
      </dgm:t>
    </dgm:pt>
    <dgm:pt modelId="{524DFEBB-DE8C-4505-90C2-D31A0C5AE2C1}" type="parTrans" cxnId="{780FDA9F-01A1-4AD7-8C51-5352AA87FB9D}">
      <dgm:prSet/>
      <dgm:spPr/>
      <dgm:t>
        <a:bodyPr/>
        <a:lstStyle/>
        <a:p>
          <a:endParaRPr lang="en-US"/>
        </a:p>
      </dgm:t>
    </dgm:pt>
    <dgm:pt modelId="{3C29E288-4A43-4E90-94FF-1E1F800B73F9}" type="sibTrans" cxnId="{780FDA9F-01A1-4AD7-8C51-5352AA87FB9D}">
      <dgm:prSet/>
      <dgm:spPr/>
      <dgm:t>
        <a:bodyPr/>
        <a:lstStyle/>
        <a:p>
          <a:endParaRPr lang="en-US"/>
        </a:p>
      </dgm:t>
    </dgm:pt>
    <dgm:pt modelId="{59E49C62-55DF-4299-A678-D0D691573E44}" type="pres">
      <dgm:prSet presAssocID="{83152EEF-F5B4-440A-89CA-12A34157A82D}" presName="root" presStyleCnt="0">
        <dgm:presLayoutVars>
          <dgm:dir/>
          <dgm:resizeHandles val="exact"/>
        </dgm:presLayoutVars>
      </dgm:prSet>
      <dgm:spPr/>
    </dgm:pt>
    <dgm:pt modelId="{4628A452-D583-4083-8382-965F9CFCDAE9}" type="pres">
      <dgm:prSet presAssocID="{D50296C0-5477-4532-94FE-828F3FE5583C}" presName="compNode" presStyleCnt="0"/>
      <dgm:spPr/>
    </dgm:pt>
    <dgm:pt modelId="{8C391B7F-2823-4316-B878-D0B491D30425}" type="pres">
      <dgm:prSet presAssocID="{D50296C0-5477-4532-94FE-828F3FE5583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 title=""/>
        </a:ext>
      </dgm:extLst>
    </dgm:pt>
    <dgm:pt modelId="{2DA3E86D-9F28-4D85-90C8-C328159A7BAD}" type="pres">
      <dgm:prSet presAssocID="{D50296C0-5477-4532-94FE-828F3FE5583C}" presName="spaceRect" presStyleCnt="0"/>
      <dgm:spPr/>
    </dgm:pt>
    <dgm:pt modelId="{5D672699-92F4-4593-9041-8DE65984B922}" type="pres">
      <dgm:prSet presAssocID="{D50296C0-5477-4532-94FE-828F3FE5583C}" presName="textRect" presStyleLbl="revTx" presStyleIdx="0" presStyleCnt="2">
        <dgm:presLayoutVars>
          <dgm:chMax val="1"/>
          <dgm:chPref val="1"/>
        </dgm:presLayoutVars>
      </dgm:prSet>
      <dgm:spPr/>
    </dgm:pt>
    <dgm:pt modelId="{8A6EDF0A-4A90-433A-9D10-47592E0AB188}" type="pres">
      <dgm:prSet presAssocID="{71CD4AFA-64F7-4E56-985B-75CB9A242DF9}" presName="sibTrans" presStyleCnt="0"/>
      <dgm:spPr/>
    </dgm:pt>
    <dgm:pt modelId="{146AFACE-162F-4851-BA3C-71BBE17FF202}" type="pres">
      <dgm:prSet presAssocID="{7509B1F9-3621-4287-B26B-65C94447C825}" presName="compNode" presStyleCnt="0"/>
      <dgm:spPr/>
    </dgm:pt>
    <dgm:pt modelId="{BDF7E256-F465-4B2F-8F89-9811E9931ECD}" type="pres">
      <dgm:prSet presAssocID="{7509B1F9-3621-4287-B26B-65C94447C82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 title=""/>
        </a:ext>
      </dgm:extLst>
    </dgm:pt>
    <dgm:pt modelId="{BAB192B2-8AD3-4FCE-BB68-D676C54FC7B8}" type="pres">
      <dgm:prSet presAssocID="{7509B1F9-3621-4287-B26B-65C94447C825}" presName="spaceRect" presStyleCnt="0"/>
      <dgm:spPr/>
    </dgm:pt>
    <dgm:pt modelId="{4026081D-8A29-4607-88E8-FA29CFEF7F8A}" type="pres">
      <dgm:prSet presAssocID="{7509B1F9-3621-4287-B26B-65C94447C825}" presName="textRect" presStyleLbl="revTx" presStyleIdx="1" presStyleCnt="2">
        <dgm:presLayoutVars>
          <dgm:chMax val="1"/>
          <dgm:chPref val="1"/>
        </dgm:presLayoutVars>
      </dgm:prSet>
      <dgm:spPr/>
    </dgm:pt>
  </dgm:ptLst>
  <dgm:cxnLst>
    <dgm:cxn modelId="{92E3E56F-3488-43AD-B080-B6D37CC9C968}" type="presOf" srcId="{D50296C0-5477-4532-94FE-828F3FE5583C}" destId="{5D672699-92F4-4593-9041-8DE65984B922}" srcOrd="0" destOrd="0" presId="urn:microsoft.com/office/officeart/2018/2/layout/IconLabelList"/>
    <dgm:cxn modelId="{05703772-1688-4A77-B91E-E036BE24567C}" type="presOf" srcId="{83152EEF-F5B4-440A-89CA-12A34157A82D}" destId="{59E49C62-55DF-4299-A678-D0D691573E44}" srcOrd="0" destOrd="0" presId="urn:microsoft.com/office/officeart/2018/2/layout/IconLabelList"/>
    <dgm:cxn modelId="{8E53C688-A3FD-43E4-AEFC-F8954FA15E10}" type="presOf" srcId="{7509B1F9-3621-4287-B26B-65C94447C825}" destId="{4026081D-8A29-4607-88E8-FA29CFEF7F8A}" srcOrd="0" destOrd="0" presId="urn:microsoft.com/office/officeart/2018/2/layout/IconLabelList"/>
    <dgm:cxn modelId="{780FDA9F-01A1-4AD7-8C51-5352AA87FB9D}" srcId="{83152EEF-F5B4-440A-89CA-12A34157A82D}" destId="{7509B1F9-3621-4287-B26B-65C94447C825}" srcOrd="1" destOrd="0" parTransId="{524DFEBB-DE8C-4505-90C2-D31A0C5AE2C1}" sibTransId="{3C29E288-4A43-4E90-94FF-1E1F800B73F9}"/>
    <dgm:cxn modelId="{4B254AEE-8817-4448-9C7B-37C9285D824A}" srcId="{83152EEF-F5B4-440A-89CA-12A34157A82D}" destId="{D50296C0-5477-4532-94FE-828F3FE5583C}" srcOrd="0" destOrd="0" parTransId="{2609B70B-D8ED-4F8C-B319-E35C199B1EB3}" sibTransId="{71CD4AFA-64F7-4E56-985B-75CB9A242DF9}"/>
    <dgm:cxn modelId="{1E9D81F9-4158-4FB4-A646-37A19750507B}" type="presParOf" srcId="{59E49C62-55DF-4299-A678-D0D691573E44}" destId="{4628A452-D583-4083-8382-965F9CFCDAE9}" srcOrd="0" destOrd="0" presId="urn:microsoft.com/office/officeart/2018/2/layout/IconLabelList"/>
    <dgm:cxn modelId="{B4DA36AF-C78C-415C-9C8B-21F423A655A8}" type="presParOf" srcId="{4628A452-D583-4083-8382-965F9CFCDAE9}" destId="{8C391B7F-2823-4316-B878-D0B491D30425}" srcOrd="0" destOrd="0" presId="urn:microsoft.com/office/officeart/2018/2/layout/IconLabelList"/>
    <dgm:cxn modelId="{E22EDD22-E5B4-4D63-85D0-5B6643AFCA99}" type="presParOf" srcId="{4628A452-D583-4083-8382-965F9CFCDAE9}" destId="{2DA3E86D-9F28-4D85-90C8-C328159A7BAD}" srcOrd="1" destOrd="0" presId="urn:microsoft.com/office/officeart/2018/2/layout/IconLabelList"/>
    <dgm:cxn modelId="{067D8485-7E22-4F78-BCA0-8537C837EFCF}" type="presParOf" srcId="{4628A452-D583-4083-8382-965F9CFCDAE9}" destId="{5D672699-92F4-4593-9041-8DE65984B922}" srcOrd="2" destOrd="0" presId="urn:microsoft.com/office/officeart/2018/2/layout/IconLabelList"/>
    <dgm:cxn modelId="{98D3B486-BDFD-48B5-8B3E-6F84DCACEE2D}" type="presParOf" srcId="{59E49C62-55DF-4299-A678-D0D691573E44}" destId="{8A6EDF0A-4A90-433A-9D10-47592E0AB188}" srcOrd="1" destOrd="0" presId="urn:microsoft.com/office/officeart/2018/2/layout/IconLabelList"/>
    <dgm:cxn modelId="{E9C95CA8-2B10-4DFA-A5E6-CE685696C7AA}" type="presParOf" srcId="{59E49C62-55DF-4299-A678-D0D691573E44}" destId="{146AFACE-162F-4851-BA3C-71BBE17FF202}" srcOrd="2" destOrd="0" presId="urn:microsoft.com/office/officeart/2018/2/layout/IconLabelList"/>
    <dgm:cxn modelId="{D6ECDB03-DC23-4B4C-932B-EDDC53C7DAB1}" type="presParOf" srcId="{146AFACE-162F-4851-BA3C-71BBE17FF202}" destId="{BDF7E256-F465-4B2F-8F89-9811E9931ECD}" srcOrd="0" destOrd="0" presId="urn:microsoft.com/office/officeart/2018/2/layout/IconLabelList"/>
    <dgm:cxn modelId="{7BFEC86A-B0A0-449D-8259-3563CA615672}" type="presParOf" srcId="{146AFACE-162F-4851-BA3C-71BBE17FF202}" destId="{BAB192B2-8AD3-4FCE-BB68-D676C54FC7B8}" srcOrd="1" destOrd="0" presId="urn:microsoft.com/office/officeart/2018/2/layout/IconLabelList"/>
    <dgm:cxn modelId="{04F0F618-B4FA-492C-8999-B5A11FD76B41}" type="presParOf" srcId="{146AFACE-162F-4851-BA3C-71BBE17FF202}" destId="{4026081D-8A29-4607-88E8-FA29CFEF7F8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571FAA26-5087-4AEF-9761-4B40D87FA4D6}"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D222F70-66B4-4A89-8C11-D8584D8942D8}">
      <dgm:prSet/>
      <dgm:spPr/>
      <dgm:t>
        <a:bodyPr/>
        <a:lstStyle/>
        <a:p>
          <a:r>
            <a:rPr lang="en-US" dirty="0">
              <a:latin typeface="Georgia" panose="02040502050405020303" pitchFamily="18" charset="0"/>
            </a:rPr>
            <a:t>Why is this important? Follow policy and equity?</a:t>
          </a:r>
        </a:p>
      </dgm:t>
    </dgm:pt>
    <dgm:pt modelId="{60735A53-AB67-4369-A8AE-FB0753E6D1AB}" type="parTrans" cxnId="{4D21CB73-4CF2-459F-9DD6-25E3666AEFF9}">
      <dgm:prSet/>
      <dgm:spPr/>
      <dgm:t>
        <a:bodyPr/>
        <a:lstStyle/>
        <a:p>
          <a:endParaRPr lang="en-US"/>
        </a:p>
      </dgm:t>
    </dgm:pt>
    <dgm:pt modelId="{A840F148-26B0-458B-8335-B8412B676B92}" type="sibTrans" cxnId="{4D21CB73-4CF2-459F-9DD6-25E3666AEFF9}">
      <dgm:prSet/>
      <dgm:spPr/>
      <dgm:t>
        <a:bodyPr/>
        <a:lstStyle/>
        <a:p>
          <a:endParaRPr lang="en-US"/>
        </a:p>
      </dgm:t>
    </dgm:pt>
    <dgm:pt modelId="{2E805E47-5CF9-4EED-9865-54E42598F178}">
      <dgm:prSet/>
      <dgm:spPr/>
      <dgm:t>
        <a:bodyPr/>
        <a:lstStyle/>
        <a:p>
          <a:r>
            <a:rPr lang="en-US" dirty="0">
              <a:latin typeface="Georgia" panose="02040502050405020303" pitchFamily="18" charset="0"/>
            </a:rPr>
            <a:t>How do we manage advisors who will not be quiet?</a:t>
          </a:r>
        </a:p>
      </dgm:t>
    </dgm:pt>
    <dgm:pt modelId="{2FDB8523-2805-4207-82F0-F69CF5F3F30C}" type="parTrans" cxnId="{ACA6AB53-1451-4D98-B72C-0A9444DDFF08}">
      <dgm:prSet/>
      <dgm:spPr/>
      <dgm:t>
        <a:bodyPr/>
        <a:lstStyle/>
        <a:p>
          <a:endParaRPr lang="en-US"/>
        </a:p>
      </dgm:t>
    </dgm:pt>
    <dgm:pt modelId="{1A19EDEC-429D-4F53-99F1-5F7ED9CF5D4A}" type="sibTrans" cxnId="{ACA6AB53-1451-4D98-B72C-0A9444DDFF08}">
      <dgm:prSet/>
      <dgm:spPr/>
      <dgm:t>
        <a:bodyPr/>
        <a:lstStyle/>
        <a:p>
          <a:endParaRPr lang="en-US"/>
        </a:p>
      </dgm:t>
    </dgm:pt>
    <dgm:pt modelId="{8434841A-7E91-4951-8D97-4987F1E4B34B}">
      <dgm:prSet/>
      <dgm:spPr/>
      <dgm:t>
        <a:bodyPr/>
        <a:lstStyle/>
        <a:p>
          <a:r>
            <a:rPr lang="en-US" dirty="0">
              <a:latin typeface="Georgia" panose="02040502050405020303" pitchFamily="18" charset="0"/>
            </a:rPr>
            <a:t>Be empowered to pull the plug.</a:t>
          </a:r>
        </a:p>
      </dgm:t>
    </dgm:pt>
    <dgm:pt modelId="{356A571C-0698-4184-8217-BD6D0C5EBEC1}" type="parTrans" cxnId="{25F1C449-EF40-42F3-9798-0D000CB01958}">
      <dgm:prSet/>
      <dgm:spPr/>
      <dgm:t>
        <a:bodyPr/>
        <a:lstStyle/>
        <a:p>
          <a:endParaRPr lang="en-US"/>
        </a:p>
      </dgm:t>
    </dgm:pt>
    <dgm:pt modelId="{617C8F02-37A3-4F4B-8206-3EFFF350C8B4}" type="sibTrans" cxnId="{25F1C449-EF40-42F3-9798-0D000CB01958}">
      <dgm:prSet/>
      <dgm:spPr/>
      <dgm:t>
        <a:bodyPr/>
        <a:lstStyle/>
        <a:p>
          <a:endParaRPr lang="en-US"/>
        </a:p>
      </dgm:t>
    </dgm:pt>
    <dgm:pt modelId="{184A8A49-EC0F-4E68-A691-15AE566051DF}" type="pres">
      <dgm:prSet presAssocID="{571FAA26-5087-4AEF-9761-4B40D87FA4D6}" presName="root" presStyleCnt="0">
        <dgm:presLayoutVars>
          <dgm:dir/>
          <dgm:resizeHandles val="exact"/>
        </dgm:presLayoutVars>
      </dgm:prSet>
      <dgm:spPr/>
    </dgm:pt>
    <dgm:pt modelId="{C3E27099-4541-4217-8A4C-147847C2A8F9}" type="pres">
      <dgm:prSet presAssocID="{6D222F70-66B4-4A89-8C11-D8584D8942D8}" presName="compNode" presStyleCnt="0"/>
      <dgm:spPr/>
    </dgm:pt>
    <dgm:pt modelId="{00D2E56B-900C-40EA-A9ED-1DE3502725C0}" type="pres">
      <dgm:prSet presAssocID="{6D222F70-66B4-4A89-8C11-D8584D8942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 title=""/>
        </a:ext>
      </dgm:extLst>
    </dgm:pt>
    <dgm:pt modelId="{CBAA6A2A-A132-4E60-9B97-06C72E14240B}" type="pres">
      <dgm:prSet presAssocID="{6D222F70-66B4-4A89-8C11-D8584D8942D8}" presName="spaceRect" presStyleCnt="0"/>
      <dgm:spPr/>
    </dgm:pt>
    <dgm:pt modelId="{56C08A8D-374F-457F-828E-B64C0B5A10FA}" type="pres">
      <dgm:prSet presAssocID="{6D222F70-66B4-4A89-8C11-D8584D8942D8}" presName="textRect" presStyleLbl="revTx" presStyleIdx="0" presStyleCnt="3">
        <dgm:presLayoutVars>
          <dgm:chMax val="1"/>
          <dgm:chPref val="1"/>
        </dgm:presLayoutVars>
      </dgm:prSet>
      <dgm:spPr/>
    </dgm:pt>
    <dgm:pt modelId="{9794E6EC-2B08-48A5-90EB-36F3D119EF45}" type="pres">
      <dgm:prSet presAssocID="{A840F148-26B0-458B-8335-B8412B676B92}" presName="sibTrans" presStyleCnt="0"/>
      <dgm:spPr/>
    </dgm:pt>
    <dgm:pt modelId="{105AABFC-C688-49F4-A258-BF16104744B7}" type="pres">
      <dgm:prSet presAssocID="{2E805E47-5CF9-4EED-9865-54E42598F178}" presName="compNode" presStyleCnt="0"/>
      <dgm:spPr/>
    </dgm:pt>
    <dgm:pt modelId="{1CE7055D-B86D-48A0-8FE5-1FC7BBAA0BD3}" type="pres">
      <dgm:prSet presAssocID="{2E805E47-5CF9-4EED-9865-54E42598F1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 title=""/>
        </a:ext>
      </dgm:extLst>
    </dgm:pt>
    <dgm:pt modelId="{B88E18D0-76FC-4F58-A5A1-4885331D5223}" type="pres">
      <dgm:prSet presAssocID="{2E805E47-5CF9-4EED-9865-54E42598F178}" presName="spaceRect" presStyleCnt="0"/>
      <dgm:spPr/>
    </dgm:pt>
    <dgm:pt modelId="{A888F335-A8D7-4A6A-AED7-7F783EEB2016}" type="pres">
      <dgm:prSet presAssocID="{2E805E47-5CF9-4EED-9865-54E42598F178}" presName="textRect" presStyleLbl="revTx" presStyleIdx="1" presStyleCnt="3">
        <dgm:presLayoutVars>
          <dgm:chMax val="1"/>
          <dgm:chPref val="1"/>
        </dgm:presLayoutVars>
      </dgm:prSet>
      <dgm:spPr/>
    </dgm:pt>
    <dgm:pt modelId="{D53D6222-21F7-45EB-BD1B-F978385A6A97}" type="pres">
      <dgm:prSet presAssocID="{1A19EDEC-429D-4F53-99F1-5F7ED9CF5D4A}" presName="sibTrans" presStyleCnt="0"/>
      <dgm:spPr/>
    </dgm:pt>
    <dgm:pt modelId="{B4B219DE-71E0-4858-B416-FBBDF1D3D7FE}" type="pres">
      <dgm:prSet presAssocID="{8434841A-7E91-4951-8D97-4987F1E4B34B}" presName="compNode" presStyleCnt="0"/>
      <dgm:spPr/>
    </dgm:pt>
    <dgm:pt modelId="{D1F2F47B-A7CB-4D5E-B1CB-0C739F1A2EC2}" type="pres">
      <dgm:prSet presAssocID="{8434841A-7E91-4951-8D97-4987F1E4B3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 title=""/>
        </a:ext>
      </dgm:extLst>
    </dgm:pt>
    <dgm:pt modelId="{A4197CAE-415E-478B-ACDA-EF303A5F2E63}" type="pres">
      <dgm:prSet presAssocID="{8434841A-7E91-4951-8D97-4987F1E4B34B}" presName="spaceRect" presStyleCnt="0"/>
      <dgm:spPr/>
    </dgm:pt>
    <dgm:pt modelId="{F9F3C97E-15F3-4DC6-A19B-33EB9E50558E}" type="pres">
      <dgm:prSet presAssocID="{8434841A-7E91-4951-8D97-4987F1E4B34B}" presName="textRect" presStyleLbl="revTx" presStyleIdx="2" presStyleCnt="3">
        <dgm:presLayoutVars>
          <dgm:chMax val="1"/>
          <dgm:chPref val="1"/>
        </dgm:presLayoutVars>
      </dgm:prSet>
      <dgm:spPr/>
    </dgm:pt>
  </dgm:ptLst>
  <dgm:cxnLst>
    <dgm:cxn modelId="{84E9F81E-1D41-48D4-8FF0-2E0D4401218A}" type="presOf" srcId="{6D222F70-66B4-4A89-8C11-D8584D8942D8}" destId="{56C08A8D-374F-457F-828E-B64C0B5A10FA}" srcOrd="0" destOrd="0" presId="urn:microsoft.com/office/officeart/2018/2/layout/IconLabelList"/>
    <dgm:cxn modelId="{25F1C449-EF40-42F3-9798-0D000CB01958}" srcId="{571FAA26-5087-4AEF-9761-4B40D87FA4D6}" destId="{8434841A-7E91-4951-8D97-4987F1E4B34B}" srcOrd="2" destOrd="0" parTransId="{356A571C-0698-4184-8217-BD6D0C5EBEC1}" sibTransId="{617C8F02-37A3-4F4B-8206-3EFFF350C8B4}"/>
    <dgm:cxn modelId="{ACA6AB53-1451-4D98-B72C-0A9444DDFF08}" srcId="{571FAA26-5087-4AEF-9761-4B40D87FA4D6}" destId="{2E805E47-5CF9-4EED-9865-54E42598F178}" srcOrd="1" destOrd="0" parTransId="{2FDB8523-2805-4207-82F0-F69CF5F3F30C}" sibTransId="{1A19EDEC-429D-4F53-99F1-5F7ED9CF5D4A}"/>
    <dgm:cxn modelId="{4D21CB73-4CF2-459F-9DD6-25E3666AEFF9}" srcId="{571FAA26-5087-4AEF-9761-4B40D87FA4D6}" destId="{6D222F70-66B4-4A89-8C11-D8584D8942D8}" srcOrd="0" destOrd="0" parTransId="{60735A53-AB67-4369-A8AE-FB0753E6D1AB}" sibTransId="{A840F148-26B0-458B-8335-B8412B676B92}"/>
    <dgm:cxn modelId="{0B6E6E86-35F8-43E6-B97F-9C58AF1E4C5C}" type="presOf" srcId="{571FAA26-5087-4AEF-9761-4B40D87FA4D6}" destId="{184A8A49-EC0F-4E68-A691-15AE566051DF}" srcOrd="0" destOrd="0" presId="urn:microsoft.com/office/officeart/2018/2/layout/IconLabelList"/>
    <dgm:cxn modelId="{F1370895-7F9A-4385-AA4B-7D3C0E687242}" type="presOf" srcId="{2E805E47-5CF9-4EED-9865-54E42598F178}" destId="{A888F335-A8D7-4A6A-AED7-7F783EEB2016}" srcOrd="0" destOrd="0" presId="urn:microsoft.com/office/officeart/2018/2/layout/IconLabelList"/>
    <dgm:cxn modelId="{8BABFCBB-AED4-4587-8CB5-9F1568953695}" type="presOf" srcId="{8434841A-7E91-4951-8D97-4987F1E4B34B}" destId="{F9F3C97E-15F3-4DC6-A19B-33EB9E50558E}" srcOrd="0" destOrd="0" presId="urn:microsoft.com/office/officeart/2018/2/layout/IconLabelList"/>
    <dgm:cxn modelId="{209B25D8-C78E-4709-AD41-D19C002841F7}" type="presParOf" srcId="{184A8A49-EC0F-4E68-A691-15AE566051DF}" destId="{C3E27099-4541-4217-8A4C-147847C2A8F9}" srcOrd="0" destOrd="0" presId="urn:microsoft.com/office/officeart/2018/2/layout/IconLabelList"/>
    <dgm:cxn modelId="{A2928FA3-E3DC-48B2-B25E-D16EB4409033}" type="presParOf" srcId="{C3E27099-4541-4217-8A4C-147847C2A8F9}" destId="{00D2E56B-900C-40EA-A9ED-1DE3502725C0}" srcOrd="0" destOrd="0" presId="urn:microsoft.com/office/officeart/2018/2/layout/IconLabelList"/>
    <dgm:cxn modelId="{2420D05C-30F5-49A6-BE6F-0FDD66020D5F}" type="presParOf" srcId="{C3E27099-4541-4217-8A4C-147847C2A8F9}" destId="{CBAA6A2A-A132-4E60-9B97-06C72E14240B}" srcOrd="1" destOrd="0" presId="urn:microsoft.com/office/officeart/2018/2/layout/IconLabelList"/>
    <dgm:cxn modelId="{AA162365-EE0B-4016-8A5B-CA3AD3E01E3E}" type="presParOf" srcId="{C3E27099-4541-4217-8A4C-147847C2A8F9}" destId="{56C08A8D-374F-457F-828E-B64C0B5A10FA}" srcOrd="2" destOrd="0" presId="urn:microsoft.com/office/officeart/2018/2/layout/IconLabelList"/>
    <dgm:cxn modelId="{78CD4D5B-42BB-4F2D-A0CF-E39794E3E1B9}" type="presParOf" srcId="{184A8A49-EC0F-4E68-A691-15AE566051DF}" destId="{9794E6EC-2B08-48A5-90EB-36F3D119EF45}" srcOrd="1" destOrd="0" presId="urn:microsoft.com/office/officeart/2018/2/layout/IconLabelList"/>
    <dgm:cxn modelId="{1775F0A6-EAAE-4349-90E4-B534FD1AE26E}" type="presParOf" srcId="{184A8A49-EC0F-4E68-A691-15AE566051DF}" destId="{105AABFC-C688-49F4-A258-BF16104744B7}" srcOrd="2" destOrd="0" presId="urn:microsoft.com/office/officeart/2018/2/layout/IconLabelList"/>
    <dgm:cxn modelId="{4373B65D-E316-462E-9D18-323E41386DBE}" type="presParOf" srcId="{105AABFC-C688-49F4-A258-BF16104744B7}" destId="{1CE7055D-B86D-48A0-8FE5-1FC7BBAA0BD3}" srcOrd="0" destOrd="0" presId="urn:microsoft.com/office/officeart/2018/2/layout/IconLabelList"/>
    <dgm:cxn modelId="{A261ED95-9E4B-4FD0-8681-2DA75BDB7187}" type="presParOf" srcId="{105AABFC-C688-49F4-A258-BF16104744B7}" destId="{B88E18D0-76FC-4F58-A5A1-4885331D5223}" srcOrd="1" destOrd="0" presId="urn:microsoft.com/office/officeart/2018/2/layout/IconLabelList"/>
    <dgm:cxn modelId="{C8DC0C82-ACE0-4161-AFB9-524BD749FAAE}" type="presParOf" srcId="{105AABFC-C688-49F4-A258-BF16104744B7}" destId="{A888F335-A8D7-4A6A-AED7-7F783EEB2016}" srcOrd="2" destOrd="0" presId="urn:microsoft.com/office/officeart/2018/2/layout/IconLabelList"/>
    <dgm:cxn modelId="{864FB046-7E63-47C8-A02E-0F4B188581DA}" type="presParOf" srcId="{184A8A49-EC0F-4E68-A691-15AE566051DF}" destId="{D53D6222-21F7-45EB-BD1B-F978385A6A97}" srcOrd="3" destOrd="0" presId="urn:microsoft.com/office/officeart/2018/2/layout/IconLabelList"/>
    <dgm:cxn modelId="{1EAC64FD-5F63-4D20-A637-7BF9ECA206B4}" type="presParOf" srcId="{184A8A49-EC0F-4E68-A691-15AE566051DF}" destId="{B4B219DE-71E0-4858-B416-FBBDF1D3D7FE}" srcOrd="4" destOrd="0" presId="urn:microsoft.com/office/officeart/2018/2/layout/IconLabelList"/>
    <dgm:cxn modelId="{8048803E-814A-471B-8676-474E3A6D60D9}" type="presParOf" srcId="{B4B219DE-71E0-4858-B416-FBBDF1D3D7FE}" destId="{D1F2F47B-A7CB-4D5E-B1CB-0C739F1A2EC2}" srcOrd="0" destOrd="0" presId="urn:microsoft.com/office/officeart/2018/2/layout/IconLabelList"/>
    <dgm:cxn modelId="{3669F550-7BB3-439F-BB19-166C0876F1BC}" type="presParOf" srcId="{B4B219DE-71E0-4858-B416-FBBDF1D3D7FE}" destId="{A4197CAE-415E-478B-ACDA-EF303A5F2E63}" srcOrd="1" destOrd="0" presId="urn:microsoft.com/office/officeart/2018/2/layout/IconLabelList"/>
    <dgm:cxn modelId="{8B90D875-7B87-46B7-BE2F-25DD89FFAF9F}" type="presParOf" srcId="{B4B219DE-71E0-4858-B416-FBBDF1D3D7FE}" destId="{F9F3C97E-15F3-4DC6-A19B-33EB9E50558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27FB901F-C61C-4F1C-A81B-79CBF47EB609}"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C4576DAF-4FA4-43EE-87C0-9178AA266998}">
      <dgm:prSet/>
      <dgm:spPr/>
      <dgm:t>
        <a:bodyPr/>
        <a:lstStyle/>
        <a:p>
          <a:r>
            <a:rPr lang="en-US" dirty="0"/>
            <a:t>After a Formal Complaint has been filed (and is not dismissed)</a:t>
          </a:r>
        </a:p>
      </dgm:t>
    </dgm:pt>
    <dgm:pt modelId="{F7513D75-81B7-460A-A158-96C133E69BC0}" type="parTrans" cxnId="{B984004E-5FF2-4759-8E5E-78F9BC06490B}">
      <dgm:prSet/>
      <dgm:spPr/>
      <dgm:t>
        <a:bodyPr/>
        <a:lstStyle/>
        <a:p>
          <a:endParaRPr lang="en-US"/>
        </a:p>
      </dgm:t>
    </dgm:pt>
    <dgm:pt modelId="{925CBF28-24D9-44B6-97CD-886559CFA2DD}" type="sibTrans" cxnId="{B984004E-5FF2-4759-8E5E-78F9BC06490B}">
      <dgm:prSet/>
      <dgm:spPr/>
      <dgm:t>
        <a:bodyPr/>
        <a:lstStyle/>
        <a:p>
          <a:endParaRPr lang="en-US"/>
        </a:p>
      </dgm:t>
    </dgm:pt>
    <dgm:pt modelId="{65855D31-079A-4310-BD18-9006CB37EF18}">
      <dgm:prSet/>
      <dgm:spPr/>
      <dgm:t>
        <a:bodyPr/>
        <a:lstStyle/>
        <a:p>
          <a:r>
            <a:rPr lang="en-US" dirty="0"/>
            <a:t>After a Notice of Allegations has been sent to Parties</a:t>
          </a:r>
        </a:p>
      </dgm:t>
    </dgm:pt>
    <dgm:pt modelId="{6649B2FF-B724-4DD3-BFA7-35298BE01315}" type="parTrans" cxnId="{772AD89D-1006-4D72-AEA1-9CD228E18EDC}">
      <dgm:prSet/>
      <dgm:spPr/>
      <dgm:t>
        <a:bodyPr/>
        <a:lstStyle/>
        <a:p>
          <a:endParaRPr lang="en-US"/>
        </a:p>
      </dgm:t>
    </dgm:pt>
    <dgm:pt modelId="{EAE87AC5-C003-42A1-AE9B-FDE7CA9D8A8A}" type="sibTrans" cxnId="{772AD89D-1006-4D72-AEA1-9CD228E18EDC}">
      <dgm:prSet/>
      <dgm:spPr/>
      <dgm:t>
        <a:bodyPr/>
        <a:lstStyle/>
        <a:p>
          <a:endParaRPr lang="en-US"/>
        </a:p>
      </dgm:t>
    </dgm:pt>
    <dgm:pt modelId="{B6DDDC37-57BF-4E8F-A237-266D24003C5B}">
      <dgm:prSet/>
      <dgm:spPr/>
      <dgm:t>
        <a:bodyPr/>
        <a:lstStyle/>
        <a:p>
          <a:r>
            <a:rPr lang="en-US" dirty="0"/>
            <a:t>Prior to the Hearing Panel reaching a determination as to responsibility </a:t>
          </a:r>
        </a:p>
      </dgm:t>
    </dgm:pt>
    <dgm:pt modelId="{816930A1-53E0-4E99-93A6-CA4278DAD0A3}" type="parTrans" cxnId="{0DA220A9-25B8-48F4-AB34-4728B872F10F}">
      <dgm:prSet/>
      <dgm:spPr/>
      <dgm:t>
        <a:bodyPr/>
        <a:lstStyle/>
        <a:p>
          <a:endParaRPr lang="en-US"/>
        </a:p>
      </dgm:t>
    </dgm:pt>
    <dgm:pt modelId="{8426F330-1858-4F45-A993-283D93715E27}" type="sibTrans" cxnId="{0DA220A9-25B8-48F4-AB34-4728B872F10F}">
      <dgm:prSet/>
      <dgm:spPr/>
      <dgm:t>
        <a:bodyPr/>
        <a:lstStyle/>
        <a:p>
          <a:endParaRPr lang="en-US"/>
        </a:p>
      </dgm:t>
    </dgm:pt>
    <dgm:pt modelId="{40A2F1B4-0FD6-426B-ABD9-07A73B4DBB41}">
      <dgm:prSet/>
      <dgm:spPr/>
      <dgm:t>
        <a:bodyPr/>
        <a:lstStyle/>
        <a:p>
          <a:r>
            <a:rPr lang="en-US" dirty="0"/>
            <a:t>During investigation</a:t>
          </a:r>
        </a:p>
      </dgm:t>
    </dgm:pt>
    <dgm:pt modelId="{B033BDB1-A470-4085-9782-3BD687160C7C}" type="sibTrans" cxnId="{362D9215-E157-4D21-9C99-5EAC8F1F2A30}">
      <dgm:prSet/>
      <dgm:spPr/>
      <dgm:t>
        <a:bodyPr/>
        <a:lstStyle/>
        <a:p>
          <a:endParaRPr lang="en-US"/>
        </a:p>
      </dgm:t>
    </dgm:pt>
    <dgm:pt modelId="{96241D0B-46F4-49EC-8EB5-9757A28B5A17}" type="parTrans" cxnId="{362D9215-E157-4D21-9C99-5EAC8F1F2A30}">
      <dgm:prSet/>
      <dgm:spPr/>
      <dgm:t>
        <a:bodyPr/>
        <a:lstStyle/>
        <a:p>
          <a:endParaRPr lang="en-US"/>
        </a:p>
      </dgm:t>
    </dgm:pt>
    <dgm:pt modelId="{2D070F9F-8153-40FC-A260-F604E04050DB}" type="pres">
      <dgm:prSet presAssocID="{27FB901F-C61C-4F1C-A81B-79CBF47EB609}" presName="Name0" presStyleCnt="0">
        <dgm:presLayoutVars>
          <dgm:dir/>
          <dgm:animLvl val="lvl"/>
          <dgm:resizeHandles val="exact"/>
        </dgm:presLayoutVars>
      </dgm:prSet>
      <dgm:spPr/>
    </dgm:pt>
    <dgm:pt modelId="{76CE9837-DD9B-4ADA-920A-DA22EEDFC7AE}" type="pres">
      <dgm:prSet presAssocID="{C4576DAF-4FA4-43EE-87C0-9178AA266998}" presName="linNode" presStyleCnt="0"/>
      <dgm:spPr/>
    </dgm:pt>
    <dgm:pt modelId="{6984EA2E-3D95-4765-A6BD-BE0E1A8D7F14}" type="pres">
      <dgm:prSet presAssocID="{C4576DAF-4FA4-43EE-87C0-9178AA266998}" presName="parentText" presStyleLbl="node1" presStyleIdx="0" presStyleCnt="4">
        <dgm:presLayoutVars>
          <dgm:chMax val="1"/>
          <dgm:bulletEnabled val="1"/>
        </dgm:presLayoutVars>
      </dgm:prSet>
      <dgm:spPr/>
    </dgm:pt>
    <dgm:pt modelId="{DF65E2C4-835A-4154-9FDF-D9B8969C7D3D}" type="pres">
      <dgm:prSet presAssocID="{925CBF28-24D9-44B6-97CD-886559CFA2DD}" presName="sp" presStyleCnt="0"/>
      <dgm:spPr/>
    </dgm:pt>
    <dgm:pt modelId="{B483AC7B-7894-46C6-BDF1-2F1FA1CA6C26}" type="pres">
      <dgm:prSet presAssocID="{65855D31-079A-4310-BD18-9006CB37EF18}" presName="linNode" presStyleCnt="0"/>
      <dgm:spPr/>
    </dgm:pt>
    <dgm:pt modelId="{00B6E3E7-CEE5-415F-BE2F-854A45C5A137}" type="pres">
      <dgm:prSet presAssocID="{65855D31-079A-4310-BD18-9006CB37EF18}" presName="parentText" presStyleLbl="node1" presStyleIdx="1" presStyleCnt="4">
        <dgm:presLayoutVars>
          <dgm:chMax val="1"/>
          <dgm:bulletEnabled val="1"/>
        </dgm:presLayoutVars>
      </dgm:prSet>
      <dgm:spPr/>
    </dgm:pt>
    <dgm:pt modelId="{E4302DDB-B608-4143-8414-77A41702471E}" type="pres">
      <dgm:prSet presAssocID="{EAE87AC5-C003-42A1-AE9B-FDE7CA9D8A8A}" presName="sp" presStyleCnt="0"/>
      <dgm:spPr/>
    </dgm:pt>
    <dgm:pt modelId="{1973AA7F-2134-4CF9-B44C-DE992CDF52C3}" type="pres">
      <dgm:prSet presAssocID="{B6DDDC37-57BF-4E8F-A237-266D24003C5B}" presName="linNode" presStyleCnt="0"/>
      <dgm:spPr/>
    </dgm:pt>
    <dgm:pt modelId="{7B9ED572-0B4A-4028-AF3C-1E740AF7D2AB}" type="pres">
      <dgm:prSet presAssocID="{B6DDDC37-57BF-4E8F-A237-266D24003C5B}" presName="parentText" presStyleLbl="node1" presStyleIdx="2" presStyleCnt="4" custLinFactY="5381" custLinFactNeighborX="1058" custLinFactNeighborY="100000">
        <dgm:presLayoutVars>
          <dgm:chMax val="1"/>
          <dgm:bulletEnabled val="1"/>
        </dgm:presLayoutVars>
      </dgm:prSet>
      <dgm:spPr/>
    </dgm:pt>
    <dgm:pt modelId="{72477D50-532D-4EF6-9B17-0B381E95200B}" type="pres">
      <dgm:prSet presAssocID="{8426F330-1858-4F45-A993-283D93715E27}" presName="sp" presStyleCnt="0"/>
      <dgm:spPr/>
    </dgm:pt>
    <dgm:pt modelId="{1D20DD6C-55A1-4863-9ED6-1E7C18D34BC3}" type="pres">
      <dgm:prSet presAssocID="{40A2F1B4-0FD6-426B-ABD9-07A73B4DBB41}" presName="linNode" presStyleCnt="0"/>
      <dgm:spPr/>
    </dgm:pt>
    <dgm:pt modelId="{B2675A81-5F05-4559-8138-FAA64B6D10BF}" type="pres">
      <dgm:prSet presAssocID="{40A2F1B4-0FD6-426B-ABD9-07A73B4DBB41}" presName="parentText" presStyleLbl="node1" presStyleIdx="3" presStyleCnt="4" custLinFactY="-1708" custLinFactNeighborX="721" custLinFactNeighborY="-100000">
        <dgm:presLayoutVars>
          <dgm:chMax val="1"/>
          <dgm:bulletEnabled val="1"/>
        </dgm:presLayoutVars>
      </dgm:prSet>
      <dgm:spPr/>
    </dgm:pt>
  </dgm:ptLst>
  <dgm:cxnLst>
    <dgm:cxn modelId="{362D9215-E157-4D21-9C99-5EAC8F1F2A30}" srcId="{27FB901F-C61C-4F1C-A81B-79CBF47EB609}" destId="{40A2F1B4-0FD6-426B-ABD9-07A73B4DBB41}" srcOrd="3" destOrd="0" parTransId="{96241D0B-46F4-49EC-8EB5-9757A28B5A17}" sibTransId="{B033BDB1-A470-4085-9782-3BD687160C7C}"/>
    <dgm:cxn modelId="{D49DC31E-676D-4CB4-84A3-B641918A4403}" type="presOf" srcId="{27FB901F-C61C-4F1C-A81B-79CBF47EB609}" destId="{2D070F9F-8153-40FC-A260-F604E04050DB}" srcOrd="0" destOrd="0" presId="urn:microsoft.com/office/officeart/2005/8/layout/vList5"/>
    <dgm:cxn modelId="{23052E3D-B76E-4E5F-894E-BBFF9116EFA4}" type="presOf" srcId="{B6DDDC37-57BF-4E8F-A237-266D24003C5B}" destId="{7B9ED572-0B4A-4028-AF3C-1E740AF7D2AB}" srcOrd="0" destOrd="0" presId="urn:microsoft.com/office/officeart/2005/8/layout/vList5"/>
    <dgm:cxn modelId="{B984004E-5FF2-4759-8E5E-78F9BC06490B}" srcId="{27FB901F-C61C-4F1C-A81B-79CBF47EB609}" destId="{C4576DAF-4FA4-43EE-87C0-9178AA266998}" srcOrd="0" destOrd="0" parTransId="{F7513D75-81B7-460A-A158-96C133E69BC0}" sibTransId="{925CBF28-24D9-44B6-97CD-886559CFA2DD}"/>
    <dgm:cxn modelId="{772AD89D-1006-4D72-AEA1-9CD228E18EDC}" srcId="{27FB901F-C61C-4F1C-A81B-79CBF47EB609}" destId="{65855D31-079A-4310-BD18-9006CB37EF18}" srcOrd="1" destOrd="0" parTransId="{6649B2FF-B724-4DD3-BFA7-35298BE01315}" sibTransId="{EAE87AC5-C003-42A1-AE9B-FDE7CA9D8A8A}"/>
    <dgm:cxn modelId="{4329B6A2-44C9-4AB3-9CE8-7D33F0B6C569}" type="presOf" srcId="{65855D31-079A-4310-BD18-9006CB37EF18}" destId="{00B6E3E7-CEE5-415F-BE2F-854A45C5A137}" srcOrd="0" destOrd="0" presId="urn:microsoft.com/office/officeart/2005/8/layout/vList5"/>
    <dgm:cxn modelId="{0DA220A9-25B8-48F4-AB34-4728B872F10F}" srcId="{27FB901F-C61C-4F1C-A81B-79CBF47EB609}" destId="{B6DDDC37-57BF-4E8F-A237-266D24003C5B}" srcOrd="2" destOrd="0" parTransId="{816930A1-53E0-4E99-93A6-CA4278DAD0A3}" sibTransId="{8426F330-1858-4F45-A993-283D93715E27}"/>
    <dgm:cxn modelId="{C1F735AC-1C84-4A9B-A065-AAE9F7417947}" type="presOf" srcId="{C4576DAF-4FA4-43EE-87C0-9178AA266998}" destId="{6984EA2E-3D95-4765-A6BD-BE0E1A8D7F14}" srcOrd="0" destOrd="0" presId="urn:microsoft.com/office/officeart/2005/8/layout/vList5"/>
    <dgm:cxn modelId="{952E41D8-0A4F-420E-95FC-03C008FA72D1}" type="presOf" srcId="{40A2F1B4-0FD6-426B-ABD9-07A73B4DBB41}" destId="{B2675A81-5F05-4559-8138-FAA64B6D10BF}" srcOrd="0" destOrd="0" presId="urn:microsoft.com/office/officeart/2005/8/layout/vList5"/>
    <dgm:cxn modelId="{DBFEC73A-EE7A-4EC7-8E63-6BD39A7210B0}" type="presParOf" srcId="{2D070F9F-8153-40FC-A260-F604E04050DB}" destId="{76CE9837-DD9B-4ADA-920A-DA22EEDFC7AE}" srcOrd="0" destOrd="0" presId="urn:microsoft.com/office/officeart/2005/8/layout/vList5"/>
    <dgm:cxn modelId="{40318EBC-ADF9-447C-A830-3D598CD82DDA}" type="presParOf" srcId="{76CE9837-DD9B-4ADA-920A-DA22EEDFC7AE}" destId="{6984EA2E-3D95-4765-A6BD-BE0E1A8D7F14}" srcOrd="0" destOrd="0" presId="urn:microsoft.com/office/officeart/2005/8/layout/vList5"/>
    <dgm:cxn modelId="{C70C60E0-0F18-4306-9CAE-5AE2D197B567}" type="presParOf" srcId="{2D070F9F-8153-40FC-A260-F604E04050DB}" destId="{DF65E2C4-835A-4154-9FDF-D9B8969C7D3D}" srcOrd="1" destOrd="0" presId="urn:microsoft.com/office/officeart/2005/8/layout/vList5"/>
    <dgm:cxn modelId="{24C9F530-FCD2-40B0-B5B8-4F09D266DCB1}" type="presParOf" srcId="{2D070F9F-8153-40FC-A260-F604E04050DB}" destId="{B483AC7B-7894-46C6-BDF1-2F1FA1CA6C26}" srcOrd="2" destOrd="0" presId="urn:microsoft.com/office/officeart/2005/8/layout/vList5"/>
    <dgm:cxn modelId="{96292A2E-98AA-4E29-A56B-BBABE4B4C10C}" type="presParOf" srcId="{B483AC7B-7894-46C6-BDF1-2F1FA1CA6C26}" destId="{00B6E3E7-CEE5-415F-BE2F-854A45C5A137}" srcOrd="0" destOrd="0" presId="urn:microsoft.com/office/officeart/2005/8/layout/vList5"/>
    <dgm:cxn modelId="{45D20B1D-1F91-4755-BAC5-D96778DCC422}" type="presParOf" srcId="{2D070F9F-8153-40FC-A260-F604E04050DB}" destId="{E4302DDB-B608-4143-8414-77A41702471E}" srcOrd="3" destOrd="0" presId="urn:microsoft.com/office/officeart/2005/8/layout/vList5"/>
    <dgm:cxn modelId="{DE07331C-80DC-4B0C-B909-AF7140353604}" type="presParOf" srcId="{2D070F9F-8153-40FC-A260-F604E04050DB}" destId="{1973AA7F-2134-4CF9-B44C-DE992CDF52C3}" srcOrd="4" destOrd="0" presId="urn:microsoft.com/office/officeart/2005/8/layout/vList5"/>
    <dgm:cxn modelId="{70ECB507-50C1-4BC5-A761-39ED375B9A9C}" type="presParOf" srcId="{1973AA7F-2134-4CF9-B44C-DE992CDF52C3}" destId="{7B9ED572-0B4A-4028-AF3C-1E740AF7D2AB}" srcOrd="0" destOrd="0" presId="urn:microsoft.com/office/officeart/2005/8/layout/vList5"/>
    <dgm:cxn modelId="{638CF015-CD9A-48F8-8DE8-404389431107}" type="presParOf" srcId="{2D070F9F-8153-40FC-A260-F604E04050DB}" destId="{72477D50-532D-4EF6-9B17-0B381E95200B}" srcOrd="5" destOrd="0" presId="urn:microsoft.com/office/officeart/2005/8/layout/vList5"/>
    <dgm:cxn modelId="{8086198D-0031-4ACB-8B09-255BAF7E378F}" type="presParOf" srcId="{2D070F9F-8153-40FC-A260-F604E04050DB}" destId="{1D20DD6C-55A1-4863-9ED6-1E7C18D34BC3}" srcOrd="6" destOrd="0" presId="urn:microsoft.com/office/officeart/2005/8/layout/vList5"/>
    <dgm:cxn modelId="{4A5730E1-651B-4187-8D46-C9A4D8A3E631}" type="presParOf" srcId="{1D20DD6C-55A1-4863-9ED6-1E7C18D34BC3}" destId="{B2675A81-5F05-4559-8138-FAA64B6D10B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sp="http://schemas.microsoft.com/office/drawing/2008/diagram" xmlns:dgm="http://schemas.openxmlformats.org/drawingml/2006/diagram" xmlns:a="http://schemas.openxmlformats.org/drawingml/2006/main">
  <dgm:ptLst>
    <dgm:pt modelId="{20BA2553-4FBE-4F75-BBC5-38AA8B8A5FD2}"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03F4C349-CCFE-4C82-944E-63FBC0E8C47C}">
      <dgm:prSet/>
      <dgm:spPr/>
      <dgm:t>
        <a:bodyPr/>
        <a:lstStyle/>
        <a:p>
          <a:r>
            <a:rPr lang="en-US" dirty="0">
              <a:latin typeface="Georgia" panose="02040502050405020303" pitchFamily="18" charset="0"/>
            </a:rPr>
            <a:t>Parties have equal opportunity to be accompanied by advisor</a:t>
          </a:r>
        </a:p>
      </dgm:t>
    </dgm:pt>
    <dgm:pt modelId="{2179F2A3-C8B2-4185-A0A8-1C1531598492}" type="parTrans" cxnId="{685509DE-B0E8-43A3-A50C-441F53FF7C17}">
      <dgm:prSet/>
      <dgm:spPr/>
      <dgm:t>
        <a:bodyPr/>
        <a:lstStyle/>
        <a:p>
          <a:endParaRPr lang="en-US"/>
        </a:p>
      </dgm:t>
    </dgm:pt>
    <dgm:pt modelId="{AE0E0D43-17AF-48B2-8B50-39CA18655AC3}" type="sibTrans" cxnId="{685509DE-B0E8-43A3-A50C-441F53FF7C17}">
      <dgm:prSet/>
      <dgm:spPr/>
      <dgm:t>
        <a:bodyPr/>
        <a:lstStyle/>
        <a:p>
          <a:endParaRPr lang="en-US"/>
        </a:p>
      </dgm:t>
    </dgm:pt>
    <dgm:pt modelId="{6398E7A4-2EC2-4347-9DD7-5EF0726A6419}">
      <dgm:prSet/>
      <dgm:spPr/>
      <dgm:t>
        <a:bodyPr/>
        <a:lstStyle/>
        <a:p>
          <a:r>
            <a:rPr lang="en-US" dirty="0">
              <a:latin typeface="Georgia" panose="02040502050405020303" pitchFamily="18" charset="0"/>
            </a:rPr>
            <a:t>Advisors are not permitted to speak or participate</a:t>
          </a:r>
        </a:p>
      </dgm:t>
    </dgm:pt>
    <dgm:pt modelId="{60E553A7-15BF-4E69-8AA1-611B0D334079}" type="parTrans" cxnId="{75C2AD9F-7F18-4152-A033-04B04D452EA9}">
      <dgm:prSet/>
      <dgm:spPr/>
      <dgm:t>
        <a:bodyPr/>
        <a:lstStyle/>
        <a:p>
          <a:endParaRPr lang="en-US"/>
        </a:p>
      </dgm:t>
    </dgm:pt>
    <dgm:pt modelId="{80487BA8-AEED-44EA-AA5B-8DF4B9D1AFF2}" type="sibTrans" cxnId="{75C2AD9F-7F18-4152-A033-04B04D452EA9}">
      <dgm:prSet/>
      <dgm:spPr/>
      <dgm:t>
        <a:bodyPr/>
        <a:lstStyle/>
        <a:p>
          <a:endParaRPr lang="en-US"/>
        </a:p>
      </dgm:t>
    </dgm:pt>
    <dgm:pt modelId="{2CEFCF1C-0667-4A61-9876-18810E8619DA}">
      <dgm:prSet/>
      <dgm:spPr/>
      <dgm:t>
        <a:bodyPr/>
        <a:lstStyle/>
        <a:p>
          <a:r>
            <a:rPr lang="en-US" dirty="0">
              <a:latin typeface="Georgia" panose="02040502050405020303" pitchFamily="18" charset="0"/>
            </a:rPr>
            <a:t>Party may take short breaks to consult with advisor</a:t>
          </a:r>
        </a:p>
      </dgm:t>
    </dgm:pt>
    <dgm:pt modelId="{8BF2A186-97D4-49BF-8F28-6E05A845EB39}" type="parTrans" cxnId="{E3202429-F74C-45E8-A756-458BC99F77B3}">
      <dgm:prSet/>
      <dgm:spPr/>
      <dgm:t>
        <a:bodyPr/>
        <a:lstStyle/>
        <a:p>
          <a:endParaRPr lang="en-US"/>
        </a:p>
      </dgm:t>
    </dgm:pt>
    <dgm:pt modelId="{48E54D63-E11D-4BED-A1E4-31CCD2B25AD4}" type="sibTrans" cxnId="{E3202429-F74C-45E8-A756-458BC99F77B3}">
      <dgm:prSet/>
      <dgm:spPr/>
      <dgm:t>
        <a:bodyPr/>
        <a:lstStyle/>
        <a:p>
          <a:endParaRPr lang="en-US"/>
        </a:p>
      </dgm:t>
    </dgm:pt>
    <dgm:pt modelId="{BFB951FD-B765-436F-A6F1-ADCC67E459C9}">
      <dgm:prSet/>
      <dgm:spPr/>
      <dgm:t>
        <a:bodyPr/>
        <a:lstStyle/>
        <a:p>
          <a:r>
            <a:rPr lang="en-US" dirty="0">
              <a:latin typeface="Georgia" panose="02040502050405020303" pitchFamily="18" charset="0"/>
            </a:rPr>
            <a:t>Parties/advisors have no right to attend investigative interview of another Party or witness </a:t>
          </a:r>
        </a:p>
      </dgm:t>
    </dgm:pt>
    <dgm:pt modelId="{3F88FC62-9253-4413-AC8F-2A3DD355BB64}" type="parTrans" cxnId="{F6F257CE-8894-4634-828C-D99D881D2A0F}">
      <dgm:prSet/>
      <dgm:spPr/>
      <dgm:t>
        <a:bodyPr/>
        <a:lstStyle/>
        <a:p>
          <a:endParaRPr lang="en-US"/>
        </a:p>
      </dgm:t>
    </dgm:pt>
    <dgm:pt modelId="{6482FD92-D9F9-4249-86D9-623D94342EB8}" type="sibTrans" cxnId="{F6F257CE-8894-4634-828C-D99D881D2A0F}">
      <dgm:prSet/>
      <dgm:spPr/>
      <dgm:t>
        <a:bodyPr/>
        <a:lstStyle/>
        <a:p>
          <a:endParaRPr lang="en-US"/>
        </a:p>
      </dgm:t>
    </dgm:pt>
    <dgm:pt modelId="{4EEAE142-3DDE-48B0-84FB-520208482092}" type="pres">
      <dgm:prSet presAssocID="{20BA2553-4FBE-4F75-BBC5-38AA8B8A5FD2}" presName="matrix" presStyleCnt="0">
        <dgm:presLayoutVars>
          <dgm:chMax val="1"/>
          <dgm:dir/>
          <dgm:resizeHandles val="exact"/>
        </dgm:presLayoutVars>
      </dgm:prSet>
      <dgm:spPr/>
    </dgm:pt>
    <dgm:pt modelId="{42A1C888-02A4-42FC-98A6-FB5520C25DC8}" type="pres">
      <dgm:prSet presAssocID="{20BA2553-4FBE-4F75-BBC5-38AA8B8A5FD2}" presName="diamond" presStyleLbl="bgShp" presStyleIdx="0" presStyleCnt="1"/>
      <dgm:spPr/>
    </dgm:pt>
    <dgm:pt modelId="{A3A604E4-53F1-4B9D-A242-245925486D77}" type="pres">
      <dgm:prSet presAssocID="{20BA2553-4FBE-4F75-BBC5-38AA8B8A5FD2}" presName="quad1" presStyleLbl="node1" presStyleIdx="0" presStyleCnt="4">
        <dgm:presLayoutVars>
          <dgm:chMax val="0"/>
          <dgm:chPref val="0"/>
          <dgm:bulletEnabled val="1"/>
        </dgm:presLayoutVars>
      </dgm:prSet>
      <dgm:spPr/>
    </dgm:pt>
    <dgm:pt modelId="{B05672A5-79D2-449A-889B-38E834ACF162}" type="pres">
      <dgm:prSet presAssocID="{20BA2553-4FBE-4F75-BBC5-38AA8B8A5FD2}" presName="quad2" presStyleLbl="node1" presStyleIdx="1" presStyleCnt="4">
        <dgm:presLayoutVars>
          <dgm:chMax val="0"/>
          <dgm:chPref val="0"/>
          <dgm:bulletEnabled val="1"/>
        </dgm:presLayoutVars>
      </dgm:prSet>
      <dgm:spPr/>
    </dgm:pt>
    <dgm:pt modelId="{C4E41052-9829-4953-8358-D42B03915C04}" type="pres">
      <dgm:prSet presAssocID="{20BA2553-4FBE-4F75-BBC5-38AA8B8A5FD2}" presName="quad3" presStyleLbl="node1" presStyleIdx="2" presStyleCnt="4">
        <dgm:presLayoutVars>
          <dgm:chMax val="0"/>
          <dgm:chPref val="0"/>
          <dgm:bulletEnabled val="1"/>
        </dgm:presLayoutVars>
      </dgm:prSet>
      <dgm:spPr/>
    </dgm:pt>
    <dgm:pt modelId="{282951CD-0027-4EC6-B6DE-30EA9377BCD5}" type="pres">
      <dgm:prSet presAssocID="{20BA2553-4FBE-4F75-BBC5-38AA8B8A5FD2}" presName="quad4" presStyleLbl="node1" presStyleIdx="3" presStyleCnt="4">
        <dgm:presLayoutVars>
          <dgm:chMax val="0"/>
          <dgm:chPref val="0"/>
          <dgm:bulletEnabled val="1"/>
        </dgm:presLayoutVars>
      </dgm:prSet>
      <dgm:spPr/>
    </dgm:pt>
  </dgm:ptLst>
  <dgm:cxnLst>
    <dgm:cxn modelId="{24A15E06-7131-44E9-94D3-73DF9D58041B}" type="presOf" srcId="{03F4C349-CCFE-4C82-944E-63FBC0E8C47C}" destId="{A3A604E4-53F1-4B9D-A242-245925486D77}" srcOrd="0" destOrd="0" presId="urn:microsoft.com/office/officeart/2005/8/layout/matrix3"/>
    <dgm:cxn modelId="{E3202429-F74C-45E8-A756-458BC99F77B3}" srcId="{20BA2553-4FBE-4F75-BBC5-38AA8B8A5FD2}" destId="{2CEFCF1C-0667-4A61-9876-18810E8619DA}" srcOrd="2" destOrd="0" parTransId="{8BF2A186-97D4-49BF-8F28-6E05A845EB39}" sibTransId="{48E54D63-E11D-4BED-A1E4-31CCD2B25AD4}"/>
    <dgm:cxn modelId="{09387639-1CA2-4FDC-85D6-0F7F26D293B4}" type="presOf" srcId="{6398E7A4-2EC2-4347-9DD7-5EF0726A6419}" destId="{B05672A5-79D2-449A-889B-38E834ACF162}" srcOrd="0" destOrd="0" presId="urn:microsoft.com/office/officeart/2005/8/layout/matrix3"/>
    <dgm:cxn modelId="{EE7B9083-C328-4B31-8704-BA7EEBB5407E}" type="presOf" srcId="{2CEFCF1C-0667-4A61-9876-18810E8619DA}" destId="{C4E41052-9829-4953-8358-D42B03915C04}" srcOrd="0" destOrd="0" presId="urn:microsoft.com/office/officeart/2005/8/layout/matrix3"/>
    <dgm:cxn modelId="{75C2AD9F-7F18-4152-A033-04B04D452EA9}" srcId="{20BA2553-4FBE-4F75-BBC5-38AA8B8A5FD2}" destId="{6398E7A4-2EC2-4347-9DD7-5EF0726A6419}" srcOrd="1" destOrd="0" parTransId="{60E553A7-15BF-4E69-8AA1-611B0D334079}" sibTransId="{80487BA8-AEED-44EA-AA5B-8DF4B9D1AFF2}"/>
    <dgm:cxn modelId="{F6F257CE-8894-4634-828C-D99D881D2A0F}" srcId="{20BA2553-4FBE-4F75-BBC5-38AA8B8A5FD2}" destId="{BFB951FD-B765-436F-A6F1-ADCC67E459C9}" srcOrd="3" destOrd="0" parTransId="{3F88FC62-9253-4413-AC8F-2A3DD355BB64}" sibTransId="{6482FD92-D9F9-4249-86D9-623D94342EB8}"/>
    <dgm:cxn modelId="{0CF71AD1-0FFA-472B-98B1-670E1DC36597}" type="presOf" srcId="{BFB951FD-B765-436F-A6F1-ADCC67E459C9}" destId="{282951CD-0027-4EC6-B6DE-30EA9377BCD5}" srcOrd="0" destOrd="0" presId="urn:microsoft.com/office/officeart/2005/8/layout/matrix3"/>
    <dgm:cxn modelId="{685509DE-B0E8-43A3-A50C-441F53FF7C17}" srcId="{20BA2553-4FBE-4F75-BBC5-38AA8B8A5FD2}" destId="{03F4C349-CCFE-4C82-944E-63FBC0E8C47C}" srcOrd="0" destOrd="0" parTransId="{2179F2A3-C8B2-4185-A0A8-1C1531598492}" sibTransId="{AE0E0D43-17AF-48B2-8B50-39CA18655AC3}"/>
    <dgm:cxn modelId="{5D25C4F8-583A-429A-AD01-2489B541DC2C}" type="presOf" srcId="{20BA2553-4FBE-4F75-BBC5-38AA8B8A5FD2}" destId="{4EEAE142-3DDE-48B0-84FB-520208482092}" srcOrd="0" destOrd="0" presId="urn:microsoft.com/office/officeart/2005/8/layout/matrix3"/>
    <dgm:cxn modelId="{E7FF2E7C-243D-4CA0-89FD-E40A47EA4E5C}" type="presParOf" srcId="{4EEAE142-3DDE-48B0-84FB-520208482092}" destId="{42A1C888-02A4-42FC-98A6-FB5520C25DC8}" srcOrd="0" destOrd="0" presId="urn:microsoft.com/office/officeart/2005/8/layout/matrix3"/>
    <dgm:cxn modelId="{2BF0775C-A2CD-41EE-9356-6755D8789CB3}" type="presParOf" srcId="{4EEAE142-3DDE-48B0-84FB-520208482092}" destId="{A3A604E4-53F1-4B9D-A242-245925486D77}" srcOrd="1" destOrd="0" presId="urn:microsoft.com/office/officeart/2005/8/layout/matrix3"/>
    <dgm:cxn modelId="{DC7F8734-8078-4084-944A-D39042DC3ACA}" type="presParOf" srcId="{4EEAE142-3DDE-48B0-84FB-520208482092}" destId="{B05672A5-79D2-449A-889B-38E834ACF162}" srcOrd="2" destOrd="0" presId="urn:microsoft.com/office/officeart/2005/8/layout/matrix3"/>
    <dgm:cxn modelId="{52BA33F3-FC7B-498D-8DCB-7861A05DA5F3}" type="presParOf" srcId="{4EEAE142-3DDE-48B0-84FB-520208482092}" destId="{C4E41052-9829-4953-8358-D42B03915C04}" srcOrd="3" destOrd="0" presId="urn:microsoft.com/office/officeart/2005/8/layout/matrix3"/>
    <dgm:cxn modelId="{2F94AC85-3D8A-4F2E-BEDD-909BC32940F9}" type="presParOf" srcId="{4EEAE142-3DDE-48B0-84FB-520208482092}" destId="{282951CD-0027-4EC6-B6DE-30EA9377BCD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sp="http://schemas.microsoft.com/office/drawing/2008/diagram" xmlns:dgm="http://schemas.openxmlformats.org/drawingml/2006/diagram" xmlns:a="http://schemas.openxmlformats.org/drawingml/2006/main">
  <dgm:ptLst>
    <dgm:pt modelId="{29D8DB3D-7488-490F-AC42-880D0CB69FE4}"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8BCB617E-ED6D-420E-99CE-976E84D74CBD}">
      <dgm:prSet/>
      <dgm:spPr/>
      <dgm:t>
        <a:bodyPr/>
        <a:lstStyle/>
        <a:p>
          <a:r>
            <a:rPr lang="en-US" dirty="0">
              <a:latin typeface="Georgia" panose="02040502050405020303" pitchFamily="18" charset="0"/>
            </a:rPr>
            <a:t>Ranges and types of sanctions must be appropriate to policy violation</a:t>
          </a:r>
        </a:p>
      </dgm:t>
    </dgm:pt>
    <dgm:pt modelId="{16DAC70A-7061-4595-9076-69B27054CBF3}" type="parTrans" cxnId="{4C11C81C-ADF4-4DA2-8B10-1AAE90DB8107}">
      <dgm:prSet/>
      <dgm:spPr/>
      <dgm:t>
        <a:bodyPr/>
        <a:lstStyle/>
        <a:p>
          <a:endParaRPr lang="en-US"/>
        </a:p>
      </dgm:t>
    </dgm:pt>
    <dgm:pt modelId="{40087271-B003-48BD-9207-CCE122F7D628}" type="sibTrans" cxnId="{4C11C81C-ADF4-4DA2-8B10-1AAE90DB8107}">
      <dgm:prSet/>
      <dgm:spPr/>
      <dgm:t>
        <a:bodyPr/>
        <a:lstStyle/>
        <a:p>
          <a:endParaRPr lang="en-US"/>
        </a:p>
      </dgm:t>
    </dgm:pt>
    <dgm:pt modelId="{94B096D6-79DB-4975-A14C-00377BC603E6}">
      <dgm:prSet/>
      <dgm:spPr/>
      <dgm:t>
        <a:bodyPr/>
        <a:lstStyle/>
        <a:p>
          <a:r>
            <a:rPr lang="en-US" dirty="0">
              <a:latin typeface="Georgia" panose="02040502050405020303" pitchFamily="18" charset="0"/>
            </a:rPr>
            <a:t>One or more sanctions may be imposed</a:t>
          </a:r>
        </a:p>
      </dgm:t>
    </dgm:pt>
    <dgm:pt modelId="{6EB8E1A9-8ADC-40D8-86A1-6D1792E571DA}" type="parTrans" cxnId="{7BD382AD-4141-48B0-9950-AC609B4030DC}">
      <dgm:prSet/>
      <dgm:spPr/>
      <dgm:t>
        <a:bodyPr/>
        <a:lstStyle/>
        <a:p>
          <a:endParaRPr lang="en-US"/>
        </a:p>
      </dgm:t>
    </dgm:pt>
    <dgm:pt modelId="{4D9EDA99-6A22-4AB9-9468-BB80D88921B4}" type="sibTrans" cxnId="{7BD382AD-4141-48B0-9950-AC609B4030DC}">
      <dgm:prSet/>
      <dgm:spPr/>
      <dgm:t>
        <a:bodyPr/>
        <a:lstStyle/>
        <a:p>
          <a:endParaRPr lang="en-US"/>
        </a:p>
      </dgm:t>
    </dgm:pt>
    <dgm:pt modelId="{35574C9B-13BD-470A-A3BF-B896BD613644}">
      <dgm:prSet/>
      <dgm:spPr/>
      <dgm:t>
        <a:bodyPr/>
        <a:lstStyle/>
        <a:p>
          <a:r>
            <a:rPr lang="en-US" dirty="0">
              <a:latin typeface="Georgia" panose="02040502050405020303" pitchFamily="18" charset="0"/>
            </a:rPr>
            <a:t>Sanctions also vary based on whether the responsible party is a student, employee, or third-party vendor</a:t>
          </a:r>
        </a:p>
      </dgm:t>
    </dgm:pt>
    <dgm:pt modelId="{591E4413-F105-4242-95CA-1A1CA5D63478}" type="parTrans" cxnId="{AEBC1796-5813-4A14-9819-65F93EA182C7}">
      <dgm:prSet/>
      <dgm:spPr/>
      <dgm:t>
        <a:bodyPr/>
        <a:lstStyle/>
        <a:p>
          <a:endParaRPr lang="en-US"/>
        </a:p>
      </dgm:t>
    </dgm:pt>
    <dgm:pt modelId="{74BD3073-7860-4E23-BBA6-5A36ED994A6E}" type="sibTrans" cxnId="{AEBC1796-5813-4A14-9819-65F93EA182C7}">
      <dgm:prSet/>
      <dgm:spPr/>
      <dgm:t>
        <a:bodyPr/>
        <a:lstStyle/>
        <a:p>
          <a:endParaRPr lang="en-US"/>
        </a:p>
      </dgm:t>
    </dgm:pt>
    <dgm:pt modelId="{FBF64962-269C-46A0-B9E4-E53AB01B472C}" type="pres">
      <dgm:prSet presAssocID="{29D8DB3D-7488-490F-AC42-880D0CB69FE4}" presName="diagram" presStyleCnt="0">
        <dgm:presLayoutVars>
          <dgm:chPref val="1"/>
          <dgm:dir/>
          <dgm:animOne val="branch"/>
          <dgm:animLvl val="lvl"/>
          <dgm:resizeHandles/>
        </dgm:presLayoutVars>
      </dgm:prSet>
      <dgm:spPr/>
    </dgm:pt>
    <dgm:pt modelId="{6C6567EC-B1D3-4C5D-8BE1-E7947FB07CFB}" type="pres">
      <dgm:prSet presAssocID="{8BCB617E-ED6D-420E-99CE-976E84D74CBD}" presName="root" presStyleCnt="0"/>
      <dgm:spPr/>
    </dgm:pt>
    <dgm:pt modelId="{67AD6E70-419B-4DF8-9510-96198F08ED1D}" type="pres">
      <dgm:prSet presAssocID="{8BCB617E-ED6D-420E-99CE-976E84D74CBD}" presName="rootComposite" presStyleCnt="0"/>
      <dgm:spPr/>
    </dgm:pt>
    <dgm:pt modelId="{00550900-C66A-432B-B522-CD33DDC04096}" type="pres">
      <dgm:prSet presAssocID="{8BCB617E-ED6D-420E-99CE-976E84D74CBD}" presName="rootText" presStyleLbl="node1" presStyleIdx="0" presStyleCnt="3"/>
      <dgm:spPr/>
    </dgm:pt>
    <dgm:pt modelId="{F43BD790-63E0-4683-A0B8-3000E3E8DBFF}" type="pres">
      <dgm:prSet presAssocID="{8BCB617E-ED6D-420E-99CE-976E84D74CBD}" presName="rootConnector" presStyleLbl="node1" presStyleIdx="0" presStyleCnt="3"/>
      <dgm:spPr/>
    </dgm:pt>
    <dgm:pt modelId="{2EA0D097-4E15-4CC3-955B-B832967D6E25}" type="pres">
      <dgm:prSet presAssocID="{8BCB617E-ED6D-420E-99CE-976E84D74CBD}" presName="childShape" presStyleCnt="0"/>
      <dgm:spPr/>
    </dgm:pt>
    <dgm:pt modelId="{46DDACBC-2C28-469B-84EC-CE5AADA47D14}" type="pres">
      <dgm:prSet presAssocID="{94B096D6-79DB-4975-A14C-00377BC603E6}" presName="root" presStyleCnt="0"/>
      <dgm:spPr/>
    </dgm:pt>
    <dgm:pt modelId="{C1026BA0-9DBA-493D-97C4-D110756BAF03}" type="pres">
      <dgm:prSet presAssocID="{94B096D6-79DB-4975-A14C-00377BC603E6}" presName="rootComposite" presStyleCnt="0"/>
      <dgm:spPr/>
    </dgm:pt>
    <dgm:pt modelId="{CA897314-955B-4521-95CD-FE2BCB38C106}" type="pres">
      <dgm:prSet presAssocID="{94B096D6-79DB-4975-A14C-00377BC603E6}" presName="rootText" presStyleLbl="node1" presStyleIdx="1" presStyleCnt="3"/>
      <dgm:spPr/>
    </dgm:pt>
    <dgm:pt modelId="{7CEE85C3-E5E2-40B1-B289-2C1F5E4676A6}" type="pres">
      <dgm:prSet presAssocID="{94B096D6-79DB-4975-A14C-00377BC603E6}" presName="rootConnector" presStyleLbl="node1" presStyleIdx="1" presStyleCnt="3"/>
      <dgm:spPr/>
    </dgm:pt>
    <dgm:pt modelId="{9CA54422-38EF-400A-864E-EB6025214C7A}" type="pres">
      <dgm:prSet presAssocID="{94B096D6-79DB-4975-A14C-00377BC603E6}" presName="childShape" presStyleCnt="0"/>
      <dgm:spPr/>
    </dgm:pt>
    <dgm:pt modelId="{1C65DDCB-E4C9-4FBE-89FB-18AB5FB6F6C2}" type="pres">
      <dgm:prSet presAssocID="{35574C9B-13BD-470A-A3BF-B896BD613644}" presName="root" presStyleCnt="0"/>
      <dgm:spPr/>
    </dgm:pt>
    <dgm:pt modelId="{739533C5-CCF5-4D77-B4B8-93B08D745DBD}" type="pres">
      <dgm:prSet presAssocID="{35574C9B-13BD-470A-A3BF-B896BD613644}" presName="rootComposite" presStyleCnt="0"/>
      <dgm:spPr/>
    </dgm:pt>
    <dgm:pt modelId="{277E8D8A-1FA6-4A06-A423-579ADCD7C976}" type="pres">
      <dgm:prSet presAssocID="{35574C9B-13BD-470A-A3BF-B896BD613644}" presName="rootText" presStyleLbl="node1" presStyleIdx="2" presStyleCnt="3"/>
      <dgm:spPr/>
    </dgm:pt>
    <dgm:pt modelId="{2C26F173-06E4-43E1-B046-6B1BF8E03AC1}" type="pres">
      <dgm:prSet presAssocID="{35574C9B-13BD-470A-A3BF-B896BD613644}" presName="rootConnector" presStyleLbl="node1" presStyleIdx="2" presStyleCnt="3"/>
      <dgm:spPr/>
    </dgm:pt>
    <dgm:pt modelId="{58A1521B-0775-416E-994C-013E73850947}" type="pres">
      <dgm:prSet presAssocID="{35574C9B-13BD-470A-A3BF-B896BD613644}" presName="childShape" presStyleCnt="0"/>
      <dgm:spPr/>
    </dgm:pt>
  </dgm:ptLst>
  <dgm:cxnLst>
    <dgm:cxn modelId="{93829E07-1934-48C4-86FF-2B929FE2A282}" type="presOf" srcId="{35574C9B-13BD-470A-A3BF-B896BD613644}" destId="{277E8D8A-1FA6-4A06-A423-579ADCD7C976}" srcOrd="0" destOrd="0" presId="urn:microsoft.com/office/officeart/2005/8/layout/hierarchy3"/>
    <dgm:cxn modelId="{4C11C81C-ADF4-4DA2-8B10-1AAE90DB8107}" srcId="{29D8DB3D-7488-490F-AC42-880D0CB69FE4}" destId="{8BCB617E-ED6D-420E-99CE-976E84D74CBD}" srcOrd="0" destOrd="0" parTransId="{16DAC70A-7061-4595-9076-69B27054CBF3}" sibTransId="{40087271-B003-48BD-9207-CCE122F7D628}"/>
    <dgm:cxn modelId="{19942C1E-5BAC-488A-869E-C0E5B180F9B6}" type="presOf" srcId="{8BCB617E-ED6D-420E-99CE-976E84D74CBD}" destId="{F43BD790-63E0-4683-A0B8-3000E3E8DBFF}" srcOrd="1" destOrd="0" presId="urn:microsoft.com/office/officeart/2005/8/layout/hierarchy3"/>
    <dgm:cxn modelId="{47B98227-1BB3-4DB1-A47B-8D68047BF952}" type="presOf" srcId="{29D8DB3D-7488-490F-AC42-880D0CB69FE4}" destId="{FBF64962-269C-46A0-B9E4-E53AB01B472C}" srcOrd="0" destOrd="0" presId="urn:microsoft.com/office/officeart/2005/8/layout/hierarchy3"/>
    <dgm:cxn modelId="{A7807A55-A609-4185-B727-CD61258FBB04}" type="presOf" srcId="{94B096D6-79DB-4975-A14C-00377BC603E6}" destId="{7CEE85C3-E5E2-40B1-B289-2C1F5E4676A6}" srcOrd="1" destOrd="0" presId="urn:microsoft.com/office/officeart/2005/8/layout/hierarchy3"/>
    <dgm:cxn modelId="{AEBC1796-5813-4A14-9819-65F93EA182C7}" srcId="{29D8DB3D-7488-490F-AC42-880D0CB69FE4}" destId="{35574C9B-13BD-470A-A3BF-B896BD613644}" srcOrd="2" destOrd="0" parTransId="{591E4413-F105-4242-95CA-1A1CA5D63478}" sibTransId="{74BD3073-7860-4E23-BBA6-5A36ED994A6E}"/>
    <dgm:cxn modelId="{7BD382AD-4141-48B0-9950-AC609B4030DC}" srcId="{29D8DB3D-7488-490F-AC42-880D0CB69FE4}" destId="{94B096D6-79DB-4975-A14C-00377BC603E6}" srcOrd="1" destOrd="0" parTransId="{6EB8E1A9-8ADC-40D8-86A1-6D1792E571DA}" sibTransId="{4D9EDA99-6A22-4AB9-9468-BB80D88921B4}"/>
    <dgm:cxn modelId="{24871BD2-ECF6-4649-A149-D1C1EBEBFFC5}" type="presOf" srcId="{94B096D6-79DB-4975-A14C-00377BC603E6}" destId="{CA897314-955B-4521-95CD-FE2BCB38C106}" srcOrd="0" destOrd="0" presId="urn:microsoft.com/office/officeart/2005/8/layout/hierarchy3"/>
    <dgm:cxn modelId="{F3CBC2D9-B9B9-4E22-955E-8BE945E7D80F}" type="presOf" srcId="{35574C9B-13BD-470A-A3BF-B896BD613644}" destId="{2C26F173-06E4-43E1-B046-6B1BF8E03AC1}" srcOrd="1" destOrd="0" presId="urn:microsoft.com/office/officeart/2005/8/layout/hierarchy3"/>
    <dgm:cxn modelId="{B5D48CFD-B842-428F-BE33-34BB6BDF5655}" type="presOf" srcId="{8BCB617E-ED6D-420E-99CE-976E84D74CBD}" destId="{00550900-C66A-432B-B522-CD33DDC04096}" srcOrd="0" destOrd="0" presId="urn:microsoft.com/office/officeart/2005/8/layout/hierarchy3"/>
    <dgm:cxn modelId="{D4D0E28E-2C2C-41B4-89EF-FD8B65364249}" type="presParOf" srcId="{FBF64962-269C-46A0-B9E4-E53AB01B472C}" destId="{6C6567EC-B1D3-4C5D-8BE1-E7947FB07CFB}" srcOrd="0" destOrd="0" presId="urn:microsoft.com/office/officeart/2005/8/layout/hierarchy3"/>
    <dgm:cxn modelId="{D8D91ABD-9D98-4935-B87E-55ABEF6FAB44}" type="presParOf" srcId="{6C6567EC-B1D3-4C5D-8BE1-E7947FB07CFB}" destId="{67AD6E70-419B-4DF8-9510-96198F08ED1D}" srcOrd="0" destOrd="0" presId="urn:microsoft.com/office/officeart/2005/8/layout/hierarchy3"/>
    <dgm:cxn modelId="{60B58B0B-382C-47F5-A5C8-E8635D6DAAAB}" type="presParOf" srcId="{67AD6E70-419B-4DF8-9510-96198F08ED1D}" destId="{00550900-C66A-432B-B522-CD33DDC04096}" srcOrd="0" destOrd="0" presId="urn:microsoft.com/office/officeart/2005/8/layout/hierarchy3"/>
    <dgm:cxn modelId="{09C2C566-966C-49AE-ACA0-7859650ED38E}" type="presParOf" srcId="{67AD6E70-419B-4DF8-9510-96198F08ED1D}" destId="{F43BD790-63E0-4683-A0B8-3000E3E8DBFF}" srcOrd="1" destOrd="0" presId="urn:microsoft.com/office/officeart/2005/8/layout/hierarchy3"/>
    <dgm:cxn modelId="{6B8C9BDE-D884-42E0-A299-83211BC3FAA2}" type="presParOf" srcId="{6C6567EC-B1D3-4C5D-8BE1-E7947FB07CFB}" destId="{2EA0D097-4E15-4CC3-955B-B832967D6E25}" srcOrd="1" destOrd="0" presId="urn:microsoft.com/office/officeart/2005/8/layout/hierarchy3"/>
    <dgm:cxn modelId="{406A48C1-4CD9-4562-87E0-E26F7AED121D}" type="presParOf" srcId="{FBF64962-269C-46A0-B9E4-E53AB01B472C}" destId="{46DDACBC-2C28-469B-84EC-CE5AADA47D14}" srcOrd="1" destOrd="0" presId="urn:microsoft.com/office/officeart/2005/8/layout/hierarchy3"/>
    <dgm:cxn modelId="{F87D7A91-EF7C-4108-9DF8-3D247C2531E1}" type="presParOf" srcId="{46DDACBC-2C28-469B-84EC-CE5AADA47D14}" destId="{C1026BA0-9DBA-493D-97C4-D110756BAF03}" srcOrd="0" destOrd="0" presId="urn:microsoft.com/office/officeart/2005/8/layout/hierarchy3"/>
    <dgm:cxn modelId="{7FE687E7-A9D0-463C-BA30-387DB8400E88}" type="presParOf" srcId="{C1026BA0-9DBA-493D-97C4-D110756BAF03}" destId="{CA897314-955B-4521-95CD-FE2BCB38C106}" srcOrd="0" destOrd="0" presId="urn:microsoft.com/office/officeart/2005/8/layout/hierarchy3"/>
    <dgm:cxn modelId="{AA8CA7EE-E82A-4156-AF7E-911D81D25D5F}" type="presParOf" srcId="{C1026BA0-9DBA-493D-97C4-D110756BAF03}" destId="{7CEE85C3-E5E2-40B1-B289-2C1F5E4676A6}" srcOrd="1" destOrd="0" presId="urn:microsoft.com/office/officeart/2005/8/layout/hierarchy3"/>
    <dgm:cxn modelId="{8C608C96-8CC7-4B60-B312-0608A732B39B}" type="presParOf" srcId="{46DDACBC-2C28-469B-84EC-CE5AADA47D14}" destId="{9CA54422-38EF-400A-864E-EB6025214C7A}" srcOrd="1" destOrd="0" presId="urn:microsoft.com/office/officeart/2005/8/layout/hierarchy3"/>
    <dgm:cxn modelId="{D6855C4E-55F9-47C1-8CBA-080FB2894D3E}" type="presParOf" srcId="{FBF64962-269C-46A0-B9E4-E53AB01B472C}" destId="{1C65DDCB-E4C9-4FBE-89FB-18AB5FB6F6C2}" srcOrd="2" destOrd="0" presId="urn:microsoft.com/office/officeart/2005/8/layout/hierarchy3"/>
    <dgm:cxn modelId="{10ED5AC1-1B3D-4C8F-BABB-F457E43F10BB}" type="presParOf" srcId="{1C65DDCB-E4C9-4FBE-89FB-18AB5FB6F6C2}" destId="{739533C5-CCF5-4D77-B4B8-93B08D745DBD}" srcOrd="0" destOrd="0" presId="urn:microsoft.com/office/officeart/2005/8/layout/hierarchy3"/>
    <dgm:cxn modelId="{0370920A-5E5C-4C77-AE31-FFA32AC3E125}" type="presParOf" srcId="{739533C5-CCF5-4D77-B4B8-93B08D745DBD}" destId="{277E8D8A-1FA6-4A06-A423-579ADCD7C976}" srcOrd="0" destOrd="0" presId="urn:microsoft.com/office/officeart/2005/8/layout/hierarchy3"/>
    <dgm:cxn modelId="{A93E1A40-9DB7-4106-9B5B-C14E906D4065}" type="presParOf" srcId="{739533C5-CCF5-4D77-B4B8-93B08D745DBD}" destId="{2C26F173-06E4-43E1-B046-6B1BF8E03AC1}" srcOrd="1" destOrd="0" presId="urn:microsoft.com/office/officeart/2005/8/layout/hierarchy3"/>
    <dgm:cxn modelId="{3D9A7495-6B13-441E-B50C-F16EA493B099}" type="presParOf" srcId="{1C65DDCB-E4C9-4FBE-89FB-18AB5FB6F6C2}" destId="{58A1521B-0775-416E-994C-013E7385094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r="http://schemas.openxmlformats.org/officeDocument/2006/relationships" xmlns:a14="http://schemas.microsoft.com/office/drawing/2010/main" xmlns:asvg="http://schemas.microsoft.com/office/drawing/2016/SVG/main" xmlns:dgm="http://schemas.openxmlformats.org/drawingml/2006/diagram" xmlns:dsp="http://schemas.microsoft.com/office/drawing/2008/diagram" xmlns:a="http://schemas.openxmlformats.org/drawingml/2006/main">
  <dsp:spTree>
    <dsp:nvGrpSpPr>
      <dsp:cNvPr id="0" name=""/>
      <dsp:cNvGrpSpPr/>
    </dsp:nvGrpSpPr>
    <dsp:grpSpPr/>
    <dsp:sp modelId="{2421B113-8BE7-46C7-B4B1-5DB641B2A9FA}">
      <dsp:nvSpPr>
        <dsp:cNvPr id="0" name=""/>
        <dsp:cNvSpPr/>
      </dsp:nvSpPr>
      <dsp:spPr>
        <a:xfrm>
          <a:off x="752566" y="979116"/>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7B0BA3-BCA5-4D65-8606-51E8F0FA950D}">
      <dsp:nvSpPr>
        <dsp:cNvPr id="0" name=""/>
        <dsp:cNvSpPr/>
      </dsp:nvSpPr>
      <dsp:spPr>
        <a:xfrm>
          <a:off x="100682" y="2381188"/>
          <a:ext cx="2370489"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Bias and Conflict of Interests Prohibited</a:t>
          </a:r>
        </a:p>
      </dsp:txBody>
      <dsp:txXfrm>
        <a:off x="100682" y="2381188"/>
        <a:ext cx="2370489" cy="832500"/>
      </dsp:txXfrm>
    </dsp:sp>
    <dsp:sp modelId="{47F78813-AEEE-44A9-AF14-F6C11C6905B6}">
      <dsp:nvSpPr>
        <dsp:cNvPr id="0" name=""/>
        <dsp:cNvSpPr/>
      </dsp:nvSpPr>
      <dsp:spPr>
        <a:xfrm>
          <a:off x="3537891" y="979116"/>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6AA068-2E2E-4C12-A3E6-A4D99D57CA1C}">
      <dsp:nvSpPr>
        <dsp:cNvPr id="0" name=""/>
        <dsp:cNvSpPr/>
      </dsp:nvSpPr>
      <dsp:spPr>
        <a:xfrm>
          <a:off x="2886007" y="2381188"/>
          <a:ext cx="2370489"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Avoid pre-judgment of the case</a:t>
          </a:r>
        </a:p>
      </dsp:txBody>
      <dsp:txXfrm>
        <a:off x="2886007" y="2381188"/>
        <a:ext cx="2370489" cy="832500"/>
      </dsp:txXfrm>
    </dsp:sp>
    <dsp:sp modelId="{3DA2FFCF-414A-4438-8C83-42EFC4AC6C91}">
      <dsp:nvSpPr>
        <dsp:cNvPr id="0" name=""/>
        <dsp:cNvSpPr/>
      </dsp:nvSpPr>
      <dsp:spPr>
        <a:xfrm>
          <a:off x="6323216" y="979116"/>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19766-825C-46AF-9C70-8E5EF7DEF9A2}">
      <dsp:nvSpPr>
        <dsp:cNvPr id="0" name=""/>
        <dsp:cNvSpPr/>
      </dsp:nvSpPr>
      <dsp:spPr>
        <a:xfrm>
          <a:off x="5671332" y="2381188"/>
          <a:ext cx="2370489"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Keep an open mind and avoid stereotypes</a:t>
          </a:r>
        </a:p>
      </dsp:txBody>
      <dsp:txXfrm>
        <a:off x="5671332" y="2381188"/>
        <a:ext cx="2370489" cy="832500"/>
      </dsp:txXfrm>
    </dsp:sp>
    <dsp:sp modelId="{B9B0F864-9CAC-469E-9104-E9AB591E9417}">
      <dsp:nvSpPr>
        <dsp:cNvPr id="0" name=""/>
        <dsp:cNvSpPr/>
      </dsp:nvSpPr>
      <dsp:spPr>
        <a:xfrm>
          <a:off x="9108541" y="979116"/>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D1D36-BA59-4870-AF42-9AC771F38737}">
      <dsp:nvSpPr>
        <dsp:cNvPr id="0" name=""/>
        <dsp:cNvSpPr/>
      </dsp:nvSpPr>
      <dsp:spPr>
        <a:xfrm>
          <a:off x="8456657" y="2381188"/>
          <a:ext cx="2370489"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Must uphold fairness and equity and remain impartial and objective throughout the process</a:t>
          </a:r>
        </a:p>
      </dsp:txBody>
      <dsp:txXfrm>
        <a:off x="8456657" y="2381188"/>
        <a:ext cx="2370489" cy="83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7027F-C4CD-4298-8849-6DF3DC9C4972}">
      <dsp:nvSpPr>
        <dsp:cNvPr id="0" name=""/>
        <dsp:cNvSpPr/>
      </dsp:nvSpPr>
      <dsp:spPr>
        <a:xfrm>
          <a:off x="1333" y="1316033"/>
          <a:ext cx="3121474" cy="1560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Georgia" panose="02040502050405020303" pitchFamily="18" charset="0"/>
            </a:rPr>
            <a:t>Fact-sensitive inquiry</a:t>
          </a:r>
        </a:p>
      </dsp:txBody>
      <dsp:txXfrm>
        <a:off x="47045" y="1361745"/>
        <a:ext cx="3030050" cy="1469313"/>
      </dsp:txXfrm>
    </dsp:sp>
    <dsp:sp modelId="{805262C4-67AE-4286-AE11-581BDDF81C5B}">
      <dsp:nvSpPr>
        <dsp:cNvPr id="0" name=""/>
        <dsp:cNvSpPr/>
      </dsp:nvSpPr>
      <dsp:spPr>
        <a:xfrm>
          <a:off x="3903177" y="1316033"/>
          <a:ext cx="3121474" cy="1560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Georgia" panose="02040502050405020303" pitchFamily="18" charset="0"/>
            </a:rPr>
            <a:t>Reasonable person standard</a:t>
          </a:r>
        </a:p>
      </dsp:txBody>
      <dsp:txXfrm>
        <a:off x="3948889" y="1361745"/>
        <a:ext cx="3030050" cy="1469313"/>
      </dsp:txXfrm>
    </dsp:sp>
    <dsp:sp modelId="{A35E80DB-6F93-47FE-8616-804CB04770EE}">
      <dsp:nvSpPr>
        <dsp:cNvPr id="0" name=""/>
        <dsp:cNvSpPr/>
      </dsp:nvSpPr>
      <dsp:spPr>
        <a:xfrm>
          <a:off x="7805020" y="1316033"/>
          <a:ext cx="3121474" cy="1560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Georgia" panose="02040502050405020303" pitchFamily="18" charset="0"/>
            </a:rPr>
            <a:t>Avoid generalizations</a:t>
          </a:r>
        </a:p>
      </dsp:txBody>
      <dsp:txXfrm>
        <a:off x="7850732" y="1361745"/>
        <a:ext cx="3030050" cy="1469313"/>
      </dsp:txXfrm>
    </dsp:sp>
  </dsp:spTree>
</dsp:drawing>
</file>

<file path=ppt/diagrams/drawing3.xml><?xml version="1.0" encoding="utf-8"?>
<dsp:drawing xmlns:r="http://schemas.openxmlformats.org/officeDocument/2006/relationships" xmlns:a14="http://schemas.microsoft.com/office/drawing/2010/main" xmlns:asvg="http://schemas.microsoft.com/office/drawing/2016/SVG/main" xmlns:dgm="http://schemas.openxmlformats.org/drawingml/2006/diagram" xmlns:dsp="http://schemas.microsoft.com/office/drawing/2008/diagram" xmlns:a="http://schemas.openxmlformats.org/drawingml/2006/main">
  <dsp:spTree>
    <dsp:nvGrpSpPr>
      <dsp:cNvPr id="0" name=""/>
      <dsp:cNvGrpSpPr/>
    </dsp:nvGrpSpPr>
    <dsp:grpSpPr/>
    <dsp:sp modelId="{8C391B7F-2823-4316-B878-D0B491D30425}">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672699-92F4-4593-9041-8DE65984B922}">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latin typeface="Georgia" panose="02040502050405020303" pitchFamily="18" charset="0"/>
            </a:rPr>
            <a:t>Restore or preserve equal access to education program or activity</a:t>
          </a:r>
        </a:p>
      </dsp:txBody>
      <dsp:txXfrm>
        <a:off x="765914" y="2943510"/>
        <a:ext cx="4320000" cy="720000"/>
      </dsp:txXfrm>
    </dsp:sp>
    <dsp:sp modelId="{BDF7E256-F465-4B2F-8F89-9811E9931ECD}">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6081D-8A29-4607-88E8-FA29CFEF7F8A}">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latin typeface="Georgia" panose="02040502050405020303" pitchFamily="18" charset="0"/>
            </a:rPr>
            <a:t>Maintained as confidential to the extent possible</a:t>
          </a:r>
        </a:p>
      </dsp:txBody>
      <dsp:txXfrm>
        <a:off x="5841914" y="2943510"/>
        <a:ext cx="4320000" cy="720000"/>
      </dsp:txXfrm>
    </dsp:sp>
  </dsp:spTree>
</dsp:drawing>
</file>

<file path=ppt/diagrams/drawing4.xml><?xml version="1.0" encoding="utf-8"?>
<dsp:drawing xmlns:r="http://schemas.openxmlformats.org/officeDocument/2006/relationships" xmlns:a14="http://schemas.microsoft.com/office/drawing/2010/main" xmlns:asvg="http://schemas.microsoft.com/office/drawing/2016/SVG/main" xmlns:dgm="http://schemas.openxmlformats.org/drawingml/2006/diagram" xmlns:dsp="http://schemas.microsoft.com/office/drawing/2008/diagram" xmlns:a="http://schemas.openxmlformats.org/drawingml/2006/main">
  <dsp:spTree>
    <dsp:nvGrpSpPr>
      <dsp:cNvPr id="0" name=""/>
      <dsp:cNvGrpSpPr/>
    </dsp:nvGrpSpPr>
    <dsp:grpSpPr/>
    <dsp:sp modelId="{00D2E56B-900C-40EA-A9ED-1DE3502725C0}">
      <dsp:nvSpPr>
        <dsp:cNvPr id="0" name=""/>
        <dsp:cNvSpPr/>
      </dsp:nvSpPr>
      <dsp:spPr>
        <a:xfrm>
          <a:off x="947201" y="567162"/>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C08A8D-374F-457F-828E-B64C0B5A10FA}">
      <dsp:nvSpPr>
        <dsp:cNvPr id="0" name=""/>
        <dsp:cNvSpPr/>
      </dsp:nvSpPr>
      <dsp:spPr>
        <a:xfrm>
          <a:off x="59990"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Georgia" panose="02040502050405020303" pitchFamily="18" charset="0"/>
            </a:rPr>
            <a:t>Why is this important? Follow policy and equity?</a:t>
          </a:r>
        </a:p>
      </dsp:txBody>
      <dsp:txXfrm>
        <a:off x="59990" y="2402242"/>
        <a:ext cx="3226223" cy="720000"/>
      </dsp:txXfrm>
    </dsp:sp>
    <dsp:sp modelId="{1CE7055D-B86D-48A0-8FE5-1FC7BBAA0BD3}">
      <dsp:nvSpPr>
        <dsp:cNvPr id="0" name=""/>
        <dsp:cNvSpPr/>
      </dsp:nvSpPr>
      <dsp:spPr>
        <a:xfrm>
          <a:off x="4738014" y="567162"/>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88F335-A8D7-4A6A-AED7-7F783EEB2016}">
      <dsp:nvSpPr>
        <dsp:cNvPr id="0" name=""/>
        <dsp:cNvSpPr/>
      </dsp:nvSpPr>
      <dsp:spPr>
        <a:xfrm>
          <a:off x="3850802"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Georgia" panose="02040502050405020303" pitchFamily="18" charset="0"/>
            </a:rPr>
            <a:t>How do we manage advisors who will not be quiet?</a:t>
          </a:r>
        </a:p>
      </dsp:txBody>
      <dsp:txXfrm>
        <a:off x="3850802" y="2402242"/>
        <a:ext cx="3226223" cy="720000"/>
      </dsp:txXfrm>
    </dsp:sp>
    <dsp:sp modelId="{D1F2F47B-A7CB-4D5E-B1CB-0C739F1A2EC2}">
      <dsp:nvSpPr>
        <dsp:cNvPr id="0" name=""/>
        <dsp:cNvSpPr/>
      </dsp:nvSpPr>
      <dsp:spPr>
        <a:xfrm>
          <a:off x="8528826" y="567162"/>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F3C97E-15F3-4DC6-A19B-33EB9E50558E}">
      <dsp:nvSpPr>
        <dsp:cNvPr id="0" name=""/>
        <dsp:cNvSpPr/>
      </dsp:nvSpPr>
      <dsp:spPr>
        <a:xfrm>
          <a:off x="7641615"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Georgia" panose="02040502050405020303" pitchFamily="18" charset="0"/>
            </a:rPr>
            <a:t>Be empowered to pull the plug.</a:t>
          </a:r>
        </a:p>
      </dsp:txBody>
      <dsp:txXfrm>
        <a:off x="7641615" y="2402242"/>
        <a:ext cx="3226223"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4EA2E-3D95-4765-A6BD-BE0E1A8D7F14}">
      <dsp:nvSpPr>
        <dsp:cNvPr id="0" name=""/>
        <dsp:cNvSpPr/>
      </dsp:nvSpPr>
      <dsp:spPr>
        <a:xfrm>
          <a:off x="2133386" y="2729"/>
          <a:ext cx="2400059" cy="131288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After a Formal Complaint has been filed (and is not dismissed)</a:t>
          </a:r>
        </a:p>
      </dsp:txBody>
      <dsp:txXfrm>
        <a:off x="2197476" y="66819"/>
        <a:ext cx="2271879" cy="1184702"/>
      </dsp:txXfrm>
    </dsp:sp>
    <dsp:sp modelId="{00B6E3E7-CEE5-415F-BE2F-854A45C5A137}">
      <dsp:nvSpPr>
        <dsp:cNvPr id="0" name=""/>
        <dsp:cNvSpPr/>
      </dsp:nvSpPr>
      <dsp:spPr>
        <a:xfrm>
          <a:off x="2133386" y="1381255"/>
          <a:ext cx="2400059" cy="131288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After a Notice of Allegations has been sent to Parties</a:t>
          </a:r>
        </a:p>
      </dsp:txBody>
      <dsp:txXfrm>
        <a:off x="2197476" y="1445345"/>
        <a:ext cx="2271879" cy="1184702"/>
      </dsp:txXfrm>
    </dsp:sp>
    <dsp:sp modelId="{7B9ED572-0B4A-4028-AF3C-1E740AF7D2AB}">
      <dsp:nvSpPr>
        <dsp:cNvPr id="0" name=""/>
        <dsp:cNvSpPr/>
      </dsp:nvSpPr>
      <dsp:spPr>
        <a:xfrm>
          <a:off x="2158779" y="4141037"/>
          <a:ext cx="2400059" cy="131288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Prior to the Hearing Panel reaching a determination as to responsibility </a:t>
          </a:r>
        </a:p>
      </dsp:txBody>
      <dsp:txXfrm>
        <a:off x="2222869" y="4205127"/>
        <a:ext cx="2271879" cy="1184702"/>
      </dsp:txXfrm>
    </dsp:sp>
    <dsp:sp modelId="{B2675A81-5F05-4559-8138-FAA64B6D10BF}">
      <dsp:nvSpPr>
        <dsp:cNvPr id="0" name=""/>
        <dsp:cNvSpPr/>
      </dsp:nvSpPr>
      <dsp:spPr>
        <a:xfrm>
          <a:off x="2150690" y="2803002"/>
          <a:ext cx="2400059" cy="131288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During investigation</a:t>
          </a:r>
        </a:p>
      </dsp:txBody>
      <dsp:txXfrm>
        <a:off x="2214780" y="2867092"/>
        <a:ext cx="2271879" cy="1184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C888-02A4-42FC-98A6-FB5520C25DC8}">
      <dsp:nvSpPr>
        <dsp:cNvPr id="0" name=""/>
        <dsp:cNvSpPr/>
      </dsp:nvSpPr>
      <dsp:spPr>
        <a:xfrm>
          <a:off x="606456" y="0"/>
          <a:ext cx="5453920" cy="54539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3A604E4-53F1-4B9D-A242-245925486D77}">
      <dsp:nvSpPr>
        <dsp:cNvPr id="0" name=""/>
        <dsp:cNvSpPr/>
      </dsp:nvSpPr>
      <dsp:spPr>
        <a:xfrm>
          <a:off x="1124578" y="518122"/>
          <a:ext cx="2127028" cy="21270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eorgia" panose="02040502050405020303" pitchFamily="18" charset="0"/>
            </a:rPr>
            <a:t>Parties have equal opportunity to be accompanied by advisor</a:t>
          </a:r>
        </a:p>
      </dsp:txBody>
      <dsp:txXfrm>
        <a:off x="1228411" y="621955"/>
        <a:ext cx="1919362" cy="1919362"/>
      </dsp:txXfrm>
    </dsp:sp>
    <dsp:sp modelId="{B05672A5-79D2-449A-889B-38E834ACF162}">
      <dsp:nvSpPr>
        <dsp:cNvPr id="0" name=""/>
        <dsp:cNvSpPr/>
      </dsp:nvSpPr>
      <dsp:spPr>
        <a:xfrm>
          <a:off x="3415225" y="518122"/>
          <a:ext cx="2127028" cy="21270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eorgia" panose="02040502050405020303" pitchFamily="18" charset="0"/>
            </a:rPr>
            <a:t>Advisors are not permitted to speak or participate</a:t>
          </a:r>
        </a:p>
      </dsp:txBody>
      <dsp:txXfrm>
        <a:off x="3519058" y="621955"/>
        <a:ext cx="1919362" cy="1919362"/>
      </dsp:txXfrm>
    </dsp:sp>
    <dsp:sp modelId="{C4E41052-9829-4953-8358-D42B03915C04}">
      <dsp:nvSpPr>
        <dsp:cNvPr id="0" name=""/>
        <dsp:cNvSpPr/>
      </dsp:nvSpPr>
      <dsp:spPr>
        <a:xfrm>
          <a:off x="1124578" y="2808768"/>
          <a:ext cx="2127028" cy="21270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eorgia" panose="02040502050405020303" pitchFamily="18" charset="0"/>
            </a:rPr>
            <a:t>Party may take short breaks to consult with advisor</a:t>
          </a:r>
        </a:p>
      </dsp:txBody>
      <dsp:txXfrm>
        <a:off x="1228411" y="2912601"/>
        <a:ext cx="1919362" cy="1919362"/>
      </dsp:txXfrm>
    </dsp:sp>
    <dsp:sp modelId="{282951CD-0027-4EC6-B6DE-30EA9377BCD5}">
      <dsp:nvSpPr>
        <dsp:cNvPr id="0" name=""/>
        <dsp:cNvSpPr/>
      </dsp:nvSpPr>
      <dsp:spPr>
        <a:xfrm>
          <a:off x="3415225" y="2808768"/>
          <a:ext cx="2127028" cy="21270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Georgia" panose="02040502050405020303" pitchFamily="18" charset="0"/>
            </a:rPr>
            <a:t>Parties/advisors have no right to attend investigative interview of another Party or witness </a:t>
          </a:r>
        </a:p>
      </dsp:txBody>
      <dsp:txXfrm>
        <a:off x="3519058" y="2912601"/>
        <a:ext cx="1919362" cy="1919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50900-C66A-432B-B522-CD33DDC04096}">
      <dsp:nvSpPr>
        <dsp:cNvPr id="0" name=""/>
        <dsp:cNvSpPr/>
      </dsp:nvSpPr>
      <dsp:spPr>
        <a:xfrm>
          <a:off x="1333" y="1316033"/>
          <a:ext cx="3121474" cy="15607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eorgia" panose="02040502050405020303" pitchFamily="18" charset="0"/>
            </a:rPr>
            <a:t>Ranges and types of sanctions must be appropriate to policy violation</a:t>
          </a:r>
        </a:p>
      </dsp:txBody>
      <dsp:txXfrm>
        <a:off x="47045" y="1361745"/>
        <a:ext cx="3030050" cy="1469313"/>
      </dsp:txXfrm>
    </dsp:sp>
    <dsp:sp modelId="{CA897314-955B-4521-95CD-FE2BCB38C106}">
      <dsp:nvSpPr>
        <dsp:cNvPr id="0" name=""/>
        <dsp:cNvSpPr/>
      </dsp:nvSpPr>
      <dsp:spPr>
        <a:xfrm>
          <a:off x="3903177" y="1316033"/>
          <a:ext cx="3121474" cy="15607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eorgia" panose="02040502050405020303" pitchFamily="18" charset="0"/>
            </a:rPr>
            <a:t>One or more sanctions may be imposed</a:t>
          </a:r>
        </a:p>
      </dsp:txBody>
      <dsp:txXfrm>
        <a:off x="3948889" y="1361745"/>
        <a:ext cx="3030050" cy="1469313"/>
      </dsp:txXfrm>
    </dsp:sp>
    <dsp:sp modelId="{277E8D8A-1FA6-4A06-A423-579ADCD7C976}">
      <dsp:nvSpPr>
        <dsp:cNvPr id="0" name=""/>
        <dsp:cNvSpPr/>
      </dsp:nvSpPr>
      <dsp:spPr>
        <a:xfrm>
          <a:off x="7805020" y="1316033"/>
          <a:ext cx="3121474" cy="156073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eorgia" panose="02040502050405020303" pitchFamily="18" charset="0"/>
            </a:rPr>
            <a:t>Sanctions also vary based on whether the responsible party is a student, employee, or third-party vendor</a:t>
          </a:r>
        </a:p>
      </dsp:txBody>
      <dsp:txXfrm>
        <a:off x="7850732" y="1361745"/>
        <a:ext cx="3030050" cy="146931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56AAD-C227-40B0-BCB9-50003577E93A}"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301FB-83DE-41DA-9BD5-09508DB8A73A}" type="slidenum">
              <a:rPr lang="en-US" smtClean="0"/>
              <a:t>‹#›</a:t>
            </a:fld>
            <a:endParaRPr lang="en-US"/>
          </a:p>
        </p:txBody>
      </p:sp>
    </p:spTree>
    <p:extLst>
      <p:ext uri="{BB962C8B-B14F-4D97-AF65-F5344CB8AC3E}">
        <p14:creationId xmlns:p14="http://schemas.microsoft.com/office/powerpoint/2010/main" val="83882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4E5F15-43B0-42D7-9BC1-CDA6F600E173}" type="slidenum">
              <a:rPr lang="en-US" smtClean="0"/>
              <a:t>2</a:t>
            </a:fld>
            <a:endParaRPr lang="en-US"/>
          </a:p>
        </p:txBody>
      </p:sp>
    </p:spTree>
    <p:extLst>
      <p:ext uri="{BB962C8B-B14F-4D97-AF65-F5344CB8AC3E}">
        <p14:creationId xmlns:p14="http://schemas.microsoft.com/office/powerpoint/2010/main" val="3272399281"/>
      </p:ext>
    </p:extLst>
  </p:cSld>
  <p:clrMapOvr>
    <a:masterClrMapping/>
  </p:clrMapOvr>
</p:notes>
</file>

<file path=ppt/notesSlides/notesSlide1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91E86-358D-56C5-B614-5CDA9CE12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BAF9C-917C-2D75-1C4C-321AB74D40F5}"/>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33E64C5-D8CA-EF6A-A34B-FA3601FC33FC}"/>
              </a:ext>
            </a:extLst>
          </p:cNvPr>
          <p:cNvSpPr>
            <a:spLocks noGrp="1"/>
          </p:cNvSpPr>
          <p:nvPr>
            <p:ph type="sldNum" sz="quarter" idx="10"/>
          </p:nvPr>
        </p:nvSpPr>
        <p:spPr/>
        <p:txBody>
          <a:bodyPr/>
          <a:lstStyle/>
          <a:p>
            <a:fld id="{F74E5F15-43B0-42D7-9BC1-CDA6F600E173}" type="slidenum">
              <a:rPr lang="en-US" smtClean="0"/>
              <a:t>11</a:t>
            </a:fld>
            <a:endParaRPr lang="en-US"/>
          </a:p>
        </p:txBody>
      </p:sp>
    </p:spTree>
    <p:extLst>
      <p:ext uri="{BB962C8B-B14F-4D97-AF65-F5344CB8AC3E}">
        <p14:creationId xmlns:p14="http://schemas.microsoft.com/office/powerpoint/2010/main" val="161757943"/>
      </p:ext>
    </p:extLst>
  </p:cSld>
  <p:clrMapOvr>
    <a:masterClrMapping/>
  </p:clrMapOvr>
</p:notes>
</file>

<file path=ppt/notesSlides/notesSlide1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7132F-B407-C9CB-507E-747DDA60F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5F750-55CA-EA0B-281B-0E83BF07805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B6CCAE2-76EB-AD6D-F860-D1BB850570C5}"/>
              </a:ext>
            </a:extLst>
          </p:cNvPr>
          <p:cNvSpPr>
            <a:spLocks noGrp="1"/>
          </p:cNvSpPr>
          <p:nvPr>
            <p:ph type="sldNum" sz="quarter" idx="10"/>
          </p:nvPr>
        </p:nvSpPr>
        <p:spPr/>
        <p:txBody>
          <a:bodyPr/>
          <a:lstStyle/>
          <a:p>
            <a:fld id="{F74E5F15-43B0-42D7-9BC1-CDA6F600E173}" type="slidenum">
              <a:rPr lang="en-US" smtClean="0"/>
              <a:t>12</a:t>
            </a:fld>
            <a:endParaRPr lang="en-US"/>
          </a:p>
        </p:txBody>
      </p:sp>
    </p:spTree>
    <p:extLst>
      <p:ext uri="{BB962C8B-B14F-4D97-AF65-F5344CB8AC3E}">
        <p14:creationId xmlns:p14="http://schemas.microsoft.com/office/powerpoint/2010/main" val="3575395099"/>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A51A39-94C7-40E3-9877-F2B97027307D}" type="slidenum">
              <a:rPr lang="en-US" smtClean="0"/>
              <a:t>14</a:t>
            </a:fld>
            <a:endParaRPr lang="en-US"/>
          </a:p>
        </p:txBody>
      </p:sp>
    </p:spTree>
    <p:extLst>
      <p:ext uri="{BB962C8B-B14F-4D97-AF65-F5344CB8AC3E}">
        <p14:creationId xmlns:p14="http://schemas.microsoft.com/office/powerpoint/2010/main" val="1843944697"/>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A51A39-94C7-40E3-9877-F2B97027307D}" type="slidenum">
              <a:rPr lang="en-US" smtClean="0"/>
              <a:t>15</a:t>
            </a:fld>
            <a:endParaRPr lang="en-US"/>
          </a:p>
        </p:txBody>
      </p:sp>
    </p:spTree>
    <p:extLst>
      <p:ext uri="{BB962C8B-B14F-4D97-AF65-F5344CB8AC3E}">
        <p14:creationId xmlns:p14="http://schemas.microsoft.com/office/powerpoint/2010/main" val="1387280952"/>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A51A39-94C7-40E3-9877-F2B97027307D}" type="slidenum">
              <a:rPr lang="en-US" smtClean="0"/>
              <a:t>16</a:t>
            </a:fld>
            <a:endParaRPr lang="en-US"/>
          </a:p>
        </p:txBody>
      </p:sp>
    </p:spTree>
    <p:extLst>
      <p:ext uri="{BB962C8B-B14F-4D97-AF65-F5344CB8AC3E}">
        <p14:creationId xmlns:p14="http://schemas.microsoft.com/office/powerpoint/2010/main" val="368599678"/>
      </p:ext>
    </p:extLst>
  </p:cSld>
  <p:clrMapOvr>
    <a:masterClrMapping/>
  </p:clrMapOvr>
</p:notes>
</file>

<file path=ppt/notesSlides/notesSlide1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D6F24-5D1D-A4BE-B12B-23D200CB8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D365-8818-FDC3-AACF-5EB7FAF138B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CE67E0E-62ED-1D3E-D0DB-44254EDC8AFF}"/>
              </a:ext>
            </a:extLst>
          </p:cNvPr>
          <p:cNvSpPr>
            <a:spLocks noGrp="1"/>
          </p:cNvSpPr>
          <p:nvPr>
            <p:ph type="sldNum" sz="quarter" idx="10"/>
          </p:nvPr>
        </p:nvSpPr>
        <p:spPr/>
        <p:txBody>
          <a:bodyPr/>
          <a:lstStyle/>
          <a:p>
            <a:fld id="{F74E5F15-43B0-42D7-9BC1-CDA6F600E173}" type="slidenum">
              <a:rPr lang="en-US" smtClean="0"/>
              <a:t>18</a:t>
            </a:fld>
            <a:endParaRPr lang="en-US"/>
          </a:p>
        </p:txBody>
      </p:sp>
    </p:spTree>
    <p:extLst>
      <p:ext uri="{BB962C8B-B14F-4D97-AF65-F5344CB8AC3E}">
        <p14:creationId xmlns:p14="http://schemas.microsoft.com/office/powerpoint/2010/main" val="809337076"/>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19</a:t>
            </a:fld>
            <a:endParaRPr lang="en-US"/>
          </a:p>
        </p:txBody>
      </p:sp>
    </p:spTree>
    <p:extLst>
      <p:ext uri="{BB962C8B-B14F-4D97-AF65-F5344CB8AC3E}">
        <p14:creationId xmlns:p14="http://schemas.microsoft.com/office/powerpoint/2010/main" val="1796704253"/>
      </p:ext>
    </p:extLst>
  </p:cSld>
  <p:clrMapOvr>
    <a:masterClrMapping/>
  </p:clrMapOvr>
</p:notes>
</file>

<file path=ppt/notesSlides/notesSlide1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9D04C-B91B-DA37-18CE-0AEE69198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3DC86-A67E-2DBB-8D7A-B4A0DD0BD9D5}"/>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7EA79F7-F9F7-FFDD-3169-7AC9483E7ABA}"/>
              </a:ext>
            </a:extLst>
          </p:cNvPr>
          <p:cNvSpPr>
            <a:spLocks noGrp="1"/>
          </p:cNvSpPr>
          <p:nvPr>
            <p:ph type="sldNum" sz="quarter" idx="10"/>
          </p:nvPr>
        </p:nvSpPr>
        <p:spPr/>
        <p:txBody>
          <a:bodyPr/>
          <a:lstStyle/>
          <a:p>
            <a:fld id="{F74E5F15-43B0-42D7-9BC1-CDA6F600E173}" type="slidenum">
              <a:rPr lang="en-US" smtClean="0"/>
              <a:t>20</a:t>
            </a:fld>
            <a:endParaRPr lang="en-US"/>
          </a:p>
        </p:txBody>
      </p:sp>
    </p:spTree>
    <p:extLst>
      <p:ext uri="{BB962C8B-B14F-4D97-AF65-F5344CB8AC3E}">
        <p14:creationId xmlns:p14="http://schemas.microsoft.com/office/powerpoint/2010/main" val="3029802702"/>
      </p:ext>
    </p:extLst>
  </p:cSld>
  <p:clrMapOvr>
    <a:masterClrMapping/>
  </p:clrMapOvr>
</p:notes>
</file>

<file path=ppt/notesSlides/notesSlide1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8DEB1-541C-9EFD-7AE9-9844F9326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F94F2-A69F-1C9B-6FFE-51E6BEA5C335}"/>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F1FBA97-108A-4FDE-BFF9-A46C7A8DC2CB}"/>
              </a:ext>
            </a:extLst>
          </p:cNvPr>
          <p:cNvSpPr>
            <a:spLocks noGrp="1"/>
          </p:cNvSpPr>
          <p:nvPr>
            <p:ph type="sldNum" sz="quarter" idx="10"/>
          </p:nvPr>
        </p:nvSpPr>
        <p:spPr/>
        <p:txBody>
          <a:bodyPr/>
          <a:lstStyle/>
          <a:p>
            <a:fld id="{F74E5F15-43B0-42D7-9BC1-CDA6F600E173}" type="slidenum">
              <a:rPr lang="en-US" smtClean="0"/>
              <a:t>21</a:t>
            </a:fld>
            <a:endParaRPr lang="en-US"/>
          </a:p>
        </p:txBody>
      </p:sp>
    </p:spTree>
    <p:extLst>
      <p:ext uri="{BB962C8B-B14F-4D97-AF65-F5344CB8AC3E}">
        <p14:creationId xmlns:p14="http://schemas.microsoft.com/office/powerpoint/2010/main" val="239799011"/>
      </p:ext>
    </p:extLst>
  </p:cSld>
  <p:clrMapOvr>
    <a:masterClrMapping/>
  </p:clrMapOvr>
</p:notes>
</file>

<file path=ppt/notesSlides/notesSlide1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758EF-9CDE-96F6-E11D-841A52B86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402C2-2A8B-3851-7E49-90656E1E185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28AB38C-C155-315A-20D7-F458036428FA}"/>
              </a:ext>
            </a:extLst>
          </p:cNvPr>
          <p:cNvSpPr>
            <a:spLocks noGrp="1"/>
          </p:cNvSpPr>
          <p:nvPr>
            <p:ph type="sldNum" sz="quarter" idx="10"/>
          </p:nvPr>
        </p:nvSpPr>
        <p:spPr/>
        <p:txBody>
          <a:bodyPr/>
          <a:lstStyle/>
          <a:p>
            <a:fld id="{F74E5F15-43B0-42D7-9BC1-CDA6F600E173}" type="slidenum">
              <a:rPr lang="en-US" smtClean="0"/>
              <a:t>22</a:t>
            </a:fld>
            <a:endParaRPr lang="en-US"/>
          </a:p>
        </p:txBody>
      </p:sp>
    </p:spTree>
    <p:extLst>
      <p:ext uri="{BB962C8B-B14F-4D97-AF65-F5344CB8AC3E}">
        <p14:creationId xmlns:p14="http://schemas.microsoft.com/office/powerpoint/2010/main" val="2379551511"/>
      </p:ext>
    </p:extLst>
  </p:cSld>
  <p:clrMapOvr>
    <a:masterClrMapping/>
  </p:clrMapOvr>
</p:notes>
</file>

<file path=ppt/notesSlides/notesSlide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E0A4-FC2C-E7BA-5841-793497AE6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569BC-66DE-0D9F-6F5E-3D7B24249ABE}"/>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FA4F5B2-CB60-E68F-718F-0B803C99234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E1BE4-F563-4A90-A3D7-9125F111A6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5901432"/>
      </p:ext>
    </p:extLst>
  </p:cSld>
  <p:clrMapOvr>
    <a:masterClrMapping/>
  </p:clrMapOvr>
</p:notes>
</file>

<file path=ppt/notesSlides/notesSlide2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E8AF5-C38B-3F13-C449-82EDAF09C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6EDAF-95FC-CF55-3381-A377880F559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72B4763-139A-0890-CC58-E889D64F3905}"/>
              </a:ext>
            </a:extLst>
          </p:cNvPr>
          <p:cNvSpPr>
            <a:spLocks noGrp="1"/>
          </p:cNvSpPr>
          <p:nvPr>
            <p:ph type="sldNum" sz="quarter" idx="10"/>
          </p:nvPr>
        </p:nvSpPr>
        <p:spPr/>
        <p:txBody>
          <a:bodyPr/>
          <a:lstStyle/>
          <a:p>
            <a:fld id="{F74E5F15-43B0-42D7-9BC1-CDA6F600E173}" type="slidenum">
              <a:rPr lang="en-US" smtClean="0"/>
              <a:t>23</a:t>
            </a:fld>
            <a:endParaRPr lang="en-US"/>
          </a:p>
        </p:txBody>
      </p:sp>
    </p:spTree>
    <p:extLst>
      <p:ext uri="{BB962C8B-B14F-4D97-AF65-F5344CB8AC3E}">
        <p14:creationId xmlns:p14="http://schemas.microsoft.com/office/powerpoint/2010/main" val="4140880055"/>
      </p:ext>
    </p:extLst>
  </p:cSld>
  <p:clrMapOvr>
    <a:masterClrMapping/>
  </p:clrMapOvr>
</p:notes>
</file>

<file path=ppt/notesSlides/notesSlide2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C0FAC-81A5-ABE9-79F4-89419CECD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D778C-39AA-2441-6366-4B5E16FE0F9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8A961363-7AF9-29B2-28B3-49FFBBE534F6}"/>
              </a:ext>
            </a:extLst>
          </p:cNvPr>
          <p:cNvSpPr>
            <a:spLocks noGrp="1"/>
          </p:cNvSpPr>
          <p:nvPr>
            <p:ph type="sldNum" sz="quarter" idx="10"/>
          </p:nvPr>
        </p:nvSpPr>
        <p:spPr/>
        <p:txBody>
          <a:bodyPr/>
          <a:lstStyle/>
          <a:p>
            <a:fld id="{F74E5F15-43B0-42D7-9BC1-CDA6F600E173}" type="slidenum">
              <a:rPr lang="en-US" smtClean="0"/>
              <a:t>24</a:t>
            </a:fld>
            <a:endParaRPr lang="en-US"/>
          </a:p>
        </p:txBody>
      </p:sp>
    </p:spTree>
    <p:extLst>
      <p:ext uri="{BB962C8B-B14F-4D97-AF65-F5344CB8AC3E}">
        <p14:creationId xmlns:p14="http://schemas.microsoft.com/office/powerpoint/2010/main" val="1639859274"/>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A5E1BE4-F563-4A90-A3D7-9125F111A6C8}" type="slidenum">
              <a:rPr lang="en-US" smtClean="0"/>
              <a:t>26</a:t>
            </a:fld>
            <a:endParaRPr lang="en-US"/>
          </a:p>
        </p:txBody>
      </p:sp>
    </p:spTree>
    <p:extLst>
      <p:ext uri="{BB962C8B-B14F-4D97-AF65-F5344CB8AC3E}">
        <p14:creationId xmlns:p14="http://schemas.microsoft.com/office/powerpoint/2010/main" val="3200131610"/>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34F911-4E3A-4F02-AB1B-B39AF62E4EC5}" type="slidenum">
              <a:rPr lang="en-US" smtClean="0"/>
              <a:t>27</a:t>
            </a:fld>
            <a:endParaRPr lang="en-US"/>
          </a:p>
        </p:txBody>
      </p:sp>
    </p:spTree>
    <p:extLst>
      <p:ext uri="{BB962C8B-B14F-4D97-AF65-F5344CB8AC3E}">
        <p14:creationId xmlns:p14="http://schemas.microsoft.com/office/powerpoint/2010/main" val="1332070134"/>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34F911-4E3A-4F02-AB1B-B39AF62E4EC5}" type="slidenum">
              <a:rPr lang="en-US" smtClean="0"/>
              <a:t>28</a:t>
            </a:fld>
            <a:endParaRPr lang="en-US"/>
          </a:p>
        </p:txBody>
      </p:sp>
    </p:spTree>
    <p:extLst>
      <p:ext uri="{BB962C8B-B14F-4D97-AF65-F5344CB8AC3E}">
        <p14:creationId xmlns:p14="http://schemas.microsoft.com/office/powerpoint/2010/main" val="2309775703"/>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34F911-4E3A-4F02-AB1B-B39AF62E4EC5}" type="slidenum">
              <a:rPr lang="en-US" smtClean="0"/>
              <a:t>29</a:t>
            </a:fld>
            <a:endParaRPr lang="en-US"/>
          </a:p>
        </p:txBody>
      </p:sp>
    </p:spTree>
    <p:extLst>
      <p:ext uri="{BB962C8B-B14F-4D97-AF65-F5344CB8AC3E}">
        <p14:creationId xmlns:p14="http://schemas.microsoft.com/office/powerpoint/2010/main" val="183604287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34F911-4E3A-4F02-AB1B-B39AF62E4EC5}" type="slidenum">
              <a:rPr lang="en-US" smtClean="0"/>
              <a:t>30</a:t>
            </a:fld>
            <a:endParaRPr lang="en-US"/>
          </a:p>
        </p:txBody>
      </p:sp>
    </p:spTree>
    <p:extLst>
      <p:ext uri="{BB962C8B-B14F-4D97-AF65-F5344CB8AC3E}">
        <p14:creationId xmlns:p14="http://schemas.microsoft.com/office/powerpoint/2010/main" val="145163111"/>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234F911-4E3A-4F02-AB1B-B39AF62E4EC5}" type="slidenum">
              <a:rPr lang="en-US" smtClean="0"/>
              <a:t>31</a:t>
            </a:fld>
            <a:endParaRPr lang="en-US"/>
          </a:p>
        </p:txBody>
      </p:sp>
    </p:spTree>
    <p:extLst>
      <p:ext uri="{BB962C8B-B14F-4D97-AF65-F5344CB8AC3E}">
        <p14:creationId xmlns:p14="http://schemas.microsoft.com/office/powerpoint/2010/main" val="1793347696"/>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32</a:t>
            </a:fld>
            <a:endParaRPr lang="en-US"/>
          </a:p>
        </p:txBody>
      </p:sp>
    </p:spTree>
    <p:extLst>
      <p:ext uri="{BB962C8B-B14F-4D97-AF65-F5344CB8AC3E}">
        <p14:creationId xmlns:p14="http://schemas.microsoft.com/office/powerpoint/2010/main" val="185639187"/>
      </p:ext>
    </p:extLst>
  </p:cSld>
  <p:clrMapOvr>
    <a:masterClrMapping/>
  </p:clrMapOvr>
</p:notes>
</file>

<file path=ppt/notesSlides/notesSlide2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DA24F-8736-F516-3AA0-F0F354384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E3C42-2904-AF87-EA4B-FF08DE92F91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65F0E67C-AD40-02B5-346C-B43F01DABE04}"/>
              </a:ext>
            </a:extLst>
          </p:cNvPr>
          <p:cNvSpPr>
            <a:spLocks noGrp="1"/>
          </p:cNvSpPr>
          <p:nvPr>
            <p:ph type="sldNum" sz="quarter" idx="10"/>
          </p:nvPr>
        </p:nvSpPr>
        <p:spPr/>
        <p:txBody>
          <a:bodyPr/>
          <a:lstStyle/>
          <a:p>
            <a:fld id="{8234F911-4E3A-4F02-AB1B-B39AF62E4EC5}" type="slidenum">
              <a:rPr lang="en-US" smtClean="0"/>
              <a:t>33</a:t>
            </a:fld>
            <a:endParaRPr lang="en-US"/>
          </a:p>
        </p:txBody>
      </p:sp>
    </p:spTree>
    <p:extLst>
      <p:ext uri="{BB962C8B-B14F-4D97-AF65-F5344CB8AC3E}">
        <p14:creationId xmlns:p14="http://schemas.microsoft.com/office/powerpoint/2010/main" val="1520932805"/>
      </p:ext>
    </p:extLst>
  </p:cSld>
  <p:clrMapOvr>
    <a:masterClrMapping/>
  </p:clrMapOvr>
</p:notes>
</file>

<file path=ppt/notesSlides/notesSlide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F33BF-7F3A-95E1-0C04-1C242B151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BBECD-44A1-7D85-D049-394D1FE76CDF}"/>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3CB3438E-B6FB-A327-BDD3-E297189642D6}"/>
              </a:ext>
            </a:extLst>
          </p:cNvPr>
          <p:cNvSpPr>
            <a:spLocks noGrp="1"/>
          </p:cNvSpPr>
          <p:nvPr>
            <p:ph type="sldNum" sz="quarter" idx="10"/>
          </p:nvPr>
        </p:nvSpPr>
        <p:spPr/>
        <p:txBody>
          <a:bodyPr/>
          <a:lstStyle/>
          <a:p>
            <a:fld id="{F74E5F15-43B0-42D7-9BC1-CDA6F600E173}" type="slidenum">
              <a:rPr lang="en-US" smtClean="0"/>
              <a:t>4</a:t>
            </a:fld>
            <a:endParaRPr lang="en-US"/>
          </a:p>
        </p:txBody>
      </p:sp>
    </p:spTree>
    <p:extLst>
      <p:ext uri="{BB962C8B-B14F-4D97-AF65-F5344CB8AC3E}">
        <p14:creationId xmlns:p14="http://schemas.microsoft.com/office/powerpoint/2010/main" val="2280362947"/>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E58803C-E145-4197-A5E9-EF12E46B9BFD}" type="slidenum">
              <a:rPr lang="en-US" smtClean="0"/>
              <a:t>34</a:t>
            </a:fld>
            <a:endParaRPr lang="en-US"/>
          </a:p>
        </p:txBody>
      </p:sp>
    </p:spTree>
    <p:extLst>
      <p:ext uri="{BB962C8B-B14F-4D97-AF65-F5344CB8AC3E}">
        <p14:creationId xmlns:p14="http://schemas.microsoft.com/office/powerpoint/2010/main" val="3105322311"/>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E58803C-E145-4197-A5E9-EF12E46B9BFD}" type="slidenum">
              <a:rPr lang="en-US" smtClean="0"/>
              <a:t>35</a:t>
            </a:fld>
            <a:endParaRPr lang="en-US"/>
          </a:p>
        </p:txBody>
      </p:sp>
    </p:spTree>
    <p:extLst>
      <p:ext uri="{BB962C8B-B14F-4D97-AF65-F5344CB8AC3E}">
        <p14:creationId xmlns:p14="http://schemas.microsoft.com/office/powerpoint/2010/main" val="334874819"/>
      </p:ext>
    </p:extLst>
  </p:cSld>
  <p:clrMapOvr>
    <a:masterClrMapping/>
  </p:clrMapOvr>
</p:notes>
</file>

<file path=ppt/notesSlides/notesSlide3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B95F4-F738-F865-EA71-B2C6F19B2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FA084-91AE-2738-DD13-8CCD97D6AB11}"/>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EBA97E3-1EF7-6D8E-56D8-CFDF4E6DAD41}"/>
              </a:ext>
            </a:extLst>
          </p:cNvPr>
          <p:cNvSpPr>
            <a:spLocks noGrp="1"/>
          </p:cNvSpPr>
          <p:nvPr>
            <p:ph type="sldNum" sz="quarter" idx="10"/>
          </p:nvPr>
        </p:nvSpPr>
        <p:spPr/>
        <p:txBody>
          <a:bodyPr/>
          <a:lstStyle/>
          <a:p>
            <a:fld id="{8E58803C-E145-4197-A5E9-EF12E46B9BFD}" type="slidenum">
              <a:rPr lang="en-US" smtClean="0"/>
              <a:t>36</a:t>
            </a:fld>
            <a:endParaRPr lang="en-US"/>
          </a:p>
        </p:txBody>
      </p:sp>
    </p:spTree>
    <p:extLst>
      <p:ext uri="{BB962C8B-B14F-4D97-AF65-F5344CB8AC3E}">
        <p14:creationId xmlns:p14="http://schemas.microsoft.com/office/powerpoint/2010/main" val="3391924850"/>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E58803C-E145-4197-A5E9-EF12E46B9BFD}" type="slidenum">
              <a:rPr lang="en-US" smtClean="0"/>
              <a:t>37</a:t>
            </a:fld>
            <a:endParaRPr lang="en-US"/>
          </a:p>
        </p:txBody>
      </p:sp>
    </p:spTree>
    <p:extLst>
      <p:ext uri="{BB962C8B-B14F-4D97-AF65-F5344CB8AC3E}">
        <p14:creationId xmlns:p14="http://schemas.microsoft.com/office/powerpoint/2010/main" val="537409694"/>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E58803C-E145-4197-A5E9-EF12E46B9BFD}" type="slidenum">
              <a:rPr lang="en-US" smtClean="0"/>
              <a:t>38</a:t>
            </a:fld>
            <a:endParaRPr lang="en-US"/>
          </a:p>
        </p:txBody>
      </p:sp>
    </p:spTree>
    <p:extLst>
      <p:ext uri="{BB962C8B-B14F-4D97-AF65-F5344CB8AC3E}">
        <p14:creationId xmlns:p14="http://schemas.microsoft.com/office/powerpoint/2010/main" val="12729664"/>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40</a:t>
            </a:fld>
            <a:endParaRPr lang="en-US"/>
          </a:p>
        </p:txBody>
      </p:sp>
    </p:spTree>
    <p:extLst>
      <p:ext uri="{BB962C8B-B14F-4D97-AF65-F5344CB8AC3E}">
        <p14:creationId xmlns:p14="http://schemas.microsoft.com/office/powerpoint/2010/main" val="3743514912"/>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41</a:t>
            </a:fld>
            <a:endParaRPr lang="en-US"/>
          </a:p>
        </p:txBody>
      </p:sp>
    </p:spTree>
    <p:extLst>
      <p:ext uri="{BB962C8B-B14F-4D97-AF65-F5344CB8AC3E}">
        <p14:creationId xmlns:p14="http://schemas.microsoft.com/office/powerpoint/2010/main" val="1509465322"/>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42</a:t>
            </a:fld>
            <a:endParaRPr lang="en-US"/>
          </a:p>
        </p:txBody>
      </p:sp>
    </p:spTree>
    <p:extLst>
      <p:ext uri="{BB962C8B-B14F-4D97-AF65-F5344CB8AC3E}">
        <p14:creationId xmlns:p14="http://schemas.microsoft.com/office/powerpoint/2010/main" val="3354837107"/>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43</a:t>
            </a:fld>
            <a:endParaRPr lang="en-US"/>
          </a:p>
        </p:txBody>
      </p:sp>
    </p:spTree>
    <p:extLst>
      <p:ext uri="{BB962C8B-B14F-4D97-AF65-F5344CB8AC3E}">
        <p14:creationId xmlns:p14="http://schemas.microsoft.com/office/powerpoint/2010/main" val="1746005356"/>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44</a:t>
            </a:fld>
            <a:endParaRPr lang="en-US"/>
          </a:p>
        </p:txBody>
      </p:sp>
    </p:spTree>
    <p:extLst>
      <p:ext uri="{BB962C8B-B14F-4D97-AF65-F5344CB8AC3E}">
        <p14:creationId xmlns:p14="http://schemas.microsoft.com/office/powerpoint/2010/main" val="1132723164"/>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1097-127B-0B2F-0CFC-AEB2AFFE1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0472B-A9EA-01B3-A13A-DC9EE596859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30B56D77-CD99-28CF-F2E6-C0C5E25C6BC3}"/>
              </a:ext>
            </a:extLst>
          </p:cNvPr>
          <p:cNvSpPr>
            <a:spLocks noGrp="1"/>
          </p:cNvSpPr>
          <p:nvPr>
            <p:ph type="sldNum" sz="quarter" idx="10"/>
          </p:nvPr>
        </p:nvSpPr>
        <p:spPr/>
        <p:txBody>
          <a:bodyPr/>
          <a:lstStyle/>
          <a:p>
            <a:fld id="{F74E5F15-43B0-42D7-9BC1-CDA6F600E173}" type="slidenum">
              <a:rPr lang="en-US" smtClean="0"/>
              <a:t>5</a:t>
            </a:fld>
            <a:endParaRPr lang="en-US"/>
          </a:p>
        </p:txBody>
      </p:sp>
    </p:spTree>
    <p:extLst>
      <p:ext uri="{BB962C8B-B14F-4D97-AF65-F5344CB8AC3E}">
        <p14:creationId xmlns:p14="http://schemas.microsoft.com/office/powerpoint/2010/main" val="253129887"/>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45</a:t>
            </a:fld>
            <a:endParaRPr lang="en-US"/>
          </a:p>
        </p:txBody>
      </p:sp>
    </p:spTree>
    <p:extLst>
      <p:ext uri="{BB962C8B-B14F-4D97-AF65-F5344CB8AC3E}">
        <p14:creationId xmlns:p14="http://schemas.microsoft.com/office/powerpoint/2010/main" val="2485019685"/>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46</a:t>
            </a:fld>
            <a:endParaRPr lang="en-US"/>
          </a:p>
        </p:txBody>
      </p:sp>
    </p:spTree>
    <p:extLst>
      <p:ext uri="{BB962C8B-B14F-4D97-AF65-F5344CB8AC3E}">
        <p14:creationId xmlns:p14="http://schemas.microsoft.com/office/powerpoint/2010/main" val="4226281431"/>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47</a:t>
            </a:fld>
            <a:endParaRPr lang="en-US"/>
          </a:p>
        </p:txBody>
      </p:sp>
    </p:spTree>
    <p:extLst>
      <p:ext uri="{BB962C8B-B14F-4D97-AF65-F5344CB8AC3E}">
        <p14:creationId xmlns:p14="http://schemas.microsoft.com/office/powerpoint/2010/main" val="2790126006"/>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48</a:t>
            </a:fld>
            <a:endParaRPr lang="en-US"/>
          </a:p>
        </p:txBody>
      </p:sp>
    </p:spTree>
    <p:extLst>
      <p:ext uri="{BB962C8B-B14F-4D97-AF65-F5344CB8AC3E}">
        <p14:creationId xmlns:p14="http://schemas.microsoft.com/office/powerpoint/2010/main" val="1725324240"/>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49</a:t>
            </a:fld>
            <a:endParaRPr lang="en-US"/>
          </a:p>
        </p:txBody>
      </p:sp>
    </p:spTree>
    <p:extLst>
      <p:ext uri="{BB962C8B-B14F-4D97-AF65-F5344CB8AC3E}">
        <p14:creationId xmlns:p14="http://schemas.microsoft.com/office/powerpoint/2010/main" val="786627726"/>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A1FD2C6-2617-4C40-869E-60C308A19078}" type="slidenum">
              <a:rPr lang="en-US" smtClean="0"/>
              <a:t>50</a:t>
            </a:fld>
            <a:endParaRPr lang="en-US"/>
          </a:p>
        </p:txBody>
      </p:sp>
    </p:spTree>
    <p:extLst>
      <p:ext uri="{BB962C8B-B14F-4D97-AF65-F5344CB8AC3E}">
        <p14:creationId xmlns:p14="http://schemas.microsoft.com/office/powerpoint/2010/main" val="3075317260"/>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51</a:t>
            </a:fld>
            <a:endParaRPr lang="en-US"/>
          </a:p>
        </p:txBody>
      </p:sp>
    </p:spTree>
    <p:extLst>
      <p:ext uri="{BB962C8B-B14F-4D97-AF65-F5344CB8AC3E}">
        <p14:creationId xmlns:p14="http://schemas.microsoft.com/office/powerpoint/2010/main" val="2343327721"/>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34B52-B950-4020-B93E-9F5F58222020}" type="slidenum">
              <a:rPr lang="en-US" smtClean="0"/>
              <a:t>52</a:t>
            </a:fld>
            <a:endParaRPr lang="en-US"/>
          </a:p>
        </p:txBody>
      </p:sp>
    </p:spTree>
    <p:extLst>
      <p:ext uri="{BB962C8B-B14F-4D97-AF65-F5344CB8AC3E}">
        <p14:creationId xmlns:p14="http://schemas.microsoft.com/office/powerpoint/2010/main" val="1028180126"/>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A0545AB-F355-41E8-AB2E-1C5CD845A6A5}" type="slidenum">
              <a:rPr lang="en-US" smtClean="0"/>
              <a:t>54</a:t>
            </a:fld>
            <a:endParaRPr lang="en-US"/>
          </a:p>
        </p:txBody>
      </p:sp>
    </p:spTree>
    <p:extLst>
      <p:ext uri="{BB962C8B-B14F-4D97-AF65-F5344CB8AC3E}">
        <p14:creationId xmlns:p14="http://schemas.microsoft.com/office/powerpoint/2010/main" val="739550507"/>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A0545AB-F355-41E8-AB2E-1C5CD845A6A5}" type="slidenum">
              <a:rPr lang="en-US" smtClean="0"/>
              <a:t>55</a:t>
            </a:fld>
            <a:endParaRPr lang="en-US"/>
          </a:p>
        </p:txBody>
      </p:sp>
    </p:spTree>
    <p:extLst>
      <p:ext uri="{BB962C8B-B14F-4D97-AF65-F5344CB8AC3E}">
        <p14:creationId xmlns:p14="http://schemas.microsoft.com/office/powerpoint/2010/main" val="1377843593"/>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E33B1-A9E2-44CE-127D-2146E100D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D0589-FCFB-1470-1CFB-ACD58B13751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7A8E506-E8EB-C683-BE90-363DE95B4868}"/>
              </a:ext>
            </a:extLst>
          </p:cNvPr>
          <p:cNvSpPr>
            <a:spLocks noGrp="1"/>
          </p:cNvSpPr>
          <p:nvPr>
            <p:ph type="sldNum" sz="quarter" idx="10"/>
          </p:nvPr>
        </p:nvSpPr>
        <p:spPr/>
        <p:txBody>
          <a:bodyPr/>
          <a:lstStyle/>
          <a:p>
            <a:fld id="{F74E5F15-43B0-42D7-9BC1-CDA6F600E173}" type="slidenum">
              <a:rPr lang="en-US" smtClean="0"/>
              <a:t>6</a:t>
            </a:fld>
            <a:endParaRPr lang="en-US"/>
          </a:p>
        </p:txBody>
      </p:sp>
    </p:spTree>
    <p:extLst>
      <p:ext uri="{BB962C8B-B14F-4D97-AF65-F5344CB8AC3E}">
        <p14:creationId xmlns:p14="http://schemas.microsoft.com/office/powerpoint/2010/main" val="896368018"/>
      </p:ext>
    </p:extLst>
  </p:cSld>
  <p:clrMapOvr>
    <a:masterClrMapping/>
  </p:clrMapOvr>
</p:notes>
</file>

<file path=ppt/notesSlides/notesSlide5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4E92-95D1-62D5-8210-8C37158CA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94C8D-E567-D081-6365-23CCBCA5F4C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EE8CA51A-E086-C21D-44F9-295D3CCF5016}"/>
              </a:ext>
            </a:extLst>
          </p:cNvPr>
          <p:cNvSpPr>
            <a:spLocks noGrp="1"/>
          </p:cNvSpPr>
          <p:nvPr>
            <p:ph type="sldNum" sz="quarter" idx="10"/>
          </p:nvPr>
        </p:nvSpPr>
        <p:spPr/>
        <p:txBody>
          <a:bodyPr/>
          <a:lstStyle/>
          <a:p>
            <a:fld id="{FA0545AB-F355-41E8-AB2E-1C5CD845A6A5}" type="slidenum">
              <a:rPr lang="en-US" smtClean="0"/>
              <a:t>56</a:t>
            </a:fld>
            <a:endParaRPr lang="en-US"/>
          </a:p>
        </p:txBody>
      </p:sp>
    </p:spTree>
    <p:extLst>
      <p:ext uri="{BB962C8B-B14F-4D97-AF65-F5344CB8AC3E}">
        <p14:creationId xmlns:p14="http://schemas.microsoft.com/office/powerpoint/2010/main" val="2089399021"/>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E58803C-E145-4197-A5E9-EF12E46B9BFD}" type="slidenum">
              <a:rPr lang="en-US" smtClean="0"/>
              <a:t>57</a:t>
            </a:fld>
            <a:endParaRPr lang="en-US"/>
          </a:p>
        </p:txBody>
      </p:sp>
    </p:spTree>
    <p:extLst>
      <p:ext uri="{BB962C8B-B14F-4D97-AF65-F5344CB8AC3E}">
        <p14:creationId xmlns:p14="http://schemas.microsoft.com/office/powerpoint/2010/main" val="3099508258"/>
      </p:ext>
    </p:extLst>
  </p:cSld>
  <p:clrMapOvr>
    <a:masterClrMapping/>
  </p:clrMapOvr>
</p:notes>
</file>

<file path=ppt/notesSlides/notesSlide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6FCAB-865D-D252-6E7A-B09D0AC3E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59E75-BEEC-AC62-75FF-853D7DF5AEB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8401784-273E-3EAD-3A54-726FBC93EED7}"/>
              </a:ext>
            </a:extLst>
          </p:cNvPr>
          <p:cNvSpPr>
            <a:spLocks noGrp="1"/>
          </p:cNvSpPr>
          <p:nvPr>
            <p:ph type="sldNum" sz="quarter" idx="10"/>
          </p:nvPr>
        </p:nvSpPr>
        <p:spPr/>
        <p:txBody>
          <a:bodyPr/>
          <a:lstStyle/>
          <a:p>
            <a:fld id="{F74E5F15-43B0-42D7-9BC1-CDA6F600E173}" type="slidenum">
              <a:rPr lang="en-US" smtClean="0"/>
              <a:t>7</a:t>
            </a:fld>
            <a:endParaRPr lang="en-US"/>
          </a:p>
        </p:txBody>
      </p:sp>
    </p:spTree>
    <p:extLst>
      <p:ext uri="{BB962C8B-B14F-4D97-AF65-F5344CB8AC3E}">
        <p14:creationId xmlns:p14="http://schemas.microsoft.com/office/powerpoint/2010/main" val="1173487408"/>
      </p:ext>
    </p:extLst>
  </p:cSld>
  <p:clrMapOvr>
    <a:masterClrMapping/>
  </p:clrMapOvr>
</p:notes>
</file>

<file path=ppt/notesSlides/notesSlide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90C68-3885-5678-A01B-053847DD6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8A5EA-84FD-5628-0A2B-1224F2817A7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60CE4EA-134C-DF7B-BE18-DD689CBEA34B}"/>
              </a:ext>
            </a:extLst>
          </p:cNvPr>
          <p:cNvSpPr>
            <a:spLocks noGrp="1"/>
          </p:cNvSpPr>
          <p:nvPr>
            <p:ph type="sldNum" sz="quarter" idx="10"/>
          </p:nvPr>
        </p:nvSpPr>
        <p:spPr/>
        <p:txBody>
          <a:bodyPr/>
          <a:lstStyle/>
          <a:p>
            <a:fld id="{F74E5F15-43B0-42D7-9BC1-CDA6F600E173}" type="slidenum">
              <a:rPr lang="en-US" smtClean="0"/>
              <a:t>8</a:t>
            </a:fld>
            <a:endParaRPr lang="en-US"/>
          </a:p>
        </p:txBody>
      </p:sp>
    </p:spTree>
    <p:extLst>
      <p:ext uri="{BB962C8B-B14F-4D97-AF65-F5344CB8AC3E}">
        <p14:creationId xmlns:p14="http://schemas.microsoft.com/office/powerpoint/2010/main" val="1846617955"/>
      </p:ext>
    </p:extLst>
  </p:cSld>
  <p:clrMapOvr>
    <a:masterClrMapping/>
  </p:clrMapOvr>
</p:notes>
</file>

<file path=ppt/notesSlides/notesSlide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D1CC-E494-08A9-2CE0-65D1DA17A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35382-464D-939A-A203-C9E0708E1AE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D2E271C-0384-C640-3F0E-84826698392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E1BE4-F563-4A90-A3D7-9125F111A6C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3431734"/>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A1FD2C6-2617-4C40-869E-60C308A19078}" type="slidenum">
              <a:rPr lang="en-US" smtClean="0"/>
              <a:t>10</a:t>
            </a:fld>
            <a:endParaRPr lang="en-US"/>
          </a:p>
        </p:txBody>
      </p:sp>
    </p:spTree>
    <p:extLst>
      <p:ext uri="{BB962C8B-B14F-4D97-AF65-F5344CB8AC3E}">
        <p14:creationId xmlns:p14="http://schemas.microsoft.com/office/powerpoint/2010/main" val="267101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9623-079D-A045-F736-F86E8C38C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F6A98E-FA20-7AAC-3FB2-C1EF8293CB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868E9-0FB2-17AB-4264-25ADD4FB3AA4}"/>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5" name="Footer Placeholder 4">
            <a:extLst>
              <a:ext uri="{FF2B5EF4-FFF2-40B4-BE49-F238E27FC236}">
                <a16:creationId xmlns:a16="http://schemas.microsoft.com/office/drawing/2014/main" id="{6D78D2A8-9AA7-8D71-3164-D606184E5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95F61-B7B3-E80B-9A62-CC56C4D0B06F}"/>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1641611012"/>
      </p:ext>
    </p:extLst>
  </p:cSld>
  <p:clrMapOvr>
    <a:masterClrMapping/>
  </p:clrMapOvr>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DE17-0D40-8AA4-FD93-027E87DC0F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E67E8C-A59D-C64E-5863-3B7A93A7BC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EAC21-098B-EF7E-EA38-89719006D6D5}"/>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5" name="Footer Placeholder 4">
            <a:extLst>
              <a:ext uri="{FF2B5EF4-FFF2-40B4-BE49-F238E27FC236}">
                <a16:creationId xmlns:a16="http://schemas.microsoft.com/office/drawing/2014/main" id="{26149211-51F8-BB04-59B1-0627FA04A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F786C-4CF3-8B21-E243-766C9BFE1B8F}"/>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591109993"/>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41B98-4A95-FFD1-BE46-53E95BC1A5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97790A-149E-423A-E129-9C280733C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DADCE-63D9-69A1-6C6C-F5A147FECE9B}"/>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5" name="Footer Placeholder 4">
            <a:extLst>
              <a:ext uri="{FF2B5EF4-FFF2-40B4-BE49-F238E27FC236}">
                <a16:creationId xmlns:a16="http://schemas.microsoft.com/office/drawing/2014/main" id="{5464084E-FBD9-9010-9EE1-9ED948D2C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3A7DE-F31E-E854-4700-4CC37B4BA37A}"/>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317197076"/>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BB4A-FE4F-291A-BB50-C9CD308A8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1B564-AFE9-97C0-0F22-0D7B56B26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116B9-5528-BAD5-421C-E6BF7041D6B8}"/>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5" name="Footer Placeholder 4">
            <a:extLst>
              <a:ext uri="{FF2B5EF4-FFF2-40B4-BE49-F238E27FC236}">
                <a16:creationId xmlns:a16="http://schemas.microsoft.com/office/drawing/2014/main" id="{2FA6425E-0089-2633-82C7-65569CB4E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29F03-0B59-8D3F-1D0E-A58328E9FDD8}"/>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1781332769"/>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5693-3C4C-DBF8-AF3D-03EF749DC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2A162-97F9-24F2-3586-8DEAEA5798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17944-8340-C2DE-6961-AE4A303CCC9E}"/>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5" name="Footer Placeholder 4">
            <a:extLst>
              <a:ext uri="{FF2B5EF4-FFF2-40B4-BE49-F238E27FC236}">
                <a16:creationId xmlns:a16="http://schemas.microsoft.com/office/drawing/2014/main" id="{8860CE85-D7FA-7124-02F3-31D1F0DB4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DC894-8846-466B-7561-CFEFCB0EE69E}"/>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2766231102"/>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4E63-9856-AB43-EF0D-A8CF01BD7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ACE7F-8756-65A0-D6A9-A3ECFADBAF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07BE77-E542-E767-92A2-530CC9C68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36781-9051-25BA-C9AB-4024C76D319E}"/>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6" name="Footer Placeholder 5">
            <a:extLst>
              <a:ext uri="{FF2B5EF4-FFF2-40B4-BE49-F238E27FC236}">
                <a16:creationId xmlns:a16="http://schemas.microsoft.com/office/drawing/2014/main" id="{64D6A84E-053F-BF6D-D412-BB746B89D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5A3A9-CD5E-51EE-B0FD-A0E1849CE7D0}"/>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3744293388"/>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A5AA-40BF-3EB2-4E75-A5C4ECDD4F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9AB56-AAC9-9DDA-EAAE-FCA983074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A3F60-A5D4-CE86-FDB2-783903720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01DD19-AF86-1798-AA71-31597929D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2976B1-A62D-64CB-0598-6A3425460F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3BC96-FB4E-BC96-C947-C04525351DFA}"/>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8" name="Footer Placeholder 7">
            <a:extLst>
              <a:ext uri="{FF2B5EF4-FFF2-40B4-BE49-F238E27FC236}">
                <a16:creationId xmlns:a16="http://schemas.microsoft.com/office/drawing/2014/main" id="{D00448B7-C943-36D7-B80E-A686844DB6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F7221-9C3A-D380-3C51-7D4FDDFB15A7}"/>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3493607973"/>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854C-BA06-FD76-A6C7-7F82A78825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71ED4-BE81-7CDD-F274-0C3677A3E852}"/>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4" name="Footer Placeholder 3">
            <a:extLst>
              <a:ext uri="{FF2B5EF4-FFF2-40B4-BE49-F238E27FC236}">
                <a16:creationId xmlns:a16="http://schemas.microsoft.com/office/drawing/2014/main" id="{1A9BE49D-2CFD-A127-DFDE-2316EA4B48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05F0BF-A491-F4DF-ADF4-BDB583BF208D}"/>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1644130888"/>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0B7D4-71A7-8B5F-5969-2A2A3562BC86}"/>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3" name="Footer Placeholder 2">
            <a:extLst>
              <a:ext uri="{FF2B5EF4-FFF2-40B4-BE49-F238E27FC236}">
                <a16:creationId xmlns:a16="http://schemas.microsoft.com/office/drawing/2014/main" id="{9681B1B2-3ABF-9A71-FB80-F4EC5B1139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EA4039-06C8-1A6B-EEA7-F708BD4AFA6B}"/>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3137956524"/>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16A4-1448-B5E8-C5AF-7AC716ACF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5318B5-32A0-6864-F561-248F16797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43072-5759-A6A3-9486-8DB99DCCB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F6B9F-7B9E-0DF2-B9EB-83C37B937F52}"/>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6" name="Footer Placeholder 5">
            <a:extLst>
              <a:ext uri="{FF2B5EF4-FFF2-40B4-BE49-F238E27FC236}">
                <a16:creationId xmlns:a16="http://schemas.microsoft.com/office/drawing/2014/main" id="{B769CC8B-65E7-75E6-35DC-AEBC673C1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3EA9B-8544-D451-87ED-438299C16EF4}"/>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39651742"/>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2267-1DB9-44F9-B741-D43383CDC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9007E7-005F-A307-8591-5FD76E625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4EFCFE-75FE-4EC6-C5FC-BF017093A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DE0F5-5338-B598-D4FE-7707B0A17D99}"/>
              </a:ext>
            </a:extLst>
          </p:cNvPr>
          <p:cNvSpPr>
            <a:spLocks noGrp="1"/>
          </p:cNvSpPr>
          <p:nvPr>
            <p:ph type="dt" sz="half" idx="10"/>
          </p:nvPr>
        </p:nvSpPr>
        <p:spPr/>
        <p:txBody>
          <a:bodyPr/>
          <a:lstStyle/>
          <a:p>
            <a:fld id="{88CC2CBF-2B15-41F1-8E3B-E89BBAE9770F}" type="datetimeFigureOut">
              <a:rPr lang="en-US" smtClean="0"/>
              <a:t>9/12/2025</a:t>
            </a:fld>
            <a:endParaRPr lang="en-US"/>
          </a:p>
        </p:txBody>
      </p:sp>
      <p:sp>
        <p:nvSpPr>
          <p:cNvPr id="6" name="Footer Placeholder 5">
            <a:extLst>
              <a:ext uri="{FF2B5EF4-FFF2-40B4-BE49-F238E27FC236}">
                <a16:creationId xmlns:a16="http://schemas.microsoft.com/office/drawing/2014/main" id="{5C87EBE4-F55A-A460-C173-51CE4317C0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9700DE-172D-042D-84AF-85D7B63B7F91}"/>
              </a:ext>
            </a:extLst>
          </p:cNvPr>
          <p:cNvSpPr>
            <a:spLocks noGrp="1"/>
          </p:cNvSpPr>
          <p:nvPr>
            <p:ph type="sldNum" sz="quarter" idx="12"/>
          </p:nvPr>
        </p:nvSpPr>
        <p:spPr/>
        <p:txBody>
          <a:bodyPr/>
          <a:lstStyle/>
          <a:p>
            <a:fld id="{9E50C94F-050A-4511-BD05-4CB6A8BFC7A7}" type="slidenum">
              <a:rPr lang="en-US" smtClean="0"/>
              <a:t>‹#›</a:t>
            </a:fld>
            <a:endParaRPr lang="en-US"/>
          </a:p>
        </p:txBody>
      </p:sp>
    </p:spTree>
    <p:extLst>
      <p:ext uri="{BB962C8B-B14F-4D97-AF65-F5344CB8AC3E}">
        <p14:creationId xmlns:p14="http://schemas.microsoft.com/office/powerpoint/2010/main" val="257346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27991-5223-B563-6A3B-02E7DA8C8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742CA-42D0-7734-9FD2-41FFDD405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FC263-C0FE-6A44-CE35-7C53E8A37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CC2CBF-2B15-41F1-8E3B-E89BBAE9770F}" type="datetimeFigureOut">
              <a:rPr lang="en-US" smtClean="0"/>
              <a:t>9/12/2025</a:t>
            </a:fld>
            <a:endParaRPr lang="en-US"/>
          </a:p>
        </p:txBody>
      </p:sp>
      <p:sp>
        <p:nvSpPr>
          <p:cNvPr id="5" name="Footer Placeholder 4">
            <a:extLst>
              <a:ext uri="{FF2B5EF4-FFF2-40B4-BE49-F238E27FC236}">
                <a16:creationId xmlns:a16="http://schemas.microsoft.com/office/drawing/2014/main" id="{4CCD0216-364F-DEF0-F8FD-23992F4EF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55BDBA0-D82A-6BC8-9C40-8275BE1D0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50C94F-050A-4511-BD05-4CB6A8BFC7A7}" type="slidenum">
              <a:rPr lang="en-US" smtClean="0"/>
              <a:t>‹#›</a:t>
            </a:fld>
            <a:endParaRPr lang="en-US"/>
          </a:p>
        </p:txBody>
      </p:sp>
    </p:spTree>
    <p:extLst>
      <p:ext uri="{BB962C8B-B14F-4D97-AF65-F5344CB8AC3E}">
        <p14:creationId xmlns:p14="http://schemas.microsoft.com/office/powerpoint/2010/main" val="37051012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hyperlink" Target="http://www.flickr.com/photos/hikingartist/4193332430/" TargetMode="External"/><Relationship Id="rId7" Type="http://schemas.openxmlformats.org/officeDocument/2006/relationships/hyperlink" Target="http://pngimg.com/download/48362" TargetMode="Externa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amrutam-nopen.blogspot.com/2012/07/how-my-school-made-me-what-i-am.html" TargetMode="External"/><Relationship Id="rId10" Type="http://schemas.openxmlformats.org/officeDocument/2006/relationships/hyperlink" Target="http://pngimg.com/download/28746" TargetMode="External"/><Relationship Id="rId4" Type="http://schemas.openxmlformats.org/officeDocument/2006/relationships/image" Target="../media/image11.jp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22" name="Rectangle 21" descr="" title="">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 title="">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 title="">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descr="" title="">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descr="" title="">
            <a:extLst>
              <a:ext uri="{FF2B5EF4-FFF2-40B4-BE49-F238E27FC236}">
                <a16:creationId xmlns:a16="http://schemas.microsoft.com/office/drawing/2014/main" id="{B047A745-3CA1-DBF9-75B1-41EAEBE559FD}"/>
              </a:ext>
            </a:extLst>
          </p:cNvPr>
          <p:cNvSpPr>
            <a:spLocks noGrp="1"/>
          </p:cNvSpPr>
          <p:nvPr>
            <p:ph type="ctrTitle"/>
          </p:nvPr>
        </p:nvSpPr>
        <p:spPr>
          <a:xfrm>
            <a:off x="1339703" y="945737"/>
            <a:ext cx="9864584" cy="3081242"/>
          </a:xfrm>
        </p:spPr>
        <p:txBody>
          <a:bodyPr anchor="ctr">
            <a:normAutofit/>
          </a:bodyPr>
          <a:lstStyle/>
          <a:p>
            <a:r>
              <a:rPr lang="en-US" sz="4000" b="1" dirty="0">
                <a:solidFill>
                  <a:srgbClr val="FFFFFF"/>
                </a:solidFill>
                <a:latin typeface="Georgia" panose="02040502050405020303" pitchFamily="18" charset="0"/>
              </a:rPr>
              <a:t>California Institute of </a:t>
            </a: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Advanced Management</a:t>
            </a:r>
            <a:br>
              <a:rPr lang="en-US" sz="4000" b="1" dirty="0">
                <a:solidFill>
                  <a:srgbClr val="FFFFFF"/>
                </a:solidFill>
                <a:latin typeface="Georgia" panose="02040502050405020303" pitchFamily="18" charset="0"/>
              </a:rPr>
            </a:b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Title IX Coordinator Training</a:t>
            </a:r>
          </a:p>
        </p:txBody>
      </p:sp>
      <p:pic>
        <p:nvPicPr>
          <p:cNvPr id="4" name="Picture 3" descr="" title="">
            <a:extLst>
              <a:ext uri="{FF2B5EF4-FFF2-40B4-BE49-F238E27FC236}">
                <a16:creationId xmlns:a16="http://schemas.microsoft.com/office/drawing/2014/main" id="{437E87A7-2652-B497-1719-AE03E0C23326}"/>
              </a:ext>
            </a:extLst>
          </p:cNvPr>
          <p:cNvPicPr>
            <a:picLocks noChangeAspect="1"/>
          </p:cNvPicPr>
          <p:nvPr/>
        </p:nvPicPr>
        <p:blipFill>
          <a:blip r:embed="rId2"/>
          <a:stretch>
            <a:fillRect/>
          </a:stretch>
        </p:blipFill>
        <p:spPr>
          <a:xfrm>
            <a:off x="2908811" y="4363747"/>
            <a:ext cx="6726368" cy="1548516"/>
          </a:xfrm>
          <a:prstGeom prst="rect">
            <a:avLst/>
          </a:prstGeom>
        </p:spPr>
      </p:pic>
    </p:spTree>
    <p:extLst>
      <p:ext uri="{BB962C8B-B14F-4D97-AF65-F5344CB8AC3E}">
        <p14:creationId xmlns:p14="http://schemas.microsoft.com/office/powerpoint/2010/main" val="1127877102"/>
      </p:ext>
    </p:extLst>
  </p:cSld>
  <p:clrMapOvr>
    <a:masterClrMapping/>
  </p:clrMapOvr>
</p:sld>
</file>

<file path=ppt/slides/slide1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C87F2B88-9CE9-47E5-B3B8-15C9BF7E295D}"/>
              </a:ext>
            </a:extLst>
          </p:cNvPr>
          <p:cNvSpPr>
            <a:spLocks noGrp="1"/>
          </p:cNvSpPr>
          <p:nvPr>
            <p:ph type="title"/>
          </p:nvPr>
        </p:nvSpPr>
        <p:spPr>
          <a:xfrm>
            <a:off x="418225" y="2488636"/>
            <a:ext cx="3201366" cy="1901003"/>
          </a:xfrm>
        </p:spPr>
        <p:txBody>
          <a:bodyPr anchor="b">
            <a:normAutofit/>
          </a:bodyPr>
          <a:lstStyle/>
          <a:p>
            <a:pPr algn="ctr"/>
            <a:r>
              <a:rPr lang="en-US" sz="4000" b="1" dirty="0">
                <a:solidFill>
                  <a:srgbClr val="FFFFFF"/>
                </a:solidFill>
                <a:latin typeface="Georgia" panose="02040502050405020303" pitchFamily="18" charset="0"/>
              </a:rPr>
              <a:t>Trauma Informed Approach</a:t>
            </a:r>
          </a:p>
        </p:txBody>
      </p:sp>
      <p:sp>
        <p:nvSpPr>
          <p:cNvPr id="3" name="Content Placeholder 2" descr="" title="">
            <a:extLst>
              <a:ext uri="{FF2B5EF4-FFF2-40B4-BE49-F238E27FC236}">
                <a16:creationId xmlns:a16="http://schemas.microsoft.com/office/drawing/2014/main" id="{CF25EA63-9FE8-4C06-83A4-519B1F2EE6B6}"/>
              </a:ext>
            </a:extLst>
          </p:cNvPr>
          <p:cNvSpPr>
            <a:spLocks noGrp="1"/>
          </p:cNvSpPr>
          <p:nvPr>
            <p:ph idx="1"/>
          </p:nvPr>
        </p:nvSpPr>
        <p:spPr>
          <a:xfrm>
            <a:off x="4810259" y="649480"/>
            <a:ext cx="6555347" cy="5546047"/>
          </a:xfrm>
        </p:spPr>
        <p:txBody>
          <a:bodyPr anchor="ctr">
            <a:normAutofit/>
          </a:bodyPr>
          <a:lstStyle/>
          <a:p>
            <a:r>
              <a:rPr lang="en-US" sz="2000" dirty="0">
                <a:latin typeface="Georgia" panose="02040502050405020303" pitchFamily="18" charset="0"/>
              </a:rPr>
              <a:t>Persons involved may have experienced trauma</a:t>
            </a:r>
          </a:p>
          <a:p>
            <a:endParaRPr lang="en-US" sz="2000" dirty="0">
              <a:latin typeface="Georgia" panose="02040502050405020303" pitchFamily="18" charset="0"/>
            </a:endParaRPr>
          </a:p>
          <a:p>
            <a:r>
              <a:rPr lang="en-US" sz="2000" dirty="0">
                <a:latin typeface="Georgia" panose="02040502050405020303" pitchFamily="18" charset="0"/>
              </a:rPr>
              <a:t>Could affect Complainants, Respondents or witnesses</a:t>
            </a:r>
          </a:p>
          <a:p>
            <a:endParaRPr lang="en-US" sz="2000" dirty="0">
              <a:latin typeface="Georgia" panose="02040502050405020303" pitchFamily="18" charset="0"/>
            </a:endParaRPr>
          </a:p>
          <a:p>
            <a:r>
              <a:rPr lang="en-US" sz="2000" dirty="0">
                <a:latin typeface="Georgia" panose="02040502050405020303" pitchFamily="18" charset="0"/>
              </a:rPr>
              <a:t>May affect how person behaves or interacts</a:t>
            </a:r>
          </a:p>
          <a:p>
            <a:endParaRPr lang="en-US" sz="2000" dirty="0">
              <a:latin typeface="Georgia" panose="02040502050405020303" pitchFamily="18" charset="0"/>
            </a:endParaRPr>
          </a:p>
          <a:p>
            <a:r>
              <a:rPr lang="en-US" sz="2000" dirty="0">
                <a:latin typeface="Georgia" panose="02040502050405020303" pitchFamily="18" charset="0"/>
              </a:rPr>
              <a:t>Trauma doesn’t mean a policy was necessarily violated</a:t>
            </a:r>
          </a:p>
          <a:p>
            <a:endParaRPr lang="en-US" sz="2000" dirty="0">
              <a:latin typeface="Georgia" panose="02040502050405020303" pitchFamily="18" charset="0"/>
            </a:endParaRPr>
          </a:p>
          <a:p>
            <a:r>
              <a:rPr lang="en-US" sz="2000" dirty="0">
                <a:latin typeface="Georgia" panose="02040502050405020303" pitchFamily="18" charset="0"/>
              </a:rPr>
              <a:t>Appearing “fine” doesn’t mean a policy was not violated</a:t>
            </a:r>
          </a:p>
        </p:txBody>
      </p:sp>
    </p:spTree>
    <p:extLst>
      <p:ext uri="{BB962C8B-B14F-4D97-AF65-F5344CB8AC3E}">
        <p14:creationId xmlns:p14="http://schemas.microsoft.com/office/powerpoint/2010/main" val="460608033"/>
      </p:ext>
    </p:extLst>
  </p:cSld>
  <p:clrMapOvr>
    <a:masterClrMapping/>
  </p:clrMapOvr>
</p:sld>
</file>

<file path=ppt/slides/slide1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E6D907D8-EE13-24C6-BA66-FFFD84035E03}"/>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E8E7718D-30DD-45D3-D363-DFAAB73C5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DBE1152C-3CE3-3861-408F-A91FB1F41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D8C4835D-4DB4-0DF2-EABF-F60D24DA8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E0F79B03-5F00-9F0B-F8D5-723982682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0C4C61C8-4755-3443-F59C-0333CA6D0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26C63243-A1F3-E5C2-6AD7-2671DC90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64D8FC05-EF01-5C00-8AD4-878684189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EECB8681-B75E-B2B7-72F1-72FDA8F6BEC1}"/>
              </a:ext>
            </a:extLst>
          </p:cNvPr>
          <p:cNvSpPr>
            <a:spLocks noGrp="1"/>
          </p:cNvSpPr>
          <p:nvPr>
            <p:ph type="title"/>
          </p:nvPr>
        </p:nvSpPr>
        <p:spPr>
          <a:xfrm>
            <a:off x="146458" y="2461834"/>
            <a:ext cx="3744899" cy="1914052"/>
          </a:xfrm>
        </p:spPr>
        <p:txBody>
          <a:bodyPr anchor="b">
            <a:normAutofit/>
          </a:bodyPr>
          <a:lstStyle/>
          <a:p>
            <a:pPr algn="ctr"/>
            <a:r>
              <a:rPr lang="en-US" sz="4000" b="1" dirty="0">
                <a:solidFill>
                  <a:srgbClr val="FFFFFF"/>
                </a:solidFill>
                <a:latin typeface="Georgia" panose="02040502050405020303" pitchFamily="18" charset="0"/>
              </a:rPr>
              <a:t>Role of Title IX Coordinator</a:t>
            </a:r>
          </a:p>
        </p:txBody>
      </p:sp>
      <p:sp>
        <p:nvSpPr>
          <p:cNvPr id="3" name="Content Placeholder 2" descr="" title="">
            <a:extLst>
              <a:ext uri="{FF2B5EF4-FFF2-40B4-BE49-F238E27FC236}">
                <a16:creationId xmlns:a16="http://schemas.microsoft.com/office/drawing/2014/main" id="{AC5B5955-A14D-F4FA-C06F-38DBC9E6627A}"/>
              </a:ext>
            </a:extLst>
          </p:cNvPr>
          <p:cNvSpPr>
            <a:spLocks noGrp="1"/>
          </p:cNvSpPr>
          <p:nvPr>
            <p:ph idx="1"/>
          </p:nvPr>
        </p:nvSpPr>
        <p:spPr>
          <a:xfrm>
            <a:off x="4810259" y="649480"/>
            <a:ext cx="6555347" cy="5546047"/>
          </a:xfrm>
        </p:spPr>
        <p:txBody>
          <a:bodyPr anchor="ctr">
            <a:normAutofit/>
          </a:bodyPr>
          <a:lstStyle/>
          <a:p>
            <a:pPr algn="just"/>
            <a:r>
              <a:rPr lang="en-US" sz="1400" dirty="0">
                <a:latin typeface="Georgia" panose="02040502050405020303" pitchFamily="18" charset="0"/>
              </a:rPr>
              <a:t>CIAM has the duty to:</a:t>
            </a:r>
          </a:p>
          <a:p>
            <a:pPr lvl="1" algn="just"/>
            <a:r>
              <a:rPr lang="en-US" sz="1400" dirty="0">
                <a:latin typeface="Georgia" panose="02040502050405020303" pitchFamily="18" charset="0"/>
              </a:rPr>
              <a:t>End the behavior and identify specific corrective measures to remediate, and prevent sex discrimination including sexual harassment and other sexual misconduct</a:t>
            </a:r>
          </a:p>
          <a:p>
            <a:pPr lvl="1" algn="just"/>
            <a:r>
              <a:rPr lang="en-US" sz="1400" dirty="0">
                <a:latin typeface="Georgia" panose="02040502050405020303" pitchFamily="18" charset="0"/>
              </a:rPr>
              <a:t>Conduct a prompt, fair and impartial investigation</a:t>
            </a:r>
          </a:p>
          <a:p>
            <a:pPr lvl="1" algn="just"/>
            <a:r>
              <a:rPr lang="en-US" sz="1400" dirty="0">
                <a:latin typeface="Georgia" panose="02040502050405020303" pitchFamily="18" charset="0"/>
              </a:rPr>
              <a:t>Remedy the effects, and</a:t>
            </a:r>
          </a:p>
          <a:p>
            <a:pPr lvl="1" algn="just"/>
            <a:r>
              <a:rPr lang="en-US" sz="1400" dirty="0">
                <a:latin typeface="Georgia" panose="02040502050405020303" pitchFamily="18" charset="0"/>
              </a:rPr>
              <a:t>Prevent it from reoccurring</a:t>
            </a:r>
          </a:p>
        </p:txBody>
      </p:sp>
    </p:spTree>
    <p:extLst>
      <p:ext uri="{BB962C8B-B14F-4D97-AF65-F5344CB8AC3E}">
        <p14:creationId xmlns:p14="http://schemas.microsoft.com/office/powerpoint/2010/main" val="2411442965"/>
      </p:ext>
    </p:extLst>
  </p:cSld>
  <p:clrMapOvr>
    <a:masterClrMapping/>
  </p:clrMapOvr>
</p:sld>
</file>

<file path=ppt/slides/slide1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7EE757FC-9E3C-5F45-FB98-4861885D5FC8}"/>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7B09DE08-A236-9736-17C6-1A3AC5238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811596D1-BBC4-EAE2-2EB5-982B7FDBC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819489D5-2815-8024-6792-C62E6395F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5D7E4027-6655-CC02-6951-089A6CF70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50B7ABE3-CFD9-51CA-4AB2-1069B24D6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42F40F5E-EECB-9F1E-B7F2-6778D0153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AF3B9820-FE4F-5868-05F6-410749C35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B2C453E2-EDE4-FFB3-8727-A1462F04AE09}"/>
              </a:ext>
            </a:extLst>
          </p:cNvPr>
          <p:cNvSpPr>
            <a:spLocks noGrp="1"/>
          </p:cNvSpPr>
          <p:nvPr>
            <p:ph type="title"/>
          </p:nvPr>
        </p:nvSpPr>
        <p:spPr>
          <a:xfrm>
            <a:off x="146458" y="2461834"/>
            <a:ext cx="3744899" cy="1914052"/>
          </a:xfrm>
        </p:spPr>
        <p:txBody>
          <a:bodyPr anchor="b">
            <a:normAutofit/>
          </a:bodyPr>
          <a:lstStyle/>
          <a:p>
            <a:pPr algn="ctr"/>
            <a:r>
              <a:rPr lang="en-US" sz="4000" b="1" dirty="0">
                <a:solidFill>
                  <a:srgbClr val="FFFFFF"/>
                </a:solidFill>
                <a:latin typeface="Georgia" panose="02040502050405020303" pitchFamily="18" charset="0"/>
              </a:rPr>
              <a:t>Role of Title IX Coordinator</a:t>
            </a:r>
          </a:p>
        </p:txBody>
      </p:sp>
      <p:sp>
        <p:nvSpPr>
          <p:cNvPr id="3" name="Content Placeholder 2" descr="" title="">
            <a:extLst>
              <a:ext uri="{FF2B5EF4-FFF2-40B4-BE49-F238E27FC236}">
                <a16:creationId xmlns:a16="http://schemas.microsoft.com/office/drawing/2014/main" id="{3EFC7EA2-520F-690A-E116-787D79B47266}"/>
              </a:ext>
            </a:extLst>
          </p:cNvPr>
          <p:cNvSpPr>
            <a:spLocks noGrp="1"/>
          </p:cNvSpPr>
          <p:nvPr>
            <p:ph idx="1"/>
          </p:nvPr>
        </p:nvSpPr>
        <p:spPr>
          <a:xfrm>
            <a:off x="4810259" y="649480"/>
            <a:ext cx="6555347" cy="5546047"/>
          </a:xfrm>
        </p:spPr>
        <p:txBody>
          <a:bodyPr anchor="ctr">
            <a:normAutofit/>
          </a:bodyPr>
          <a:lstStyle/>
          <a:p>
            <a:pPr algn="just"/>
            <a:r>
              <a:rPr lang="en-US" sz="1400" dirty="0">
                <a:latin typeface="Georgia" panose="02040502050405020303" pitchFamily="18" charset="0"/>
              </a:rPr>
              <a:t>The Title IX Coordinator will monitor the resolution of complaints by other offices with concurrent jurisdiction over non-Title IX discrimination or sexual misconduct.</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Title IX Coordinator is the designated individual to conduct or oversee formal investigation of allegations of discrimination or sexual misconduct, and to coordinate University response(s) to complaints of the same. </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Title IX Coordinator may designate a Title IX Investigator to conduct investigations.</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University’s Title IX Officials include the University Title IX Coordinator and the University Title IX Deputy.</a:t>
            </a:r>
          </a:p>
          <a:p>
            <a:pPr lvl="1" algn="just"/>
            <a:r>
              <a:rPr lang="en-US" sz="1400" dirty="0">
                <a:latin typeface="Georgia" panose="02040502050405020303" pitchFamily="18" charset="0"/>
              </a:rPr>
              <a:t>University Title IX Coordinator - Claudia Sarabia, Director of People and Performance</a:t>
            </a:r>
          </a:p>
          <a:p>
            <a:pPr lvl="1" algn="just"/>
            <a:r>
              <a:rPr lang="en-US" sz="1400" dirty="0">
                <a:latin typeface="Georgia" panose="02040502050405020303" pitchFamily="18" charset="0"/>
              </a:rPr>
              <a:t>University Title IX Deputy Coordinator - Katie Lee, Director of Student Success</a:t>
            </a:r>
          </a:p>
        </p:txBody>
      </p:sp>
    </p:spTree>
    <p:extLst>
      <p:ext uri="{BB962C8B-B14F-4D97-AF65-F5344CB8AC3E}">
        <p14:creationId xmlns:p14="http://schemas.microsoft.com/office/powerpoint/2010/main" val="1306602305"/>
      </p:ext>
    </p:extLst>
  </p:cSld>
  <p:clrMapOvr>
    <a:masterClrMapping/>
  </p:clrMapOvr>
</p:sld>
</file>

<file path=ppt/slides/slide1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7" name="Rectangle 6" descr="" title="">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 title="">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title="">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descr="" title="">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 title="">
            <a:extLst>
              <a:ext uri="{FF2B5EF4-FFF2-40B4-BE49-F238E27FC236}">
                <a16:creationId xmlns:a16="http://schemas.microsoft.com/office/drawing/2014/main" id="{D1048678-299E-49C0-9C0A-201DF20E5F3B}"/>
              </a:ext>
            </a:extLst>
          </p:cNvPr>
          <p:cNvSpPr>
            <a:spLocks noGrp="1"/>
          </p:cNvSpPr>
          <p:nvPr>
            <p:ph type="ctrTitle"/>
          </p:nvPr>
        </p:nvSpPr>
        <p:spPr>
          <a:xfrm>
            <a:off x="1314824" y="735106"/>
            <a:ext cx="10053763" cy="2928470"/>
          </a:xfrm>
        </p:spPr>
        <p:txBody>
          <a:bodyPr anchor="b">
            <a:normAutofit/>
          </a:bodyPr>
          <a:lstStyle/>
          <a:p>
            <a:r>
              <a:rPr lang="en-US" sz="4800" b="1" dirty="0">
                <a:solidFill>
                  <a:srgbClr val="FFFFFF"/>
                </a:solidFill>
                <a:latin typeface="Georgia" panose="02040502050405020303" pitchFamily="18" charset="0"/>
              </a:rPr>
              <a:t>Serving Impartially</a:t>
            </a:r>
          </a:p>
        </p:txBody>
      </p:sp>
    </p:spTree>
    <p:extLst>
      <p:ext uri="{BB962C8B-B14F-4D97-AF65-F5344CB8AC3E}">
        <p14:creationId xmlns:p14="http://schemas.microsoft.com/office/powerpoint/2010/main" val="1443831793"/>
      </p:ext>
    </p:extLst>
  </p:cSld>
  <p:clrMapOvr>
    <a:masterClrMapping/>
  </p:clrMapOvr>
</p:sld>
</file>

<file path=ppt/slides/slide1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title="">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title="">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12B4F6CD-31C4-4AEC-A949-EAE6C843D034}"/>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latin typeface="Georgia" panose="02040502050405020303" pitchFamily="18" charset="0"/>
              </a:rPr>
              <a:t>Bias and Conflict Basics</a:t>
            </a:r>
          </a:p>
        </p:txBody>
      </p:sp>
      <p:graphicFrame>
        <p:nvGraphicFramePr>
          <p:cNvPr id="5" name="Content Placeholder 2" descr="" title="">
            <a:extLst>
              <a:ext uri="{FF2B5EF4-FFF2-40B4-BE49-F238E27FC236}">
                <a16:creationId xmlns:a16="http://schemas.microsoft.com/office/drawing/2014/main" id="{47EF4266-75EF-EDC9-13D9-8D6B6634CF72}"/>
              </a:ext>
            </a:extLst>
          </p:cNvPr>
          <p:cNvGraphicFramePr>
            <a:graphicFrameLocks noGrp="1"/>
          </p:cNvGraphicFramePr>
          <p:nvPr>
            <p:ph idx="1"/>
            <p:extLst>
              <p:ext uri="{D42A27DB-BD31-4B8C-83A1-F6EECF244321}">
                <p14:modId xmlns:p14="http://schemas.microsoft.com/office/powerpoint/2010/main" val="284431175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780270"/>
      </p:ext>
    </p:extLst>
  </p:cSld>
  <p:clrMapOvr>
    <a:masterClrMapping/>
  </p:clrMapOvr>
</p:sld>
</file>

<file path=ppt/slides/slide1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9540B06E-3CB2-4CB6-B488-B832A5F33DB9}"/>
              </a:ext>
            </a:extLst>
          </p:cNvPr>
          <p:cNvSpPr>
            <a:spLocks noGrp="1"/>
          </p:cNvSpPr>
          <p:nvPr>
            <p:ph type="title"/>
          </p:nvPr>
        </p:nvSpPr>
        <p:spPr>
          <a:xfrm>
            <a:off x="675435" y="1593899"/>
            <a:ext cx="4230100" cy="3387497"/>
          </a:xfrm>
        </p:spPr>
        <p:txBody>
          <a:bodyPr anchor="b">
            <a:normAutofit/>
          </a:bodyPr>
          <a:lstStyle/>
          <a:p>
            <a:pPr algn="ctr"/>
            <a:r>
              <a:rPr lang="en-US" sz="4000" b="1" dirty="0">
                <a:solidFill>
                  <a:srgbClr val="FFFFFF"/>
                </a:solidFill>
                <a:latin typeface="Georgia" panose="02040502050405020303" pitchFamily="18" charset="0"/>
              </a:rPr>
              <a:t>Considerations of Bias and Conflicts of Interest</a:t>
            </a:r>
          </a:p>
        </p:txBody>
      </p:sp>
      <p:sp>
        <p:nvSpPr>
          <p:cNvPr id="3" name="Content Placeholder 2" descr="" title="">
            <a:extLst>
              <a:ext uri="{FF2B5EF4-FFF2-40B4-BE49-F238E27FC236}">
                <a16:creationId xmlns:a16="http://schemas.microsoft.com/office/drawing/2014/main" id="{179CACD7-4660-4A9B-B52B-ED2B365DF48E}"/>
              </a:ext>
            </a:extLst>
          </p:cNvPr>
          <p:cNvSpPr>
            <a:spLocks noGrp="1"/>
          </p:cNvSpPr>
          <p:nvPr>
            <p:ph idx="1"/>
          </p:nvPr>
        </p:nvSpPr>
        <p:spPr>
          <a:xfrm>
            <a:off x="6096000" y="2052084"/>
            <a:ext cx="5668207" cy="3090820"/>
          </a:xfrm>
        </p:spPr>
        <p:txBody>
          <a:bodyPr anchor="ctr">
            <a:normAutofit/>
          </a:bodyPr>
          <a:lstStyle/>
          <a:p>
            <a:pPr lvl="1" algn="just"/>
            <a:r>
              <a:rPr lang="en-US" sz="2000" dirty="0">
                <a:latin typeface="Georgia" panose="02040502050405020303" pitchFamily="18" charset="0"/>
              </a:rPr>
              <a:t>Relationship with Party or witness</a:t>
            </a:r>
          </a:p>
          <a:p>
            <a:pPr lvl="1" algn="just"/>
            <a:r>
              <a:rPr lang="en-US" sz="2000" dirty="0">
                <a:latin typeface="Georgia" panose="02040502050405020303" pitchFamily="18" charset="0"/>
              </a:rPr>
              <a:t>Preconceived notions or biases</a:t>
            </a:r>
          </a:p>
          <a:p>
            <a:pPr lvl="1" algn="just"/>
            <a:r>
              <a:rPr lang="en-US" sz="2000" dirty="0">
                <a:latin typeface="Georgia" panose="02040502050405020303" pitchFamily="18" charset="0"/>
              </a:rPr>
              <a:t>Wearing multiple hats</a:t>
            </a:r>
          </a:p>
          <a:p>
            <a:pPr lvl="1" algn="just"/>
            <a:r>
              <a:rPr lang="en-US" sz="2000" dirty="0">
                <a:latin typeface="Georgia" panose="02040502050405020303" pitchFamily="18" charset="0"/>
              </a:rPr>
              <a:t>Any other reason</a:t>
            </a:r>
          </a:p>
        </p:txBody>
      </p:sp>
    </p:spTree>
    <p:extLst>
      <p:ext uri="{BB962C8B-B14F-4D97-AF65-F5344CB8AC3E}">
        <p14:creationId xmlns:p14="http://schemas.microsoft.com/office/powerpoint/2010/main" val="2359894557"/>
      </p:ext>
    </p:extLst>
  </p:cSld>
  <p:clrMapOvr>
    <a:masterClrMapping/>
  </p:clrMapOvr>
</p:sld>
</file>

<file path=ppt/slides/slide1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0" name="Rectangle 9" descr="" title="">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73817585-DC08-434C-B540-18879FEF7F2A}"/>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latin typeface="Georgia" panose="02040502050405020303" pitchFamily="18" charset="0"/>
              </a:rPr>
              <a:t>Does Bias Exist?</a:t>
            </a:r>
          </a:p>
        </p:txBody>
      </p:sp>
      <p:graphicFrame>
        <p:nvGraphicFramePr>
          <p:cNvPr id="5" name="Content Placeholder 2" descr="" title="">
            <a:extLst>
              <a:ext uri="{FF2B5EF4-FFF2-40B4-BE49-F238E27FC236}">
                <a16:creationId xmlns:a16="http://schemas.microsoft.com/office/drawing/2014/main" id="{6FB7F031-2D85-C2A6-1CE7-321079BEA7BE}"/>
              </a:ext>
            </a:extLst>
          </p:cNvPr>
          <p:cNvGraphicFramePr>
            <a:graphicFrameLocks noGrp="1"/>
          </p:cNvGraphicFramePr>
          <p:nvPr>
            <p:ph idx="1"/>
            <p:extLst>
              <p:ext uri="{D42A27DB-BD31-4B8C-83A1-F6EECF244321}">
                <p14:modId xmlns:p14="http://schemas.microsoft.com/office/powerpoint/2010/main" val="416660874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684155"/>
      </p:ext>
    </p:extLst>
  </p:cSld>
  <p:clrMapOvr>
    <a:masterClrMapping/>
  </p:clrMapOvr>
</p:sld>
</file>

<file path=ppt/slides/slide17.xml><?xml version="1.0" encoding="utf-8"?>
<p:sld xmlns:a16="http://schemas.microsoft.com/office/drawing/2014/main" xmlns:a14="http://schemas.microsoft.com/office/drawing/2010/main" xmlns:a1611="http://schemas.microsoft.com/office/drawing/2016/11/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1" name="Picture 10" descr="" title="">
            <a:extLst>
              <a:ext uri="{FF2B5EF4-FFF2-40B4-BE49-F238E27FC236}">
                <a16:creationId xmlns:a16="http://schemas.microsoft.com/office/drawing/2014/main" id="{53CCE77D-C56D-4AAC-8895-8D48134426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95438" y="5217220"/>
            <a:ext cx="3552565" cy="1604205"/>
          </a:xfrm>
          <a:prstGeom prst="rect">
            <a:avLst/>
          </a:prstGeom>
        </p:spPr>
      </p:pic>
      <p:pic>
        <p:nvPicPr>
          <p:cNvPr id="3" name="Picture 2" descr="" title="">
            <a:extLst>
              <a:ext uri="{FF2B5EF4-FFF2-40B4-BE49-F238E27FC236}">
                <a16:creationId xmlns:a16="http://schemas.microsoft.com/office/drawing/2014/main" id="{4B5F5C99-2F3F-4BC4-8312-988E574599F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155" y="-16217"/>
            <a:ext cx="1807050" cy="1807050"/>
          </a:xfrm>
          <a:prstGeom prst="rect">
            <a:avLst/>
          </a:prstGeom>
        </p:spPr>
      </p:pic>
      <p:sp>
        <p:nvSpPr>
          <p:cNvPr id="4" name="Oval 3" descr="" title="">
            <a:extLst>
              <a:ext uri="{FF2B5EF4-FFF2-40B4-BE49-F238E27FC236}">
                <a16:creationId xmlns:a16="http://schemas.microsoft.com/office/drawing/2014/main" id="{A22F2E69-26FB-4167-828B-299EB6BCAE67}"/>
              </a:ext>
            </a:extLst>
          </p:cNvPr>
          <p:cNvSpPr/>
          <p:nvPr/>
        </p:nvSpPr>
        <p:spPr>
          <a:xfrm>
            <a:off x="5312664" y="2688336"/>
            <a:ext cx="1566672" cy="11978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latin typeface="Georgia" panose="02040502050405020303" pitchFamily="18" charset="0"/>
                <a:cs typeface="Arial" panose="020B0604020202020204" pitchFamily="34" charset="0"/>
              </a:rPr>
              <a:t>Avoiding </a:t>
            </a:r>
          </a:p>
          <a:p>
            <a:pPr algn="ctr"/>
            <a:r>
              <a:rPr lang="en-US" dirty="0">
                <a:latin typeface="Georgia" panose="02040502050405020303" pitchFamily="18" charset="0"/>
                <a:cs typeface="Arial" panose="020B0604020202020204" pitchFamily="34" charset="0"/>
              </a:rPr>
              <a:t>Bias</a:t>
            </a:r>
          </a:p>
        </p:txBody>
      </p:sp>
      <p:cxnSp>
        <p:nvCxnSpPr>
          <p:cNvPr id="6" name="Straight Arrow Connector 5" descr="" title="">
            <a:extLst>
              <a:ext uri="{FF2B5EF4-FFF2-40B4-BE49-F238E27FC236}">
                <a16:creationId xmlns:a16="http://schemas.microsoft.com/office/drawing/2014/main" id="{ED2AA7AA-021D-46D3-B68A-FEC669E98FF2}"/>
              </a:ext>
            </a:extLst>
          </p:cNvPr>
          <p:cNvCxnSpPr>
            <a:cxnSpLocks/>
            <a:stCxn id="4" idx="7"/>
          </p:cNvCxnSpPr>
          <p:nvPr/>
        </p:nvCxnSpPr>
        <p:spPr>
          <a:xfrm flipV="1">
            <a:off x="6649902" y="1841674"/>
            <a:ext cx="1616274" cy="102208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descr="" title="">
            <a:extLst>
              <a:ext uri="{FF2B5EF4-FFF2-40B4-BE49-F238E27FC236}">
                <a16:creationId xmlns:a16="http://schemas.microsoft.com/office/drawing/2014/main" id="{E297C58D-3718-42AE-ACF5-1F5DB38B4F87}"/>
              </a:ext>
            </a:extLst>
          </p:cNvPr>
          <p:cNvCxnSpPr>
            <a:cxnSpLocks/>
            <a:stCxn id="4" idx="6"/>
          </p:cNvCxnSpPr>
          <p:nvPr/>
        </p:nvCxnSpPr>
        <p:spPr>
          <a:xfrm>
            <a:off x="6879336" y="3287268"/>
            <a:ext cx="208788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descr="" title="">
            <a:extLst>
              <a:ext uri="{FF2B5EF4-FFF2-40B4-BE49-F238E27FC236}">
                <a16:creationId xmlns:a16="http://schemas.microsoft.com/office/drawing/2014/main" id="{523F1AFE-B6C4-4581-8BC2-98EA48C77CAA}"/>
              </a:ext>
            </a:extLst>
          </p:cNvPr>
          <p:cNvCxnSpPr>
            <a:cxnSpLocks/>
          </p:cNvCxnSpPr>
          <p:nvPr/>
        </p:nvCxnSpPr>
        <p:spPr>
          <a:xfrm>
            <a:off x="6659463" y="3686474"/>
            <a:ext cx="1314522" cy="99838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descr="" title="">
            <a:extLst>
              <a:ext uri="{FF2B5EF4-FFF2-40B4-BE49-F238E27FC236}">
                <a16:creationId xmlns:a16="http://schemas.microsoft.com/office/drawing/2014/main" id="{F59F0EF4-E3F3-4E76-AAAD-EEDC6881C66B}"/>
              </a:ext>
            </a:extLst>
          </p:cNvPr>
          <p:cNvCxnSpPr>
            <a:stCxn id="4" idx="4"/>
          </p:cNvCxnSpPr>
          <p:nvPr/>
        </p:nvCxnSpPr>
        <p:spPr>
          <a:xfrm>
            <a:off x="6096000" y="3886200"/>
            <a:ext cx="0" cy="120700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descr="" title="">
            <a:extLst>
              <a:ext uri="{FF2B5EF4-FFF2-40B4-BE49-F238E27FC236}">
                <a16:creationId xmlns:a16="http://schemas.microsoft.com/office/drawing/2014/main" id="{C9614084-9DF9-4D4A-80AD-B375D5CB25E2}"/>
              </a:ext>
            </a:extLst>
          </p:cNvPr>
          <p:cNvCxnSpPr>
            <a:cxnSpLocks/>
            <a:stCxn id="4" idx="3"/>
          </p:cNvCxnSpPr>
          <p:nvPr/>
        </p:nvCxnSpPr>
        <p:spPr>
          <a:xfrm flipH="1">
            <a:off x="4142233" y="3710777"/>
            <a:ext cx="1399865" cy="99838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descr="" title="">
            <a:extLst>
              <a:ext uri="{FF2B5EF4-FFF2-40B4-BE49-F238E27FC236}">
                <a16:creationId xmlns:a16="http://schemas.microsoft.com/office/drawing/2014/main" id="{9F0E4D96-60A3-4157-AA95-2FB8833D27BC}"/>
              </a:ext>
            </a:extLst>
          </p:cNvPr>
          <p:cNvCxnSpPr>
            <a:cxnSpLocks/>
            <a:stCxn id="4" idx="2"/>
          </p:cNvCxnSpPr>
          <p:nvPr/>
        </p:nvCxnSpPr>
        <p:spPr>
          <a:xfrm flipH="1">
            <a:off x="3218688" y="3287268"/>
            <a:ext cx="209397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descr="" title="">
            <a:extLst>
              <a:ext uri="{FF2B5EF4-FFF2-40B4-BE49-F238E27FC236}">
                <a16:creationId xmlns:a16="http://schemas.microsoft.com/office/drawing/2014/main" id="{E9DD05EF-BAB1-4377-800C-AAF7E6539A8D}"/>
              </a:ext>
            </a:extLst>
          </p:cNvPr>
          <p:cNvCxnSpPr>
            <a:stCxn id="4" idx="1"/>
          </p:cNvCxnSpPr>
          <p:nvPr/>
        </p:nvCxnSpPr>
        <p:spPr>
          <a:xfrm flipH="1" flipV="1">
            <a:off x="4078224" y="1929385"/>
            <a:ext cx="1463874" cy="93437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 name="Straight Arrow Connector 31" descr="" title="">
            <a:extLst>
              <a:ext uri="{FF2B5EF4-FFF2-40B4-BE49-F238E27FC236}">
                <a16:creationId xmlns:a16="http://schemas.microsoft.com/office/drawing/2014/main" id="{CE53F44F-10FF-4006-9066-0329D27ED265}"/>
              </a:ext>
            </a:extLst>
          </p:cNvPr>
          <p:cNvCxnSpPr>
            <a:cxnSpLocks/>
            <a:stCxn id="4" idx="0"/>
          </p:cNvCxnSpPr>
          <p:nvPr/>
        </p:nvCxnSpPr>
        <p:spPr>
          <a:xfrm flipV="1">
            <a:off x="6096000" y="1444752"/>
            <a:ext cx="0" cy="124358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4" name="Rectangle: Rounded Corners 33" descr="" title="">
            <a:extLst>
              <a:ext uri="{FF2B5EF4-FFF2-40B4-BE49-F238E27FC236}">
                <a16:creationId xmlns:a16="http://schemas.microsoft.com/office/drawing/2014/main" id="{7E2E3D4D-0ECB-44CA-8DA1-C856B733176D}"/>
              </a:ext>
            </a:extLst>
          </p:cNvPr>
          <p:cNvSpPr/>
          <p:nvPr/>
        </p:nvSpPr>
        <p:spPr>
          <a:xfrm>
            <a:off x="8361250" y="838798"/>
            <a:ext cx="2953511" cy="153445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mj-lt"/>
              <a:buAutoNum type="romanUcPeriod" startAt="2"/>
            </a:pPr>
            <a:r>
              <a:rPr lang="en-US" sz="1200" b="1" dirty="0">
                <a:latin typeface="Georgia" panose="02040502050405020303" pitchFamily="18" charset="0"/>
              </a:rPr>
              <a:t>  Availability heuristic. </a:t>
            </a:r>
            <a:r>
              <a:rPr lang="en-US" sz="1200" dirty="0">
                <a:latin typeface="Georgia" panose="02040502050405020303" pitchFamily="18" charset="0"/>
              </a:rPr>
              <a:t>People overestimate the importance of information that is available to them. A person might argue that smoking is not unhealthy because they know someone who lived to 100 and smoked three packs a day. </a:t>
            </a:r>
            <a:endParaRPr lang="en-US" sz="1200" b="1" dirty="0">
              <a:latin typeface="Georgia" panose="02040502050405020303" pitchFamily="18" charset="0"/>
            </a:endParaRPr>
          </a:p>
        </p:txBody>
      </p:sp>
      <p:sp>
        <p:nvSpPr>
          <p:cNvPr id="35" name="Rectangle: Rounded Corners 34" descr="" title="">
            <a:extLst>
              <a:ext uri="{FF2B5EF4-FFF2-40B4-BE49-F238E27FC236}">
                <a16:creationId xmlns:a16="http://schemas.microsoft.com/office/drawing/2014/main" id="{4C486096-8620-4671-A2DB-BA9EAB370038}"/>
              </a:ext>
            </a:extLst>
          </p:cNvPr>
          <p:cNvSpPr/>
          <p:nvPr/>
        </p:nvSpPr>
        <p:spPr>
          <a:xfrm>
            <a:off x="8967216" y="2567730"/>
            <a:ext cx="2798060" cy="129446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mj-lt"/>
              <a:buAutoNum type="romanUcPeriod" startAt="3"/>
            </a:pPr>
            <a:r>
              <a:rPr lang="en-US" sz="1200" b="1" dirty="0">
                <a:latin typeface="Georgia" panose="02040502050405020303" pitchFamily="18" charset="0"/>
              </a:rPr>
              <a:t> Bandwagon effect. </a:t>
            </a:r>
            <a:r>
              <a:rPr lang="en-US" sz="1200" dirty="0">
                <a:latin typeface="Georgia" panose="02040502050405020303" pitchFamily="18" charset="0"/>
              </a:rPr>
              <a:t> The probability of one person adopting a belief increases based on a number of people who hold that belief. This is a powerful form of groupthink and is reason why meetings are often productive.</a:t>
            </a:r>
            <a:endParaRPr lang="en-US" sz="1200" b="1" dirty="0">
              <a:latin typeface="Georgia" panose="02040502050405020303" pitchFamily="18" charset="0"/>
            </a:endParaRPr>
          </a:p>
        </p:txBody>
      </p:sp>
      <p:sp>
        <p:nvSpPr>
          <p:cNvPr id="36" name="Rectangle: Rounded Corners 35" descr="" title="">
            <a:extLst>
              <a:ext uri="{FF2B5EF4-FFF2-40B4-BE49-F238E27FC236}">
                <a16:creationId xmlns:a16="http://schemas.microsoft.com/office/drawing/2014/main" id="{FF3D63A6-9916-4DF0-B577-D6CCA43F442F}"/>
              </a:ext>
            </a:extLst>
          </p:cNvPr>
          <p:cNvSpPr/>
          <p:nvPr/>
        </p:nvSpPr>
        <p:spPr>
          <a:xfrm>
            <a:off x="7973985" y="3982797"/>
            <a:ext cx="2761071" cy="121041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mj-lt"/>
              <a:buAutoNum type="romanUcPeriod" startAt="4"/>
            </a:pPr>
            <a:r>
              <a:rPr lang="en-US" sz="1100" b="1" dirty="0">
                <a:latin typeface="Georgia" panose="02040502050405020303" pitchFamily="18" charset="0"/>
              </a:rPr>
              <a:t> </a:t>
            </a:r>
            <a:r>
              <a:rPr lang="en-US" sz="1200" b="1" dirty="0">
                <a:latin typeface="Georgia" panose="02040502050405020303" pitchFamily="18" charset="0"/>
              </a:rPr>
              <a:t>Blind-spot bias. </a:t>
            </a:r>
            <a:r>
              <a:rPr lang="en-US" sz="1200" dirty="0">
                <a:latin typeface="Georgia" panose="02040502050405020303" pitchFamily="18" charset="0"/>
              </a:rPr>
              <a:t>Failing to recognize your own cognitive biases is a bias in itself. People notice cognitive and motivational biases much more in others than in themselves. </a:t>
            </a:r>
            <a:endParaRPr lang="en-US" sz="1200" b="1" dirty="0">
              <a:latin typeface="Georgia" panose="02040502050405020303" pitchFamily="18" charset="0"/>
            </a:endParaRPr>
          </a:p>
        </p:txBody>
      </p:sp>
      <p:sp>
        <p:nvSpPr>
          <p:cNvPr id="37" name="Rectangle: Rounded Corners 36" descr="" title="">
            <a:extLst>
              <a:ext uri="{FF2B5EF4-FFF2-40B4-BE49-F238E27FC236}">
                <a16:creationId xmlns:a16="http://schemas.microsoft.com/office/drawing/2014/main" id="{8D7D9F3E-72D2-4C64-ACB1-D8CF35D368F2}"/>
              </a:ext>
            </a:extLst>
          </p:cNvPr>
          <p:cNvSpPr/>
          <p:nvPr/>
        </p:nvSpPr>
        <p:spPr>
          <a:xfrm>
            <a:off x="4696970" y="5108365"/>
            <a:ext cx="2798055" cy="140512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mj-lt"/>
              <a:buAutoNum type="romanUcPeriod" startAt="5"/>
            </a:pPr>
            <a:r>
              <a:rPr lang="en-US" sz="1200" b="1" dirty="0">
                <a:latin typeface="Georgia" panose="02040502050405020303" pitchFamily="18" charset="0"/>
              </a:rPr>
              <a:t>   Choice-supportive bias. </a:t>
            </a:r>
            <a:r>
              <a:rPr lang="en-US" sz="1200" dirty="0">
                <a:latin typeface="Georgia" panose="02040502050405020303" pitchFamily="18" charset="0"/>
              </a:rPr>
              <a:t> When you  choose something, you tend to feel positive about it, even if that choice has flaws. Like how you think your dog is awesome – even if it bites people every once in a while. </a:t>
            </a:r>
            <a:endParaRPr lang="en-US" sz="1200" b="1" dirty="0">
              <a:latin typeface="Georgia" panose="02040502050405020303" pitchFamily="18" charset="0"/>
            </a:endParaRPr>
          </a:p>
        </p:txBody>
      </p:sp>
      <p:sp>
        <p:nvSpPr>
          <p:cNvPr id="38" name="Rectangle: Rounded Corners 37" descr="" title="">
            <a:extLst>
              <a:ext uri="{FF2B5EF4-FFF2-40B4-BE49-F238E27FC236}">
                <a16:creationId xmlns:a16="http://schemas.microsoft.com/office/drawing/2014/main" id="{2DEBD550-3552-4CDF-8892-EB1C37202D6B}"/>
              </a:ext>
            </a:extLst>
          </p:cNvPr>
          <p:cNvSpPr/>
          <p:nvPr/>
        </p:nvSpPr>
        <p:spPr>
          <a:xfrm>
            <a:off x="1344172" y="4088209"/>
            <a:ext cx="2873829" cy="1294460"/>
          </a:xfrm>
          <a:prstGeom prst="roundRect">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Font typeface="+mj-lt"/>
              <a:buAutoNum type="romanUcPeriod" startAt="6"/>
            </a:pPr>
            <a:r>
              <a:rPr lang="en-US" sz="1200" b="1" dirty="0">
                <a:latin typeface="Georgia" panose="02040502050405020303" pitchFamily="18" charset="0"/>
              </a:rPr>
              <a:t>  Clustering illusion. </a:t>
            </a:r>
            <a:r>
              <a:rPr lang="en-US" sz="1200" dirty="0">
                <a:latin typeface="Georgia" panose="02040502050405020303" pitchFamily="18" charset="0"/>
              </a:rPr>
              <a:t>This is the tendency to see patterns in random events. It is key to various gambling fallacies, like the idea that red is more or less likely to turn up.  </a:t>
            </a:r>
            <a:endParaRPr lang="en-US" sz="1200" b="1" dirty="0">
              <a:latin typeface="Georgia" panose="02040502050405020303" pitchFamily="18" charset="0"/>
            </a:endParaRPr>
          </a:p>
        </p:txBody>
      </p:sp>
      <p:sp>
        <p:nvSpPr>
          <p:cNvPr id="39" name="Rectangle: Rounded Corners 38" descr="" title="">
            <a:extLst>
              <a:ext uri="{FF2B5EF4-FFF2-40B4-BE49-F238E27FC236}">
                <a16:creationId xmlns:a16="http://schemas.microsoft.com/office/drawing/2014/main" id="{2FA2B93B-4B90-49BE-A573-E582B026C4B4}"/>
              </a:ext>
            </a:extLst>
          </p:cNvPr>
          <p:cNvSpPr/>
          <p:nvPr/>
        </p:nvSpPr>
        <p:spPr>
          <a:xfrm>
            <a:off x="442175" y="2567731"/>
            <a:ext cx="2798060" cy="1294460"/>
          </a:xfrm>
          <a:prstGeom prst="roundRect">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buFont typeface="+mj-lt"/>
              <a:buAutoNum type="romanUcPeriod" startAt="7"/>
            </a:pPr>
            <a:r>
              <a:rPr lang="en-US" sz="1200" b="1" dirty="0">
                <a:latin typeface="Georgia" panose="02040502050405020303" pitchFamily="18" charset="0"/>
              </a:rPr>
              <a:t> Confirmation bias. </a:t>
            </a:r>
            <a:r>
              <a:rPr lang="en-US" sz="1200" dirty="0">
                <a:latin typeface="Georgia" panose="02040502050405020303" pitchFamily="18" charset="0"/>
              </a:rPr>
              <a:t>We tend to listen only to information that confirms our preconceptions – one of the many reasons it’s so hard to have an intelligent conversation about climate change. </a:t>
            </a:r>
            <a:endParaRPr lang="en-US" sz="1200" b="1" dirty="0">
              <a:latin typeface="Georgia" panose="02040502050405020303" pitchFamily="18" charset="0"/>
            </a:endParaRPr>
          </a:p>
        </p:txBody>
      </p:sp>
      <p:sp>
        <p:nvSpPr>
          <p:cNvPr id="40" name="Rectangle: Rounded Corners 39" descr="" title="">
            <a:extLst>
              <a:ext uri="{FF2B5EF4-FFF2-40B4-BE49-F238E27FC236}">
                <a16:creationId xmlns:a16="http://schemas.microsoft.com/office/drawing/2014/main" id="{96FA8654-62E4-4CD8-BAD0-76C8D8E500CE}"/>
              </a:ext>
            </a:extLst>
          </p:cNvPr>
          <p:cNvSpPr/>
          <p:nvPr/>
        </p:nvSpPr>
        <p:spPr>
          <a:xfrm>
            <a:off x="1197867" y="813823"/>
            <a:ext cx="2880357" cy="152788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mj-lt"/>
              <a:buAutoNum type="romanUcPeriod" startAt="8"/>
            </a:pPr>
            <a:r>
              <a:rPr lang="en-US" sz="1200" b="1" dirty="0">
                <a:latin typeface="Georgia" panose="02040502050405020303" pitchFamily="18" charset="0"/>
              </a:rPr>
              <a:t> Conservatism bias. </a:t>
            </a:r>
            <a:r>
              <a:rPr lang="en-US" sz="1200" dirty="0">
                <a:latin typeface="Georgia" panose="02040502050405020303" pitchFamily="18" charset="0"/>
              </a:rPr>
              <a:t>Where people favor prior evidence over new evidence or information that has emerged. People were slow to accept that the Earth was round because they maintained their earlier understanding that the planet was flat. </a:t>
            </a:r>
            <a:endParaRPr lang="en-US" sz="1200" b="1" dirty="0">
              <a:latin typeface="Georgia" panose="02040502050405020303" pitchFamily="18" charset="0"/>
            </a:endParaRPr>
          </a:p>
        </p:txBody>
      </p:sp>
      <p:sp>
        <p:nvSpPr>
          <p:cNvPr id="41" name="Rectangle: Rounded Corners 40" descr="" title="">
            <a:extLst>
              <a:ext uri="{FF2B5EF4-FFF2-40B4-BE49-F238E27FC236}">
                <a16:creationId xmlns:a16="http://schemas.microsoft.com/office/drawing/2014/main" id="{A7422165-FB7A-4F68-A1D0-2202C9B73550}"/>
              </a:ext>
            </a:extLst>
          </p:cNvPr>
          <p:cNvSpPr/>
          <p:nvPr/>
        </p:nvSpPr>
        <p:spPr>
          <a:xfrm>
            <a:off x="4696970" y="123704"/>
            <a:ext cx="2798060" cy="1294461"/>
          </a:xfrm>
          <a:prstGeom prst="roundRect">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buFont typeface="+mj-lt"/>
              <a:buAutoNum type="romanUcPeriod"/>
            </a:pPr>
            <a:r>
              <a:rPr lang="en-US" sz="1200" b="1" dirty="0">
                <a:latin typeface="Georgia" panose="02040502050405020303" pitchFamily="18" charset="0"/>
              </a:rPr>
              <a:t> Anchoring bias. </a:t>
            </a:r>
            <a:r>
              <a:rPr lang="en-US" sz="1200" dirty="0">
                <a:latin typeface="Georgia" panose="02040502050405020303" pitchFamily="18" charset="0"/>
              </a:rPr>
              <a:t>People are over-reliant on the first piece of information they hear. In a salary negotiation, whoever makes the first offer establishes a range of reasonable possibilities in each person’s mind.</a:t>
            </a:r>
            <a:endParaRPr lang="en-US" sz="1200" b="1" dirty="0">
              <a:latin typeface="Georgia" panose="02040502050405020303" pitchFamily="18" charset="0"/>
            </a:endParaRPr>
          </a:p>
        </p:txBody>
      </p:sp>
      <p:pic>
        <p:nvPicPr>
          <p:cNvPr id="8" name="Picture 7" descr="" title="">
            <a:extLst>
              <a:ext uri="{FF2B5EF4-FFF2-40B4-BE49-F238E27FC236}">
                <a16:creationId xmlns:a16="http://schemas.microsoft.com/office/drawing/2014/main" id="{F4D5B8B8-54B4-4206-AB44-A5B3F104B64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9962" y="5006504"/>
            <a:ext cx="2345344" cy="1506986"/>
          </a:xfrm>
          <a:prstGeom prst="rect">
            <a:avLst/>
          </a:prstGeom>
        </p:spPr>
      </p:pic>
      <p:pic>
        <p:nvPicPr>
          <p:cNvPr id="19" name="Picture 18" descr="" title="">
            <a:extLst>
              <a:ext uri="{FF2B5EF4-FFF2-40B4-BE49-F238E27FC236}">
                <a16:creationId xmlns:a16="http://schemas.microsoft.com/office/drawing/2014/main" id="{9BBE5FD9-9E58-4543-8341-6CA180E5CAD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1654296">
            <a:off x="10756974" y="-125323"/>
            <a:ext cx="1221668" cy="1221668"/>
          </a:xfrm>
          <a:prstGeom prst="rect">
            <a:avLst/>
          </a:prstGeom>
        </p:spPr>
      </p:pic>
    </p:spTree>
    <p:extLst>
      <p:ext uri="{BB962C8B-B14F-4D97-AF65-F5344CB8AC3E}">
        <p14:creationId xmlns:p14="http://schemas.microsoft.com/office/powerpoint/2010/main" val="2244467074"/>
      </p:ext>
    </p:extLst>
  </p:cSld>
  <p:clrMapOvr>
    <a:masterClrMapping/>
  </p:clrMapOvr>
</p:sld>
</file>

<file path=ppt/slides/slide1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3BEA0DDE-C5D7-2F26-1018-E0293E408FFD}"/>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7B1F1BE4-95A6-5FCB-B621-FFB750571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F6EAAFE4-B0AD-503B-7E6F-D6C9BFB9B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5BDD6830-BC04-DB38-1739-D5EE0DF6D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6537EAB7-10AB-CB68-D702-670BBA7B5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39AD86B7-F021-41F1-9465-6D80AAA405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0DDF5863-64BC-E248-DA88-C4B17BBC7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73B492F-121C-D154-9DD2-952D16DE0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429CE8F4-10A7-5757-406B-84385E647AF9}"/>
              </a:ext>
            </a:extLst>
          </p:cNvPr>
          <p:cNvSpPr>
            <a:spLocks noGrp="1"/>
          </p:cNvSpPr>
          <p:nvPr>
            <p:ph type="title"/>
          </p:nvPr>
        </p:nvSpPr>
        <p:spPr>
          <a:xfrm>
            <a:off x="418225" y="1874779"/>
            <a:ext cx="3201366" cy="2368836"/>
          </a:xfrm>
        </p:spPr>
        <p:txBody>
          <a:bodyPr anchor="b">
            <a:normAutofit/>
          </a:bodyPr>
          <a:lstStyle/>
          <a:p>
            <a:pPr algn="ctr"/>
            <a:r>
              <a:rPr lang="en-US" sz="4000" b="1" dirty="0">
                <a:solidFill>
                  <a:srgbClr val="FFFFFF"/>
                </a:solidFill>
                <a:latin typeface="Georgia" panose="02040502050405020303" pitchFamily="18" charset="0"/>
              </a:rPr>
              <a:t>Reporting and Formal Complaints</a:t>
            </a:r>
          </a:p>
        </p:txBody>
      </p:sp>
      <p:sp>
        <p:nvSpPr>
          <p:cNvPr id="3" name="Content Placeholder 2" descr="" title="">
            <a:extLst>
              <a:ext uri="{FF2B5EF4-FFF2-40B4-BE49-F238E27FC236}">
                <a16:creationId xmlns:a16="http://schemas.microsoft.com/office/drawing/2014/main" id="{F44FE0F1-C4AA-3B38-9F2A-BAD9094102A6}"/>
              </a:ext>
            </a:extLst>
          </p:cNvPr>
          <p:cNvSpPr>
            <a:spLocks noGrp="1"/>
          </p:cNvSpPr>
          <p:nvPr>
            <p:ph idx="1"/>
          </p:nvPr>
        </p:nvSpPr>
        <p:spPr>
          <a:xfrm>
            <a:off x="4810259" y="649480"/>
            <a:ext cx="6555347" cy="5546047"/>
          </a:xfrm>
        </p:spPr>
        <p:txBody>
          <a:bodyPr anchor="ctr">
            <a:normAutofit/>
          </a:bodyPr>
          <a:lstStyle/>
          <a:p>
            <a:pPr algn="just"/>
            <a:r>
              <a:rPr lang="en-US" sz="1600" dirty="0">
                <a:latin typeface="Georgia" panose="02040502050405020303" pitchFamily="18" charset="0"/>
              </a:rPr>
              <a:t>Complaints should be made to Title IX Coordinator</a:t>
            </a:r>
          </a:p>
          <a:p>
            <a:pPr algn="just"/>
            <a:r>
              <a:rPr lang="en-US" sz="1600" dirty="0">
                <a:latin typeface="Georgia" panose="02040502050405020303" pitchFamily="18" charset="0"/>
              </a:rPr>
              <a:t>Only a “formal” complaint triggers the Title IX-specific grievance process</a:t>
            </a:r>
          </a:p>
          <a:p>
            <a:pPr algn="just"/>
            <a:r>
              <a:rPr lang="en-US" sz="1600" dirty="0">
                <a:latin typeface="Georgia" panose="02040502050405020303" pitchFamily="18" charset="0"/>
              </a:rPr>
              <a:t>At the time of filing a Formal Complaint, a complainant must be participating in or attempting to participate in the education program or activity of CIAM</a:t>
            </a:r>
          </a:p>
          <a:p>
            <a:pPr algn="just"/>
            <a:r>
              <a:rPr lang="en-US" sz="1600" dirty="0">
                <a:latin typeface="Georgia" panose="02040502050405020303" pitchFamily="18" charset="0"/>
              </a:rPr>
              <a:t>A Formal Complaint may be filed with the Title IX Coordinator in person, by mail, or by electronic mail, by using the contact information required to be listed for the Title IX Coordinator in this policy. Additional documents (e.g., police report, e-mails) may be submitted with the Complaint but it is not required.</a:t>
            </a:r>
          </a:p>
          <a:p>
            <a:pPr algn="just"/>
            <a:r>
              <a:rPr lang="en-US" sz="1600" dirty="0">
                <a:latin typeface="Georgia" panose="02040502050405020303" pitchFamily="18" charset="0"/>
              </a:rPr>
              <a:t>CIAM does not limit the time frame in which a Formal Complaint may be submitted. </a:t>
            </a:r>
            <a:r>
              <a:rPr lang="en-US" sz="1600" b="1" dirty="0">
                <a:latin typeface="Georgia" panose="02040502050405020303" pitchFamily="18" charset="0"/>
              </a:rPr>
              <a:t>BUT</a:t>
            </a:r>
            <a:r>
              <a:rPr lang="en-US" sz="1600" dirty="0">
                <a:latin typeface="Georgia" panose="02040502050405020303" pitchFamily="18" charset="0"/>
              </a:rPr>
              <a:t> CIAM encourages timely reporting to support the University’s ability to respond, investigate, remediate the complaint, and impose any appropriate disciplinary action(s). Any delays in reporting may impede the University’s ability to conduct an investigation or take appropriate actions.</a:t>
            </a:r>
          </a:p>
        </p:txBody>
      </p:sp>
    </p:spTree>
    <p:extLst>
      <p:ext uri="{BB962C8B-B14F-4D97-AF65-F5344CB8AC3E}">
        <p14:creationId xmlns:p14="http://schemas.microsoft.com/office/powerpoint/2010/main" val="4090181938"/>
      </p:ext>
    </p:extLst>
  </p:cSld>
  <p:clrMapOvr>
    <a:masterClrMapping/>
  </p:clrMapOvr>
</p:sld>
</file>

<file path=ppt/slides/slide1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title="">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title="">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14997D89-61F5-4176-935F-320938EFF3DD}"/>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latin typeface="Georgia" panose="02040502050405020303" pitchFamily="18" charset="0"/>
              </a:rPr>
              <a:t>Supportive Measures</a:t>
            </a:r>
          </a:p>
        </p:txBody>
      </p:sp>
      <p:graphicFrame>
        <p:nvGraphicFramePr>
          <p:cNvPr id="5" name="Content Placeholder 2" descr="" title="">
            <a:extLst>
              <a:ext uri="{FF2B5EF4-FFF2-40B4-BE49-F238E27FC236}">
                <a16:creationId xmlns:a16="http://schemas.microsoft.com/office/drawing/2014/main" id="{F4E8C5EF-DBA3-6E0D-6AE2-896E144D9D1A}"/>
              </a:ext>
            </a:extLst>
          </p:cNvPr>
          <p:cNvGraphicFramePr>
            <a:graphicFrameLocks noGrp="1"/>
          </p:cNvGraphicFramePr>
          <p:nvPr>
            <p:ph idx="1"/>
            <p:extLst>
              <p:ext uri="{D42A27DB-BD31-4B8C-83A1-F6EECF244321}">
                <p14:modId xmlns:p14="http://schemas.microsoft.com/office/powerpoint/2010/main" val="442693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6835231"/>
      </p:ext>
    </p:extLst>
  </p:cSld>
  <p:clrMapOvr>
    <a:masterClrMapping/>
  </p:clrMapOvr>
</p:sld>
</file>

<file path=ppt/slides/slide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C87FFD91-2BF9-42F0-BBA2-E226FFB08E8A}"/>
              </a:ext>
            </a:extLst>
          </p:cNvPr>
          <p:cNvSpPr>
            <a:spLocks noGrp="1"/>
          </p:cNvSpPr>
          <p:nvPr>
            <p:ph type="title"/>
          </p:nvPr>
        </p:nvSpPr>
        <p:spPr>
          <a:xfrm>
            <a:off x="418225" y="2979126"/>
            <a:ext cx="3201366" cy="879468"/>
          </a:xfrm>
        </p:spPr>
        <p:txBody>
          <a:bodyPr anchor="b">
            <a:normAutofit/>
          </a:bodyPr>
          <a:lstStyle/>
          <a:p>
            <a:pPr algn="ctr"/>
            <a:r>
              <a:rPr lang="en-US" sz="4000" b="1" dirty="0">
                <a:solidFill>
                  <a:srgbClr val="FFFFFF"/>
                </a:solidFill>
                <a:latin typeface="Georgia" panose="02040502050405020303" pitchFamily="18" charset="0"/>
              </a:rPr>
              <a:t>Agenda</a:t>
            </a:r>
          </a:p>
        </p:txBody>
      </p:sp>
      <p:sp>
        <p:nvSpPr>
          <p:cNvPr id="3" name="Content Placeholder 2" descr="" title="">
            <a:extLst>
              <a:ext uri="{FF2B5EF4-FFF2-40B4-BE49-F238E27FC236}">
                <a16:creationId xmlns:a16="http://schemas.microsoft.com/office/drawing/2014/main" id="{97AA2628-5AD8-4A40-BD07-E35517167E0B}"/>
              </a:ext>
            </a:extLst>
          </p:cNvPr>
          <p:cNvSpPr>
            <a:spLocks noGrp="1"/>
          </p:cNvSpPr>
          <p:nvPr>
            <p:ph idx="1"/>
          </p:nvPr>
        </p:nvSpPr>
        <p:spPr>
          <a:xfrm>
            <a:off x="4712604" y="597068"/>
            <a:ext cx="6302728" cy="5684139"/>
          </a:xfrm>
        </p:spPr>
        <p:txBody>
          <a:bodyPr anchor="ctr">
            <a:normAutofit/>
          </a:bodyPr>
          <a:lstStyle/>
          <a:p>
            <a:pPr marL="571500" indent="-571500" algn="just">
              <a:buAutoNum type="romanUcPeriod"/>
            </a:pPr>
            <a:r>
              <a:rPr lang="en-US" sz="2000" dirty="0">
                <a:latin typeface="Georgia" panose="02040502050405020303" pitchFamily="18" charset="0"/>
              </a:rPr>
              <a:t>Introduction </a:t>
            </a:r>
          </a:p>
          <a:p>
            <a:pPr marL="571500" indent="-571500" algn="just">
              <a:buAutoNum type="romanUcPeriod"/>
            </a:pPr>
            <a:r>
              <a:rPr lang="en-US" sz="2000" dirty="0">
                <a:latin typeface="Georgia" panose="02040502050405020303" pitchFamily="18" charset="0"/>
              </a:rPr>
              <a:t>Role of Title IX Coordinator</a:t>
            </a:r>
          </a:p>
          <a:p>
            <a:pPr marL="571500" indent="-571500" algn="just">
              <a:buAutoNum type="romanUcPeriod"/>
            </a:pPr>
            <a:r>
              <a:rPr lang="en-US" sz="2000" dirty="0">
                <a:latin typeface="Georgia" panose="02040502050405020303" pitchFamily="18" charset="0"/>
              </a:rPr>
              <a:t>Reporting and Formal Complaints</a:t>
            </a:r>
          </a:p>
          <a:p>
            <a:pPr marL="571500" indent="-571500">
              <a:buAutoNum type="romanUcPeriod"/>
            </a:pPr>
            <a:r>
              <a:rPr lang="en-US" sz="2000" dirty="0">
                <a:latin typeface="Georgia" panose="02040502050405020303" pitchFamily="18" charset="0"/>
              </a:rPr>
              <a:t>Disposition of Formal Complaints &amp; Pre-    Investigation Process</a:t>
            </a:r>
          </a:p>
          <a:p>
            <a:pPr marL="571500" indent="-571500" algn="just">
              <a:lnSpc>
                <a:spcPct val="100000"/>
              </a:lnSpc>
              <a:buAutoNum type="romanUcPeriod"/>
            </a:pPr>
            <a:r>
              <a:rPr lang="en-US" sz="2000" dirty="0">
                <a:latin typeface="Georgia" panose="02040502050405020303" pitchFamily="18" charset="0"/>
              </a:rPr>
              <a:t>Notice of Allegations</a:t>
            </a:r>
          </a:p>
          <a:p>
            <a:pPr marL="571500" indent="-571500" algn="just">
              <a:buAutoNum type="romanUcPeriod"/>
            </a:pPr>
            <a:r>
              <a:rPr lang="en-US" sz="2000" dirty="0">
                <a:latin typeface="Georgia" panose="02040502050405020303" pitchFamily="18" charset="0"/>
              </a:rPr>
              <a:t>Supportive Measures</a:t>
            </a:r>
          </a:p>
          <a:p>
            <a:pPr marL="571500" indent="-571500" algn="just">
              <a:buAutoNum type="romanUcPeriod"/>
            </a:pPr>
            <a:r>
              <a:rPr lang="en-US" sz="2000" dirty="0">
                <a:latin typeface="Georgia" panose="02040502050405020303" pitchFamily="18" charset="0"/>
              </a:rPr>
              <a:t>Informal Resolution</a:t>
            </a:r>
          </a:p>
          <a:p>
            <a:pPr marL="571500" indent="-571500" algn="just">
              <a:buAutoNum type="romanUcPeriod"/>
            </a:pPr>
            <a:r>
              <a:rPr lang="en-US" sz="2000" dirty="0">
                <a:latin typeface="Georgia" panose="02040502050405020303" pitchFamily="18" charset="0"/>
              </a:rPr>
              <a:t>Serving Impartially</a:t>
            </a:r>
          </a:p>
          <a:p>
            <a:pPr marL="571500" indent="-571500" algn="just">
              <a:buAutoNum type="romanUcPeriod"/>
            </a:pPr>
            <a:r>
              <a:rPr lang="en-US" sz="2000" dirty="0">
                <a:latin typeface="Georgia" panose="02040502050405020303" pitchFamily="18" charset="0"/>
              </a:rPr>
              <a:t>Investigation</a:t>
            </a:r>
          </a:p>
          <a:p>
            <a:pPr marL="571500" indent="-571500" algn="just">
              <a:buAutoNum type="romanUcPeriod"/>
            </a:pPr>
            <a:r>
              <a:rPr lang="en-US" sz="2000" dirty="0">
                <a:latin typeface="Georgia" panose="02040502050405020303" pitchFamily="18" charset="0"/>
              </a:rPr>
              <a:t>Title IX Hearing</a:t>
            </a:r>
          </a:p>
          <a:p>
            <a:pPr marL="571500" indent="-571500" algn="just">
              <a:buAutoNum type="romanUcPeriod"/>
            </a:pPr>
            <a:r>
              <a:rPr lang="en-US" sz="2000" dirty="0">
                <a:latin typeface="Georgia" panose="02040502050405020303" pitchFamily="18" charset="0"/>
              </a:rPr>
              <a:t>Sanctions</a:t>
            </a:r>
          </a:p>
          <a:p>
            <a:pPr marL="571500" indent="-571500" algn="just">
              <a:buAutoNum type="romanUcPeriod"/>
            </a:pPr>
            <a:r>
              <a:rPr lang="en-US" sz="2000" dirty="0">
                <a:latin typeface="Georgia" panose="02040502050405020303" pitchFamily="18" charset="0"/>
              </a:rPr>
              <a:t>Conducting an Appeal</a:t>
            </a:r>
          </a:p>
        </p:txBody>
      </p:sp>
    </p:spTree>
    <p:extLst>
      <p:ext uri="{BB962C8B-B14F-4D97-AF65-F5344CB8AC3E}">
        <p14:creationId xmlns:p14="http://schemas.microsoft.com/office/powerpoint/2010/main" val="285882616"/>
      </p:ext>
    </p:extLst>
  </p:cSld>
  <p:clrMapOvr>
    <a:masterClrMapping/>
  </p:clrMapOvr>
</p:sld>
</file>

<file path=ppt/slides/slide2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53BD71E5-C054-8C8B-49E3-CF325D85085A}"/>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8FFE0599-8344-B872-0C0C-48A224519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338C8D6A-C603-4FA0-58C3-22CCA9EF7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028695B7-5578-0196-4ABD-56FEEDCFC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438F301B-C28F-7366-D172-298C31519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03D71F56-443C-A82D-0B94-B20DA7DE8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748319D7-9924-86E3-3EDE-19ECFCA90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280C8BB3-374B-6AD4-13EC-875E1524B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D210AD4B-0954-86BA-3699-B16AA5F351B8}"/>
              </a:ext>
            </a:extLst>
          </p:cNvPr>
          <p:cNvSpPr>
            <a:spLocks noGrp="1"/>
          </p:cNvSpPr>
          <p:nvPr>
            <p:ph type="title"/>
          </p:nvPr>
        </p:nvSpPr>
        <p:spPr>
          <a:xfrm>
            <a:off x="88316" y="2162180"/>
            <a:ext cx="3861183" cy="1794034"/>
          </a:xfrm>
        </p:spPr>
        <p:txBody>
          <a:bodyPr anchor="b">
            <a:normAutofit fontScale="90000"/>
          </a:bodyPr>
          <a:lstStyle/>
          <a:p>
            <a:pPr algn="ct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Pre-Investigation Process</a:t>
            </a:r>
          </a:p>
        </p:txBody>
      </p:sp>
      <p:sp>
        <p:nvSpPr>
          <p:cNvPr id="3" name="Content Placeholder 2" descr="" title="">
            <a:extLst>
              <a:ext uri="{FF2B5EF4-FFF2-40B4-BE49-F238E27FC236}">
                <a16:creationId xmlns:a16="http://schemas.microsoft.com/office/drawing/2014/main" id="{53CF6670-AE57-FE81-338F-B357AA8C3B2A}"/>
              </a:ext>
            </a:extLst>
          </p:cNvPr>
          <p:cNvSpPr>
            <a:spLocks noGrp="1"/>
          </p:cNvSpPr>
          <p:nvPr>
            <p:ph idx="1"/>
          </p:nvPr>
        </p:nvSpPr>
        <p:spPr>
          <a:xfrm>
            <a:off x="4827181" y="786809"/>
            <a:ext cx="6687879" cy="5408718"/>
          </a:xfrm>
        </p:spPr>
        <p:txBody>
          <a:bodyPr anchor="ctr">
            <a:noAutofit/>
          </a:bodyPr>
          <a:lstStyle/>
          <a:p>
            <a:r>
              <a:rPr lang="en-US" sz="1400" dirty="0">
                <a:latin typeface="Georgia" panose="02040502050405020303" pitchFamily="18" charset="0"/>
              </a:rPr>
              <a:t>Upon receipt of a formal complaint, Title IX Coordinator (or a designee) will conduct an initial Title IX assessment. The first step of the assessment will usually be a preliminary meeting with the complainant. </a:t>
            </a:r>
          </a:p>
          <a:p>
            <a:endParaRPr lang="en-US" sz="1400" dirty="0">
              <a:latin typeface="Georgia" panose="02040502050405020303" pitchFamily="18" charset="0"/>
            </a:endParaRPr>
          </a:p>
          <a:p>
            <a:r>
              <a:rPr lang="en-US" sz="1400" dirty="0">
                <a:latin typeface="Georgia" panose="02040502050405020303" pitchFamily="18" charset="0"/>
              </a:rPr>
              <a:t>The purpose of the preliminary meeting is to gain a basic understanding of the nature and circumstances of the report; it is not intended to be a full interview. At this meeting, the complainant will be provided with information about resources, procedural options and interim measures.</a:t>
            </a:r>
          </a:p>
          <a:p>
            <a:endParaRPr lang="en-US" sz="1400" dirty="0">
              <a:latin typeface="Georgia" panose="02040502050405020303" pitchFamily="18" charset="0"/>
            </a:endParaRPr>
          </a:p>
          <a:p>
            <a:r>
              <a:rPr lang="en-US" sz="1400" dirty="0">
                <a:latin typeface="Georgia" panose="02040502050405020303" pitchFamily="18" charset="0"/>
              </a:rPr>
              <a:t>If the report doesn’t implicate Title IX, the investigation and disposition of the complaint may be referred to other offices or processes within CIAM.</a:t>
            </a:r>
          </a:p>
        </p:txBody>
      </p:sp>
    </p:spTree>
    <p:extLst>
      <p:ext uri="{BB962C8B-B14F-4D97-AF65-F5344CB8AC3E}">
        <p14:creationId xmlns:p14="http://schemas.microsoft.com/office/powerpoint/2010/main" val="3582254361"/>
      </p:ext>
    </p:extLst>
  </p:cSld>
  <p:clrMapOvr>
    <a:masterClrMapping/>
  </p:clrMapOvr>
</p:sld>
</file>

<file path=ppt/slides/slide2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C78EE806-1122-1AA8-80F9-FBCD8DFE40A0}"/>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8CBE6234-5EF6-1D16-6288-B4D02C220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DBEAA9AA-69F4-D665-5508-9CF373EC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C8CD7691-AC39-90E4-B351-E187A1DD9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4570A913-30D9-4A1F-B00D-0BAA13D2A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3070CA19-CBA0-9853-BCA1-446B833C0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CC5DF4A2-E78E-877B-8850-59361BFFF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2083C040-73D6-DE74-5FC1-97C966540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DBD3331E-A3EB-E0EE-E42B-D6BAF0DB7F76}"/>
              </a:ext>
            </a:extLst>
          </p:cNvPr>
          <p:cNvSpPr>
            <a:spLocks noGrp="1"/>
          </p:cNvSpPr>
          <p:nvPr>
            <p:ph type="title"/>
          </p:nvPr>
        </p:nvSpPr>
        <p:spPr>
          <a:xfrm>
            <a:off x="88316" y="2162180"/>
            <a:ext cx="3861183" cy="1794034"/>
          </a:xfrm>
        </p:spPr>
        <p:txBody>
          <a:bodyPr anchor="b">
            <a:normAutofit fontScale="90000"/>
          </a:bodyPr>
          <a:lstStyle/>
          <a:p>
            <a:pPr algn="ct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Pre-Investigation Process</a:t>
            </a:r>
          </a:p>
        </p:txBody>
      </p:sp>
      <p:sp>
        <p:nvSpPr>
          <p:cNvPr id="3" name="Content Placeholder 2" descr="" title="">
            <a:extLst>
              <a:ext uri="{FF2B5EF4-FFF2-40B4-BE49-F238E27FC236}">
                <a16:creationId xmlns:a16="http://schemas.microsoft.com/office/drawing/2014/main" id="{2F0A169F-8E3F-0A59-563B-49476C982557}"/>
              </a:ext>
            </a:extLst>
          </p:cNvPr>
          <p:cNvSpPr>
            <a:spLocks noGrp="1"/>
          </p:cNvSpPr>
          <p:nvPr>
            <p:ph idx="1"/>
          </p:nvPr>
        </p:nvSpPr>
        <p:spPr>
          <a:xfrm>
            <a:off x="4827181" y="786809"/>
            <a:ext cx="6687879" cy="5408718"/>
          </a:xfrm>
        </p:spPr>
        <p:txBody>
          <a:bodyPr anchor="ctr">
            <a:noAutofit/>
          </a:bodyPr>
          <a:lstStyle/>
          <a:p>
            <a:r>
              <a:rPr lang="en-US" sz="1400" dirty="0">
                <a:latin typeface="Georgia" panose="02040502050405020303" pitchFamily="18" charset="0"/>
              </a:rPr>
              <a:t>CIAM may dismiss a formal complaint or allegations in the following circumstances:</a:t>
            </a:r>
          </a:p>
          <a:p>
            <a:pPr lvl="1"/>
            <a:r>
              <a:rPr lang="en-US" sz="1400" dirty="0">
                <a:latin typeface="Georgia" panose="02040502050405020303" pitchFamily="18" charset="0"/>
              </a:rPr>
              <a:t>if the complainant informs the Title IX Coordinator in writing that the complainant desires to withdraw the formal complaint or allegations therein,</a:t>
            </a:r>
          </a:p>
          <a:p>
            <a:pPr lvl="1"/>
            <a:r>
              <a:rPr lang="en-US" sz="1400" dirty="0">
                <a:latin typeface="Georgia" panose="02040502050405020303" pitchFamily="18" charset="0"/>
              </a:rPr>
              <a:t>if the respondent (person whom allegations are made against) is no longer enrolled or employed by the school,</a:t>
            </a:r>
          </a:p>
          <a:p>
            <a:pPr lvl="1"/>
            <a:r>
              <a:rPr lang="en-US" sz="1400" dirty="0">
                <a:latin typeface="Georgia" panose="02040502050405020303" pitchFamily="18" charset="0"/>
              </a:rPr>
              <a:t>or if specific circumstances prevent the school from gathering sufficient evidence to reach a determination.</a:t>
            </a:r>
          </a:p>
          <a:p>
            <a:endParaRPr lang="en-US" sz="1400" dirty="0">
              <a:latin typeface="Georgia" panose="02040502050405020303" pitchFamily="18" charset="0"/>
            </a:endParaRPr>
          </a:p>
          <a:p>
            <a:r>
              <a:rPr lang="en-US" sz="1400" dirty="0">
                <a:latin typeface="Georgia" panose="02040502050405020303" pitchFamily="18" charset="0"/>
              </a:rPr>
              <a:t>The University will give the parties written notice of a dismissal and the reasons for the dismissal.</a:t>
            </a:r>
          </a:p>
          <a:p>
            <a:endParaRPr lang="en-US" sz="1400" dirty="0">
              <a:latin typeface="Georgia" panose="02040502050405020303" pitchFamily="18" charset="0"/>
            </a:endParaRPr>
          </a:p>
          <a:p>
            <a:r>
              <a:rPr lang="en-US" sz="1400" dirty="0">
                <a:latin typeface="Georgia" panose="02040502050405020303" pitchFamily="18" charset="0"/>
              </a:rPr>
              <a:t>The University may consolidate formal complaints where the allegations arise out of the same facts.</a:t>
            </a:r>
          </a:p>
          <a:p>
            <a:endParaRPr lang="en-US" sz="1400" dirty="0">
              <a:latin typeface="Georgia" panose="02040502050405020303" pitchFamily="18" charset="0"/>
            </a:endParaRPr>
          </a:p>
          <a:p>
            <a:r>
              <a:rPr lang="en-US" sz="1400" dirty="0">
                <a:latin typeface="Georgia" panose="02040502050405020303" pitchFamily="18" charset="0"/>
              </a:rPr>
              <a:t>In cases where there is no written complaint, such as situations that involve a third-party complainant, the Title IX Coordinator may initiate an investigation after making a preliminary inquiry into the facts and will inform the person(s) who were allegedly harmed by discrimination or sexual misconduct of the decision to initiate an investigation.</a:t>
            </a:r>
          </a:p>
        </p:txBody>
      </p:sp>
    </p:spTree>
    <p:extLst>
      <p:ext uri="{BB962C8B-B14F-4D97-AF65-F5344CB8AC3E}">
        <p14:creationId xmlns:p14="http://schemas.microsoft.com/office/powerpoint/2010/main" val="768418134"/>
      </p:ext>
    </p:extLst>
  </p:cSld>
  <p:clrMapOvr>
    <a:masterClrMapping/>
  </p:clrMapOvr>
</p:sld>
</file>

<file path=ppt/slides/slide2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60D83CDF-F25A-087C-3F90-5E6AEFF6A6DA}"/>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EE1BAD40-61E0-41D0-E5C6-01A0AEA8A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57BE1376-404F-8499-2F09-A5BF31217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C986B61C-49BB-38A1-9722-C5DBBCD7E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F9EF9C72-17AF-395A-174E-D5F12877E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8E2EC989-7EDA-58D0-AAF4-7EE19F1A0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828ADCA1-903E-43E5-4AB2-F72250B78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E376E3C4-721F-CCAA-5212-79242929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3D724A5B-AC18-4956-325F-526014DA63E8}"/>
              </a:ext>
            </a:extLst>
          </p:cNvPr>
          <p:cNvSpPr>
            <a:spLocks noGrp="1"/>
          </p:cNvSpPr>
          <p:nvPr>
            <p:ph type="title"/>
          </p:nvPr>
        </p:nvSpPr>
        <p:spPr>
          <a:xfrm>
            <a:off x="88316" y="2819023"/>
            <a:ext cx="3861183" cy="1199674"/>
          </a:xfrm>
        </p:spPr>
        <p:txBody>
          <a:bodyPr anchor="b">
            <a:normAutofit/>
          </a:bodyPr>
          <a:lstStyle/>
          <a:p>
            <a:pPr algn="ctr"/>
            <a:r>
              <a:rPr lang="en-US" sz="4000" b="1" dirty="0">
                <a:solidFill>
                  <a:srgbClr val="FFFFFF"/>
                </a:solidFill>
                <a:latin typeface="Georgia" panose="02040502050405020303" pitchFamily="18" charset="0"/>
              </a:rPr>
              <a:t>Notice of Allegations </a:t>
            </a:r>
          </a:p>
        </p:txBody>
      </p:sp>
      <p:sp>
        <p:nvSpPr>
          <p:cNvPr id="3" name="Content Placeholder 2" descr="" title="">
            <a:extLst>
              <a:ext uri="{FF2B5EF4-FFF2-40B4-BE49-F238E27FC236}">
                <a16:creationId xmlns:a16="http://schemas.microsoft.com/office/drawing/2014/main" id="{F8B01ABF-D7DE-1004-9296-F64DB4E1AD00}"/>
              </a:ext>
            </a:extLst>
          </p:cNvPr>
          <p:cNvSpPr>
            <a:spLocks noGrp="1"/>
          </p:cNvSpPr>
          <p:nvPr>
            <p:ph idx="1"/>
          </p:nvPr>
        </p:nvSpPr>
        <p:spPr>
          <a:xfrm>
            <a:off x="4810259" y="649480"/>
            <a:ext cx="6555347" cy="5546047"/>
          </a:xfrm>
        </p:spPr>
        <p:txBody>
          <a:bodyPr anchor="ctr">
            <a:noAutofit/>
          </a:bodyPr>
          <a:lstStyle/>
          <a:p>
            <a:r>
              <a:rPr lang="en-US" sz="1400" dirty="0">
                <a:latin typeface="Georgia" panose="02040502050405020303" pitchFamily="18" charset="0"/>
              </a:rPr>
              <a:t>After receiving a formal complaint, CIAM will promptly send written notice to both the complainant and the respondent(s) of the allegations. </a:t>
            </a:r>
          </a:p>
          <a:p>
            <a:r>
              <a:rPr lang="en-US" sz="1400" dirty="0">
                <a:latin typeface="Georgia" panose="02040502050405020303" pitchFamily="18" charset="0"/>
              </a:rPr>
              <a:t>If the respondent cannot be located, attempts at notification shall be documented. </a:t>
            </a:r>
          </a:p>
          <a:p>
            <a:r>
              <a:rPr lang="en-US" sz="1400" dirty="0">
                <a:latin typeface="Georgia" panose="02040502050405020303" pitchFamily="18" charset="0"/>
              </a:rPr>
              <a:t>Written notice must contain:</a:t>
            </a:r>
          </a:p>
          <a:p>
            <a:pPr lvl="1"/>
            <a:r>
              <a:rPr lang="en-US" sz="1400" dirty="0">
                <a:latin typeface="Georgia" panose="02040502050405020303" pitchFamily="18" charset="0"/>
              </a:rPr>
              <a:t>Discussion of the formal complaint process, </a:t>
            </a:r>
          </a:p>
          <a:p>
            <a:pPr lvl="1"/>
            <a:r>
              <a:rPr lang="en-US" sz="1400" dirty="0">
                <a:latin typeface="Georgia" panose="02040502050405020303" pitchFamily="18" charset="0"/>
              </a:rPr>
              <a:t>Identity of the complainant, </a:t>
            </a:r>
          </a:p>
          <a:p>
            <a:pPr lvl="1"/>
            <a:r>
              <a:rPr lang="en-US" sz="1400" dirty="0">
                <a:latin typeface="Georgia" panose="02040502050405020303" pitchFamily="18" charset="0"/>
              </a:rPr>
              <a:t>Date and location of the alleged incident if known, </a:t>
            </a:r>
          </a:p>
          <a:p>
            <a:pPr lvl="1"/>
            <a:r>
              <a:rPr lang="en-US" sz="1400" dirty="0">
                <a:latin typeface="Georgia" panose="02040502050405020303" pitchFamily="18" charset="0"/>
              </a:rPr>
              <a:t>Specific behavior that is considered a violation of the University’s Sexual and Gender Based Harassment and Misconduct policy,</a:t>
            </a:r>
          </a:p>
          <a:p>
            <a:pPr lvl="1"/>
            <a:r>
              <a:rPr lang="en-US" sz="1400" dirty="0">
                <a:latin typeface="Georgia" panose="02040502050405020303" pitchFamily="18" charset="0"/>
              </a:rPr>
              <a:t>Statement that parties may have an advisor of their choice, who may be, but is not required to be, an attorney, </a:t>
            </a:r>
          </a:p>
          <a:p>
            <a:pPr lvl="1"/>
            <a:r>
              <a:rPr lang="en-US" sz="1400" dirty="0">
                <a:latin typeface="Georgia" panose="02040502050405020303" pitchFamily="18" charset="0"/>
              </a:rPr>
              <a:t>Statement that both parties may inspect, and review evidence gathered in the investigation, </a:t>
            </a:r>
          </a:p>
          <a:p>
            <a:pPr lvl="1"/>
            <a:r>
              <a:rPr lang="en-US" sz="1400" dirty="0">
                <a:latin typeface="Georgia" panose="02040502050405020303" pitchFamily="18" charset="0"/>
              </a:rPr>
              <a:t>Statement of CIAM Student Conduct Policies provisions that prohibits knowingly making false statements or knowingly submitting false information during the grievance process or CIAM Employee Code of Conduct standards for responsible behavior toward students, vendors and contractors and the public, as well as for employee behavior within the University.</a:t>
            </a:r>
          </a:p>
          <a:p>
            <a:pPr lvl="1"/>
            <a:r>
              <a:rPr lang="en-US" sz="1400" dirty="0">
                <a:latin typeface="Georgia" panose="02040502050405020303" pitchFamily="18" charset="0"/>
              </a:rPr>
              <a:t>Statement that determination of responsibility is made at the conclusion of the University’s investigation and hearing process and will be based on a preponderance of evidence standard.</a:t>
            </a:r>
          </a:p>
        </p:txBody>
      </p:sp>
    </p:spTree>
    <p:extLst>
      <p:ext uri="{BB962C8B-B14F-4D97-AF65-F5344CB8AC3E}">
        <p14:creationId xmlns:p14="http://schemas.microsoft.com/office/powerpoint/2010/main" val="2756803370"/>
      </p:ext>
    </p:extLst>
  </p:cSld>
  <p:clrMapOvr>
    <a:masterClrMapping/>
  </p:clrMapOvr>
</p:sld>
</file>

<file path=ppt/slides/slide2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69496EA9-1982-AB15-6565-C851CE4579F3}"/>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370CAC8D-720E-27E4-3AD3-D2F0312D3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12C35935-1D0B-5726-38A6-0A7DA0479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2FC2744B-8353-324C-8CD1-99A7D8D1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96049A8B-8FB3-E2EE-12A5-AE283AB0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5E902C0C-E75E-58FB-7DC0-12DC3E992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9441618B-2039-D948-59AD-532E201CD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5F074F8B-3355-F984-69FD-662BF92A1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53816B4B-E3B2-B57A-CE1D-6A28B87C82AD}"/>
              </a:ext>
            </a:extLst>
          </p:cNvPr>
          <p:cNvSpPr>
            <a:spLocks noGrp="1"/>
          </p:cNvSpPr>
          <p:nvPr>
            <p:ph type="title"/>
          </p:nvPr>
        </p:nvSpPr>
        <p:spPr>
          <a:xfrm>
            <a:off x="88316" y="2819023"/>
            <a:ext cx="3861183" cy="1199674"/>
          </a:xfrm>
        </p:spPr>
        <p:txBody>
          <a:bodyPr anchor="b">
            <a:normAutofit/>
          </a:bodyPr>
          <a:lstStyle/>
          <a:p>
            <a:pPr algn="ctr"/>
            <a:r>
              <a:rPr lang="en-US" sz="4000" b="1" dirty="0">
                <a:solidFill>
                  <a:srgbClr val="FFFFFF"/>
                </a:solidFill>
                <a:latin typeface="Georgia" panose="02040502050405020303" pitchFamily="18" charset="0"/>
              </a:rPr>
              <a:t>Notice of Allegations </a:t>
            </a:r>
          </a:p>
        </p:txBody>
      </p:sp>
      <p:sp>
        <p:nvSpPr>
          <p:cNvPr id="3" name="Content Placeholder 2" descr="" title="">
            <a:extLst>
              <a:ext uri="{FF2B5EF4-FFF2-40B4-BE49-F238E27FC236}">
                <a16:creationId xmlns:a16="http://schemas.microsoft.com/office/drawing/2014/main" id="{7D525997-B7CF-D057-F22A-5EF536286F1E}"/>
              </a:ext>
            </a:extLst>
          </p:cNvPr>
          <p:cNvSpPr>
            <a:spLocks noGrp="1"/>
          </p:cNvSpPr>
          <p:nvPr>
            <p:ph idx="1"/>
          </p:nvPr>
        </p:nvSpPr>
        <p:spPr>
          <a:xfrm>
            <a:off x="4810259" y="649480"/>
            <a:ext cx="6555347" cy="5546047"/>
          </a:xfrm>
        </p:spPr>
        <p:txBody>
          <a:bodyPr anchor="ctr">
            <a:noAutofit/>
          </a:bodyPr>
          <a:lstStyle/>
          <a:p>
            <a:r>
              <a:rPr lang="en-US" sz="1400" dirty="0">
                <a:latin typeface="Georgia" panose="02040502050405020303" pitchFamily="18" charset="0"/>
              </a:rPr>
              <a:t>Written notice must contain:</a:t>
            </a:r>
          </a:p>
          <a:p>
            <a:pPr lvl="1"/>
            <a:r>
              <a:rPr lang="en-US" sz="1400" dirty="0">
                <a:latin typeface="Georgia" panose="02040502050405020303" pitchFamily="18" charset="0"/>
              </a:rPr>
              <a:t>Statement that both parties may inspect, and review evidence gathered in the investigation, </a:t>
            </a:r>
          </a:p>
          <a:p>
            <a:pPr lvl="1"/>
            <a:endParaRPr lang="en-US" sz="1400" dirty="0">
              <a:latin typeface="Georgia" panose="02040502050405020303" pitchFamily="18" charset="0"/>
            </a:endParaRPr>
          </a:p>
          <a:p>
            <a:pPr lvl="1"/>
            <a:r>
              <a:rPr lang="en-US" sz="1400" dirty="0">
                <a:latin typeface="Georgia" panose="02040502050405020303" pitchFamily="18" charset="0"/>
              </a:rPr>
              <a:t>Statement of CIAM Student Conduct Policies provisions that prohibits knowingly making false statements or knowingly submitting false information during the grievance process or CIAM Employee Code of Conduct standards for responsible behavior toward students, vendors and contractors and the public, as well as for employee behavior within the University.</a:t>
            </a:r>
          </a:p>
          <a:p>
            <a:pPr lvl="1"/>
            <a:endParaRPr lang="en-US" sz="1400" dirty="0">
              <a:latin typeface="Georgia" panose="02040502050405020303" pitchFamily="18" charset="0"/>
            </a:endParaRPr>
          </a:p>
          <a:p>
            <a:pPr lvl="1"/>
            <a:r>
              <a:rPr lang="en-US" sz="1400" dirty="0">
                <a:latin typeface="Georgia" panose="02040502050405020303" pitchFamily="18" charset="0"/>
              </a:rPr>
              <a:t>Statement that determination of responsibility is made at the conclusion of the University’s investigation and hearing process and will be based on a preponderance of evidence standard.</a:t>
            </a:r>
          </a:p>
          <a:p>
            <a:pPr lvl="1"/>
            <a:endParaRPr lang="en-US" sz="1400" dirty="0">
              <a:latin typeface="Georgia" panose="02040502050405020303" pitchFamily="18" charset="0"/>
            </a:endParaRPr>
          </a:p>
          <a:p>
            <a:pPr lvl="1"/>
            <a:r>
              <a:rPr lang="en-US" sz="1400" dirty="0">
                <a:latin typeface="Georgia" panose="02040502050405020303" pitchFamily="18" charset="0"/>
              </a:rPr>
              <a:t>Statement that parties may have an advisor of their choice, who may be, but is not required to be, an attorney, </a:t>
            </a:r>
          </a:p>
          <a:p>
            <a:pPr lvl="1"/>
            <a:endParaRPr lang="en-US" sz="1400" dirty="0">
              <a:latin typeface="Georgia" panose="02040502050405020303" pitchFamily="18" charset="0"/>
            </a:endParaRPr>
          </a:p>
        </p:txBody>
      </p:sp>
    </p:spTree>
    <p:extLst>
      <p:ext uri="{BB962C8B-B14F-4D97-AF65-F5344CB8AC3E}">
        <p14:creationId xmlns:p14="http://schemas.microsoft.com/office/powerpoint/2010/main" val="4285391647"/>
      </p:ext>
    </p:extLst>
  </p:cSld>
  <p:clrMapOvr>
    <a:masterClrMapping/>
  </p:clrMapOvr>
</p:sld>
</file>

<file path=ppt/slides/slide2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D0A75C90-D75C-6A96-9282-F5E443535163}"/>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BDF6830C-0C42-C1E1-3B36-39B1F3BF6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B071548E-2A3B-79C0-1915-96BE4A306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0BCBB146-D2BD-F17A-F7AA-5B43CCEF1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EAA75B6D-330E-E91B-C8BD-C5D36404B0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130AC6C3-B246-3249-310B-F7068D38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F26C31C5-674B-2D76-C2F9-8186FCC10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D11CC988-5443-9598-0488-CA865F855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ADE558E2-2478-10D2-8392-C2BAA0D8F965}"/>
              </a:ext>
            </a:extLst>
          </p:cNvPr>
          <p:cNvSpPr>
            <a:spLocks noGrp="1"/>
          </p:cNvSpPr>
          <p:nvPr>
            <p:ph type="title"/>
          </p:nvPr>
        </p:nvSpPr>
        <p:spPr>
          <a:xfrm>
            <a:off x="88316" y="2819023"/>
            <a:ext cx="3861183" cy="1199674"/>
          </a:xfrm>
        </p:spPr>
        <p:txBody>
          <a:bodyPr anchor="b">
            <a:normAutofit/>
          </a:bodyPr>
          <a:lstStyle/>
          <a:p>
            <a:pPr algn="ctr"/>
            <a:r>
              <a:rPr lang="en-US" sz="4000" b="1" dirty="0">
                <a:solidFill>
                  <a:srgbClr val="FFFFFF"/>
                </a:solidFill>
                <a:latin typeface="Georgia" panose="02040502050405020303" pitchFamily="18" charset="0"/>
              </a:rPr>
              <a:t>A Note About Advisors</a:t>
            </a:r>
          </a:p>
        </p:txBody>
      </p:sp>
      <p:sp>
        <p:nvSpPr>
          <p:cNvPr id="3" name="Content Placeholder 2" descr="" title="">
            <a:extLst>
              <a:ext uri="{FF2B5EF4-FFF2-40B4-BE49-F238E27FC236}">
                <a16:creationId xmlns:a16="http://schemas.microsoft.com/office/drawing/2014/main" id="{FBC0C5DD-00B5-B4D8-89DA-0D831EF3553A}"/>
              </a:ext>
            </a:extLst>
          </p:cNvPr>
          <p:cNvSpPr>
            <a:spLocks noGrp="1"/>
          </p:cNvSpPr>
          <p:nvPr>
            <p:ph idx="1"/>
          </p:nvPr>
        </p:nvSpPr>
        <p:spPr>
          <a:xfrm>
            <a:off x="4810259" y="649480"/>
            <a:ext cx="6555347" cy="5546047"/>
          </a:xfrm>
        </p:spPr>
        <p:txBody>
          <a:bodyPr anchor="ctr">
            <a:noAutofit/>
          </a:bodyPr>
          <a:lstStyle/>
          <a:p>
            <a:r>
              <a:rPr lang="en-US" sz="1400" dirty="0">
                <a:latin typeface="Georgia" panose="02040502050405020303" pitchFamily="18" charset="0"/>
              </a:rPr>
              <a:t>CIAM is required to provide an advisor if the party doesn’t select one</a:t>
            </a:r>
          </a:p>
          <a:p>
            <a:endParaRPr lang="en-US" sz="1400" dirty="0">
              <a:latin typeface="Georgia" panose="02040502050405020303" pitchFamily="18" charset="0"/>
            </a:endParaRPr>
          </a:p>
          <a:p>
            <a:r>
              <a:rPr lang="en-US" sz="1400" dirty="0">
                <a:latin typeface="Georgia" panose="02040502050405020303" pitchFamily="18" charset="0"/>
              </a:rPr>
              <a:t>Advisors can attend the investigatory interview, but may not participate </a:t>
            </a:r>
          </a:p>
          <a:p>
            <a:endParaRPr lang="en-US" sz="1400" dirty="0">
              <a:latin typeface="Georgia" panose="02040502050405020303" pitchFamily="18" charset="0"/>
            </a:endParaRPr>
          </a:p>
          <a:p>
            <a:r>
              <a:rPr lang="en-US" sz="1400" dirty="0">
                <a:latin typeface="Georgia" panose="02040502050405020303" pitchFamily="18" charset="0"/>
              </a:rPr>
              <a:t>Advisors can be copied on all correspondence regarding the process</a:t>
            </a:r>
          </a:p>
          <a:p>
            <a:endParaRPr lang="en-US" sz="1400" dirty="0">
              <a:latin typeface="Georgia" panose="02040502050405020303" pitchFamily="18" charset="0"/>
            </a:endParaRPr>
          </a:p>
          <a:p>
            <a:r>
              <a:rPr lang="en-US" sz="1400" dirty="0">
                <a:latin typeface="Georgia" panose="02040502050405020303" pitchFamily="18" charset="0"/>
              </a:rPr>
              <a:t>Will cross-examine witnesses during the hearing </a:t>
            </a:r>
          </a:p>
          <a:p>
            <a:pPr lvl="1"/>
            <a:endParaRPr lang="en-US" sz="1400" dirty="0">
              <a:latin typeface="Georgia" panose="02040502050405020303" pitchFamily="18" charset="0"/>
            </a:endParaRPr>
          </a:p>
        </p:txBody>
      </p:sp>
    </p:spTree>
    <p:extLst>
      <p:ext uri="{BB962C8B-B14F-4D97-AF65-F5344CB8AC3E}">
        <p14:creationId xmlns:p14="http://schemas.microsoft.com/office/powerpoint/2010/main" val="862831534"/>
      </p:ext>
    </p:extLst>
  </p:cSld>
  <p:clrMapOvr>
    <a:masterClrMapping/>
  </p:clrMapOvr>
</p:sld>
</file>

<file path=ppt/slides/slide2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1" name="Rectangle 10"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title="">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title="">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p:cNvSpPr>
            <a:spLocks noGrp="1"/>
          </p:cNvSpPr>
          <p:nvPr>
            <p:ph type="title"/>
          </p:nvPr>
        </p:nvSpPr>
        <p:spPr>
          <a:xfrm>
            <a:off x="1383564" y="348865"/>
            <a:ext cx="9718111" cy="1576446"/>
          </a:xfrm>
        </p:spPr>
        <p:txBody>
          <a:bodyPr anchor="ctr">
            <a:normAutofit/>
          </a:bodyPr>
          <a:lstStyle/>
          <a:p>
            <a:pPr algn="ctr"/>
            <a:r>
              <a:rPr lang="en-US" sz="4000" b="1" dirty="0">
                <a:solidFill>
                  <a:srgbClr val="FFFFFF"/>
                </a:solidFill>
                <a:latin typeface="Georgia" panose="02040502050405020303" pitchFamily="18" charset="0"/>
              </a:rPr>
              <a:t>Boundaries with Advisors </a:t>
            </a:r>
          </a:p>
        </p:txBody>
      </p:sp>
      <p:graphicFrame>
        <p:nvGraphicFramePr>
          <p:cNvPr id="7" name="Content Placeholder 4" descr="" title="">
            <a:extLst>
              <a:ext uri="{FF2B5EF4-FFF2-40B4-BE49-F238E27FC236}">
                <a16:creationId xmlns:a16="http://schemas.microsoft.com/office/drawing/2014/main" id="{9F90D1DC-4377-0B65-E66C-4F6AB2D81B78}"/>
              </a:ext>
            </a:extLst>
          </p:cNvPr>
          <p:cNvGraphicFramePr>
            <a:graphicFrameLocks noGrp="1"/>
          </p:cNvGraphicFramePr>
          <p:nvPr>
            <p:ph idx="1"/>
            <p:extLst>
              <p:ext uri="{D42A27DB-BD31-4B8C-83A1-F6EECF244321}">
                <p14:modId xmlns:p14="http://schemas.microsoft.com/office/powerpoint/2010/main" val="348010964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4519793"/>
      </p:ext>
    </p:extLst>
  </p:cSld>
  <p:clrMapOvr>
    <a:masterClrMapping/>
  </p:clrMapOvr>
</p:sld>
</file>

<file path=ppt/slides/slide2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descr="" title="">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 title="">
            <a:extLst>
              <a:ext uri="{FF2B5EF4-FFF2-40B4-BE49-F238E27FC236}">
                <a16:creationId xmlns:a16="http://schemas.microsoft.com/office/drawing/2014/main" id="{8E72CFA0-4DBB-4B91-974B-144110552667}"/>
              </a:ext>
            </a:extLst>
          </p:cNvPr>
          <p:cNvSpPr>
            <a:spLocks noGrp="1"/>
          </p:cNvSpPr>
          <p:nvPr>
            <p:ph type="ctrTitle"/>
          </p:nvPr>
        </p:nvSpPr>
        <p:spPr>
          <a:xfrm>
            <a:off x="1314824" y="735106"/>
            <a:ext cx="10053763" cy="2928470"/>
          </a:xfrm>
        </p:spPr>
        <p:txBody>
          <a:bodyPr anchor="b">
            <a:normAutofit/>
          </a:bodyPr>
          <a:lstStyle/>
          <a:p>
            <a:r>
              <a:rPr lang="en-US" sz="4000" b="1" dirty="0">
                <a:solidFill>
                  <a:srgbClr val="FFFFFF"/>
                </a:solidFill>
                <a:latin typeface="Georgia" panose="02040502050405020303" pitchFamily="18" charset="0"/>
              </a:rPr>
              <a:t>Informal Resolution Process</a:t>
            </a:r>
          </a:p>
        </p:txBody>
      </p:sp>
    </p:spTree>
    <p:extLst>
      <p:ext uri="{BB962C8B-B14F-4D97-AF65-F5344CB8AC3E}">
        <p14:creationId xmlns:p14="http://schemas.microsoft.com/office/powerpoint/2010/main" val="6780406"/>
      </p:ext>
    </p:extLst>
  </p:cSld>
  <p:clrMapOvr>
    <a:masterClrMapping/>
  </p:clrMapOvr>
</p:sld>
</file>

<file path=ppt/slides/slide2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06FF4515-5873-4F4B-9C64-F54D5448E290}"/>
              </a:ext>
            </a:extLst>
          </p:cNvPr>
          <p:cNvSpPr>
            <a:spLocks noGrp="1"/>
          </p:cNvSpPr>
          <p:nvPr>
            <p:ph type="title"/>
          </p:nvPr>
        </p:nvSpPr>
        <p:spPr>
          <a:xfrm>
            <a:off x="418225" y="2188148"/>
            <a:ext cx="3201366" cy="2501979"/>
          </a:xfrm>
        </p:spPr>
        <p:txBody>
          <a:bodyPr anchor="b">
            <a:normAutofit/>
          </a:bodyPr>
          <a:lstStyle/>
          <a:p>
            <a:pPr algn="ctr"/>
            <a:r>
              <a:rPr lang="en-US" sz="4000" b="1" dirty="0">
                <a:solidFill>
                  <a:srgbClr val="FFFFFF"/>
                </a:solidFill>
                <a:latin typeface="Georgia" panose="02040502050405020303" pitchFamily="18" charset="0"/>
              </a:rPr>
              <a:t>Informal Resolution Process Basics</a:t>
            </a:r>
          </a:p>
        </p:txBody>
      </p:sp>
      <p:sp>
        <p:nvSpPr>
          <p:cNvPr id="3" name="Content Placeholder 2" descr="" title="">
            <a:extLst>
              <a:ext uri="{FF2B5EF4-FFF2-40B4-BE49-F238E27FC236}">
                <a16:creationId xmlns:a16="http://schemas.microsoft.com/office/drawing/2014/main" id="{1CB36005-D9C2-409E-A1CA-3DE6D70A9BE7}"/>
              </a:ext>
            </a:extLst>
          </p:cNvPr>
          <p:cNvSpPr>
            <a:spLocks noGrp="1"/>
          </p:cNvSpPr>
          <p:nvPr>
            <p:ph idx="1"/>
          </p:nvPr>
        </p:nvSpPr>
        <p:spPr>
          <a:xfrm>
            <a:off x="4657061" y="1180214"/>
            <a:ext cx="6709144" cy="5015313"/>
          </a:xfrm>
        </p:spPr>
        <p:txBody>
          <a:bodyPr anchor="ctr">
            <a:normAutofit/>
          </a:bodyPr>
          <a:lstStyle/>
          <a:p>
            <a:pPr algn="just"/>
            <a:r>
              <a:rPr lang="en-US" sz="2000" dirty="0">
                <a:latin typeface="Georgia" panose="02040502050405020303" pitchFamily="18" charset="0"/>
              </a:rPr>
              <a:t>The Title IX Coordinator may offer or Parties may request</a:t>
            </a:r>
          </a:p>
          <a:p>
            <a:pPr algn="just"/>
            <a:r>
              <a:rPr lang="en-US" sz="2000" dirty="0">
                <a:latin typeface="Georgia" panose="02040502050405020303" pitchFamily="18" charset="0"/>
              </a:rPr>
              <a:t>Sole discretion of the Title IX Coordinator</a:t>
            </a:r>
          </a:p>
          <a:p>
            <a:pPr algn="just"/>
            <a:r>
              <a:rPr lang="en-US" sz="2000" dirty="0">
                <a:latin typeface="Georgia" panose="02040502050405020303" pitchFamily="18" charset="0"/>
              </a:rPr>
              <a:t>All parties must agree to participate </a:t>
            </a:r>
          </a:p>
          <a:p>
            <a:pPr algn="just"/>
            <a:r>
              <a:rPr lang="en-US" sz="2000" dirty="0">
                <a:latin typeface="Georgia" panose="02040502050405020303" pitchFamily="18" charset="0"/>
              </a:rPr>
              <a:t>Informal resolution may include, but is not limited to, mediation and conciliation, and various forms of restorative justice, to be determined within the discretion of the Title IX coordinator</a:t>
            </a:r>
          </a:p>
          <a:p>
            <a:pPr algn="just"/>
            <a:r>
              <a:rPr lang="en-US" sz="2000" dirty="0">
                <a:latin typeface="Georgia" panose="02040502050405020303" pitchFamily="18" charset="0"/>
              </a:rPr>
              <a:t>Not appropriate for cases involving a complaint of sexual assault and/or relationship and interpersonal violence, nor for circumstances involving severe misconduct</a:t>
            </a:r>
          </a:p>
          <a:p>
            <a:endParaRPr lang="en-US" sz="2000" dirty="0"/>
          </a:p>
        </p:txBody>
      </p:sp>
    </p:spTree>
    <p:extLst>
      <p:ext uri="{BB962C8B-B14F-4D97-AF65-F5344CB8AC3E}">
        <p14:creationId xmlns:p14="http://schemas.microsoft.com/office/powerpoint/2010/main" val="3362337626"/>
      </p:ext>
    </p:extLst>
  </p:cSld>
  <p:clrMapOvr>
    <a:masterClrMapping/>
  </p:clrMapOvr>
</p:sld>
</file>

<file path=ppt/slides/slide2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26" name="Rectangle 25"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 title="">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 title="">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 title="">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descr="" title="">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descr="" title="">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45F0BDC0-1041-447F-8182-DE2F7093962C}"/>
              </a:ext>
            </a:extLst>
          </p:cNvPr>
          <p:cNvSpPr>
            <a:spLocks noGrp="1"/>
          </p:cNvSpPr>
          <p:nvPr>
            <p:ph type="title"/>
          </p:nvPr>
        </p:nvSpPr>
        <p:spPr>
          <a:xfrm>
            <a:off x="461273" y="2474017"/>
            <a:ext cx="3115265" cy="2006766"/>
          </a:xfrm>
        </p:spPr>
        <p:txBody>
          <a:bodyPr anchor="b">
            <a:normAutofit/>
          </a:bodyPr>
          <a:lstStyle/>
          <a:p>
            <a:pPr algn="ctr"/>
            <a:r>
              <a:rPr lang="en-US" sz="4000" b="1" dirty="0">
                <a:solidFill>
                  <a:srgbClr val="FFFFFF"/>
                </a:solidFill>
                <a:latin typeface="Georgia" panose="02040502050405020303" pitchFamily="18" charset="0"/>
              </a:rPr>
              <a:t>Timing of Informal Resolution</a:t>
            </a:r>
          </a:p>
        </p:txBody>
      </p:sp>
      <p:graphicFrame>
        <p:nvGraphicFramePr>
          <p:cNvPr id="22" name="Content Placeholder 2" descr="" title="">
            <a:extLst>
              <a:ext uri="{FF2B5EF4-FFF2-40B4-BE49-F238E27FC236}">
                <a16:creationId xmlns:a16="http://schemas.microsoft.com/office/drawing/2014/main" id="{B042D811-B13C-FFC1-CBA8-C55F8FC3800A}"/>
              </a:ext>
            </a:extLst>
          </p:cNvPr>
          <p:cNvGraphicFramePr>
            <a:graphicFrameLocks noGrp="1"/>
          </p:cNvGraphicFramePr>
          <p:nvPr>
            <p:ph idx="1"/>
            <p:extLst>
              <p:ext uri="{D42A27DB-BD31-4B8C-83A1-F6EECF244321}">
                <p14:modId xmlns:p14="http://schemas.microsoft.com/office/powerpoint/2010/main" val="9348254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80703"/>
      </p:ext>
    </p:extLst>
  </p:cSld>
  <p:clrMapOvr>
    <a:masterClrMapping/>
  </p:clrMapOvr>
</p:sld>
</file>

<file path=ppt/slides/slide2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B67C508E-637E-40E3-9FE9-03DACCAC57AF}"/>
              </a:ext>
            </a:extLst>
          </p:cNvPr>
          <p:cNvSpPr>
            <a:spLocks noGrp="1"/>
          </p:cNvSpPr>
          <p:nvPr>
            <p:ph type="title"/>
          </p:nvPr>
        </p:nvSpPr>
        <p:spPr>
          <a:xfrm>
            <a:off x="418225" y="3025675"/>
            <a:ext cx="3201366" cy="806647"/>
          </a:xfrm>
        </p:spPr>
        <p:txBody>
          <a:bodyPr anchor="b">
            <a:normAutofit/>
          </a:bodyPr>
          <a:lstStyle/>
          <a:p>
            <a:pPr algn="ctr"/>
            <a:r>
              <a:rPr lang="en-US" sz="4000" b="1" dirty="0">
                <a:solidFill>
                  <a:srgbClr val="FFFFFF"/>
                </a:solidFill>
                <a:latin typeface="Georgia" panose="02040502050405020303" pitchFamily="18" charset="0"/>
              </a:rPr>
              <a:t>Standards</a:t>
            </a:r>
          </a:p>
        </p:txBody>
      </p:sp>
      <p:sp>
        <p:nvSpPr>
          <p:cNvPr id="3" name="Content Placeholder 2" descr="" title="">
            <a:extLst>
              <a:ext uri="{FF2B5EF4-FFF2-40B4-BE49-F238E27FC236}">
                <a16:creationId xmlns:a16="http://schemas.microsoft.com/office/drawing/2014/main" id="{79F71B91-0551-4CCC-8548-8071582D1ADC}"/>
              </a:ext>
            </a:extLst>
          </p:cNvPr>
          <p:cNvSpPr>
            <a:spLocks noGrp="1"/>
          </p:cNvSpPr>
          <p:nvPr>
            <p:ph idx="1"/>
          </p:nvPr>
        </p:nvSpPr>
        <p:spPr>
          <a:xfrm>
            <a:off x="4456051" y="1256603"/>
            <a:ext cx="7212463" cy="5151438"/>
          </a:xfrm>
        </p:spPr>
        <p:txBody>
          <a:bodyPr anchor="ctr">
            <a:normAutofit/>
          </a:bodyPr>
          <a:lstStyle/>
          <a:p>
            <a:pPr algn="just"/>
            <a:r>
              <a:rPr lang="en-US" sz="2000" dirty="0">
                <a:latin typeface="Georgia" panose="02040502050405020303" pitchFamily="18" charset="0"/>
              </a:rPr>
              <a:t>No conditions may be placed on parties in exchange for their agreement to participate in informal resolution.</a:t>
            </a:r>
          </a:p>
          <a:p>
            <a:pPr algn="just"/>
            <a:endParaRPr lang="en-US" sz="2000" dirty="0">
              <a:latin typeface="Georgia" panose="02040502050405020303" pitchFamily="18" charset="0"/>
            </a:endParaRPr>
          </a:p>
          <a:p>
            <a:pPr algn="just"/>
            <a:r>
              <a:rPr lang="en-US" sz="2000" dirty="0">
                <a:latin typeface="Georgia" panose="02040502050405020303" pitchFamily="18" charset="0"/>
              </a:rPr>
              <a:t>Both parties must be notified in writing of allegations, the requirements of the informal resolution process, and what elements of the process will remain confidential.</a:t>
            </a:r>
          </a:p>
          <a:p>
            <a:pPr algn="just"/>
            <a:endParaRPr lang="en-US" sz="2000" dirty="0">
              <a:latin typeface="Georgia" panose="02040502050405020303" pitchFamily="18" charset="0"/>
            </a:endParaRPr>
          </a:p>
          <a:p>
            <a:pPr algn="just"/>
            <a:r>
              <a:rPr lang="en-US" sz="2000" dirty="0">
                <a:latin typeface="Georgia" panose="02040502050405020303" pitchFamily="18" charset="0"/>
              </a:rPr>
              <a:t>Either party may withdraw at any time and the matter will go back to the grievance process.</a:t>
            </a:r>
          </a:p>
          <a:p>
            <a:pPr algn="just"/>
            <a:endParaRPr lang="en-US" sz="2000" dirty="0">
              <a:latin typeface="Georgia" panose="02040502050405020303" pitchFamily="18" charset="0"/>
            </a:endParaRPr>
          </a:p>
          <a:p>
            <a:pPr algn="just"/>
            <a:r>
              <a:rPr lang="en-US" sz="2000" dirty="0">
                <a:latin typeface="Georgia" panose="02040502050405020303" pitchFamily="18" charset="0"/>
              </a:rPr>
              <a:t>If resolved through informal resolution, matter will be closed.</a:t>
            </a:r>
          </a:p>
          <a:p>
            <a:pPr algn="just"/>
            <a:endParaRPr lang="en-US" sz="2000" dirty="0">
              <a:latin typeface="Georgia" panose="02040502050405020303" pitchFamily="18" charset="0"/>
            </a:endParaRPr>
          </a:p>
          <a:p>
            <a:pPr algn="just"/>
            <a:r>
              <a:rPr lang="en-US" sz="2000" dirty="0">
                <a:latin typeface="Georgia" panose="02040502050405020303" pitchFamily="18" charset="0"/>
              </a:rPr>
              <a:t>Cannot appeal informal resolution.</a:t>
            </a:r>
          </a:p>
          <a:p>
            <a:endParaRPr lang="en-US" sz="2000" dirty="0">
              <a:latin typeface="Georgia" panose="02040502050405020303" pitchFamily="18" charset="0"/>
            </a:endParaRPr>
          </a:p>
          <a:p>
            <a:endParaRPr lang="en-US" sz="2000" dirty="0"/>
          </a:p>
          <a:p>
            <a:endParaRPr lang="en-US" sz="2000" dirty="0"/>
          </a:p>
        </p:txBody>
      </p:sp>
    </p:spTree>
    <p:extLst>
      <p:ext uri="{BB962C8B-B14F-4D97-AF65-F5344CB8AC3E}">
        <p14:creationId xmlns:p14="http://schemas.microsoft.com/office/powerpoint/2010/main" val="878266276"/>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D5C5BD0E-18E5-D39B-859D-E4109E2C6D1B}"/>
            </a:ext>
          </a:extLst>
        </p:cNvPr>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4370EC77-5125-10CB-43F7-57EF370B6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descr="" title="">
            <a:extLst>
              <a:ext uri="{FF2B5EF4-FFF2-40B4-BE49-F238E27FC236}">
                <a16:creationId xmlns:a16="http://schemas.microsoft.com/office/drawing/2014/main" id="{2C536953-0691-B55D-FA08-1ABB2634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descr="" title="">
            <a:extLst>
              <a:ext uri="{FF2B5EF4-FFF2-40B4-BE49-F238E27FC236}">
                <a16:creationId xmlns:a16="http://schemas.microsoft.com/office/drawing/2014/main" id="{1D1E4C3E-25F1-8636-5CE1-69C97655C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descr="" title="">
            <a:extLst>
              <a:ext uri="{FF2B5EF4-FFF2-40B4-BE49-F238E27FC236}">
                <a16:creationId xmlns:a16="http://schemas.microsoft.com/office/drawing/2014/main" id="{4C88EE75-37C5-D7FB-C7EF-3929E7548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descr="" title="">
            <a:extLst>
              <a:ext uri="{FF2B5EF4-FFF2-40B4-BE49-F238E27FC236}">
                <a16:creationId xmlns:a16="http://schemas.microsoft.com/office/drawing/2014/main" id="{A400DC57-0CF9-48C4-A9A0-B17AFB4A7699}"/>
              </a:ext>
            </a:extLst>
          </p:cNvPr>
          <p:cNvSpPr>
            <a:spLocks noGrp="1"/>
          </p:cNvSpPr>
          <p:nvPr>
            <p:ph type="ctrTitle"/>
          </p:nvPr>
        </p:nvSpPr>
        <p:spPr>
          <a:xfrm>
            <a:off x="1314824" y="735106"/>
            <a:ext cx="10053763" cy="2928470"/>
          </a:xfrm>
        </p:spPr>
        <p:txBody>
          <a:bodyPr anchor="b">
            <a:normAutofit/>
          </a:bodyPr>
          <a:lstStyle/>
          <a:p>
            <a:r>
              <a:rPr lang="en-US" sz="4800" b="1" dirty="0">
                <a:solidFill>
                  <a:srgbClr val="FFFFFF"/>
                </a:solidFill>
                <a:latin typeface="Georgia" panose="02040502050405020303" pitchFamily="18" charset="0"/>
              </a:rPr>
              <a:t>Title IX Overview</a:t>
            </a:r>
          </a:p>
        </p:txBody>
      </p:sp>
    </p:spTree>
    <p:extLst>
      <p:ext uri="{BB962C8B-B14F-4D97-AF65-F5344CB8AC3E}">
        <p14:creationId xmlns:p14="http://schemas.microsoft.com/office/powerpoint/2010/main" val="827366741"/>
      </p:ext>
    </p:extLst>
  </p:cSld>
  <p:clrMapOvr>
    <a:masterClrMapping/>
  </p:clrMapOvr>
</p:sld>
</file>

<file path=ppt/slides/slide3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4E6E20F0-A989-43DF-A2C5-64FDC09F6A09}"/>
              </a:ext>
            </a:extLst>
          </p:cNvPr>
          <p:cNvSpPr>
            <a:spLocks noGrp="1"/>
          </p:cNvSpPr>
          <p:nvPr>
            <p:ph type="title"/>
          </p:nvPr>
        </p:nvSpPr>
        <p:spPr>
          <a:xfrm>
            <a:off x="418225" y="2526837"/>
            <a:ext cx="3201366" cy="1784045"/>
          </a:xfrm>
        </p:spPr>
        <p:txBody>
          <a:bodyPr anchor="b">
            <a:normAutofit/>
          </a:bodyPr>
          <a:lstStyle/>
          <a:p>
            <a:pPr algn="ctr"/>
            <a:r>
              <a:rPr lang="en-US" sz="4000" b="1" dirty="0">
                <a:solidFill>
                  <a:srgbClr val="FFFFFF"/>
                </a:solidFill>
                <a:latin typeface="Georgia" panose="02040502050405020303" pitchFamily="18" charset="0"/>
              </a:rPr>
              <a:t>Notice of Informal Resolution</a:t>
            </a:r>
          </a:p>
        </p:txBody>
      </p:sp>
      <p:sp>
        <p:nvSpPr>
          <p:cNvPr id="3" name="Content Placeholder 2" descr="" title="">
            <a:extLst>
              <a:ext uri="{FF2B5EF4-FFF2-40B4-BE49-F238E27FC236}">
                <a16:creationId xmlns:a16="http://schemas.microsoft.com/office/drawing/2014/main" id="{7EC84C21-E34E-43DF-A7AE-BF5D8B4ACFF6}"/>
              </a:ext>
            </a:extLst>
          </p:cNvPr>
          <p:cNvSpPr>
            <a:spLocks noGrp="1"/>
          </p:cNvSpPr>
          <p:nvPr>
            <p:ph idx="1"/>
          </p:nvPr>
        </p:nvSpPr>
        <p:spPr>
          <a:xfrm>
            <a:off x="4905054" y="1510956"/>
            <a:ext cx="6555347" cy="3856364"/>
          </a:xfrm>
        </p:spPr>
        <p:txBody>
          <a:bodyPr anchor="ctr">
            <a:normAutofit/>
          </a:bodyPr>
          <a:lstStyle/>
          <a:p>
            <a:pPr algn="just"/>
            <a:r>
              <a:rPr lang="en-US" sz="2000" dirty="0">
                <a:latin typeface="Georgia" panose="02040502050405020303" pitchFamily="18" charset="0"/>
              </a:rPr>
              <a:t>Parties indicate consent to process.</a:t>
            </a:r>
          </a:p>
          <a:p>
            <a:pPr algn="just"/>
            <a:r>
              <a:rPr lang="en-US" sz="2000" dirty="0">
                <a:latin typeface="Georgia" panose="02040502050405020303" pitchFamily="18" charset="0"/>
              </a:rPr>
              <a:t>Title IX Coordinator must provide written Notice of Informal Resolution.</a:t>
            </a:r>
          </a:p>
        </p:txBody>
      </p:sp>
    </p:spTree>
    <p:extLst>
      <p:ext uri="{BB962C8B-B14F-4D97-AF65-F5344CB8AC3E}">
        <p14:creationId xmlns:p14="http://schemas.microsoft.com/office/powerpoint/2010/main" val="3880695059"/>
      </p:ext>
    </p:extLst>
  </p:cSld>
  <p:clrMapOvr>
    <a:masterClrMapping/>
  </p:clrMapOvr>
</p:sld>
</file>

<file path=ppt/slides/slide3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023A43DF-AFD9-451D-A2B5-188D86AC6DCA}"/>
              </a:ext>
            </a:extLst>
          </p:cNvPr>
          <p:cNvSpPr>
            <a:spLocks noGrp="1"/>
          </p:cNvSpPr>
          <p:nvPr>
            <p:ph type="title"/>
          </p:nvPr>
        </p:nvSpPr>
        <p:spPr>
          <a:xfrm>
            <a:off x="418225" y="2989264"/>
            <a:ext cx="3201366" cy="859192"/>
          </a:xfrm>
        </p:spPr>
        <p:txBody>
          <a:bodyPr anchor="b">
            <a:normAutofit/>
          </a:bodyPr>
          <a:lstStyle/>
          <a:p>
            <a:pPr algn="ctr"/>
            <a:r>
              <a:rPr lang="en-US" sz="4000" b="1" dirty="0">
                <a:solidFill>
                  <a:srgbClr val="FFFFFF"/>
                </a:solidFill>
                <a:latin typeface="Georgia" panose="02040502050405020303" pitchFamily="18" charset="0"/>
              </a:rPr>
              <a:t>Resolution</a:t>
            </a:r>
          </a:p>
        </p:txBody>
      </p:sp>
      <p:sp>
        <p:nvSpPr>
          <p:cNvPr id="3" name="Content Placeholder 2" descr="" title="">
            <a:extLst>
              <a:ext uri="{FF2B5EF4-FFF2-40B4-BE49-F238E27FC236}">
                <a16:creationId xmlns:a16="http://schemas.microsoft.com/office/drawing/2014/main" id="{026F8956-7070-4F89-89BD-A318122525A0}"/>
              </a:ext>
            </a:extLst>
          </p:cNvPr>
          <p:cNvSpPr>
            <a:spLocks noGrp="1"/>
          </p:cNvSpPr>
          <p:nvPr>
            <p:ph idx="1"/>
          </p:nvPr>
        </p:nvSpPr>
        <p:spPr>
          <a:xfrm>
            <a:off x="4810259" y="649480"/>
            <a:ext cx="6555347" cy="5546047"/>
          </a:xfrm>
        </p:spPr>
        <p:txBody>
          <a:bodyPr anchor="ctr">
            <a:normAutofit/>
          </a:bodyPr>
          <a:lstStyle/>
          <a:p>
            <a:pPr algn="just" fontAlgn="base"/>
            <a:r>
              <a:rPr lang="en-US" sz="2000" dirty="0">
                <a:latin typeface="Georgia" panose="02040502050405020303" pitchFamily="18" charset="0"/>
              </a:rPr>
              <a:t>Parties must sign resolution agreement</a:t>
            </a:r>
          </a:p>
          <a:p>
            <a:pPr algn="just" fontAlgn="base"/>
            <a:r>
              <a:rPr lang="en-US" sz="2000" dirty="0">
                <a:latin typeface="Georgia" panose="02040502050405020303" pitchFamily="18" charset="0"/>
              </a:rPr>
              <a:t>Copy provided to the Title IX Coordinator</a:t>
            </a:r>
          </a:p>
          <a:p>
            <a:pPr algn="just" fontAlgn="base"/>
            <a:r>
              <a:rPr lang="en-US" sz="2000" dirty="0">
                <a:latin typeface="Georgia" panose="02040502050405020303" pitchFamily="18" charset="0"/>
              </a:rPr>
              <a:t>Keep process and resolution confidential to greatest extent possible</a:t>
            </a:r>
          </a:p>
        </p:txBody>
      </p:sp>
    </p:spTree>
    <p:extLst>
      <p:ext uri="{BB962C8B-B14F-4D97-AF65-F5344CB8AC3E}">
        <p14:creationId xmlns:p14="http://schemas.microsoft.com/office/powerpoint/2010/main" val="2204609860"/>
      </p:ext>
    </p:extLst>
  </p:cSld>
  <p:clrMapOvr>
    <a:masterClrMapping/>
  </p:clrMapOvr>
</p:sld>
</file>

<file path=ppt/slides/slide3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666F796B-2A3D-4D55-8B54-D45AD1069317}"/>
              </a:ext>
            </a:extLst>
          </p:cNvPr>
          <p:cNvSpPr>
            <a:spLocks noGrp="1"/>
          </p:cNvSpPr>
          <p:nvPr>
            <p:ph type="title"/>
          </p:nvPr>
        </p:nvSpPr>
        <p:spPr>
          <a:xfrm>
            <a:off x="675435" y="2925251"/>
            <a:ext cx="4230100" cy="912175"/>
          </a:xfrm>
        </p:spPr>
        <p:txBody>
          <a:bodyPr anchor="b">
            <a:normAutofit fontScale="90000"/>
          </a:bodyPr>
          <a:lstStyle/>
          <a:p>
            <a:pPr algn="ctr"/>
            <a:r>
              <a:rPr lang="en-US" sz="4000" b="1" dirty="0">
                <a:solidFill>
                  <a:srgbClr val="FFFFFF"/>
                </a:solidFill>
                <a:latin typeface="Georgia" panose="02040502050405020303" pitchFamily="18" charset="0"/>
              </a:rPr>
              <a:t>Interim Measures</a:t>
            </a:r>
          </a:p>
        </p:txBody>
      </p:sp>
      <p:sp>
        <p:nvSpPr>
          <p:cNvPr id="3" name="Content Placeholder 2" descr="" title="">
            <a:extLst>
              <a:ext uri="{FF2B5EF4-FFF2-40B4-BE49-F238E27FC236}">
                <a16:creationId xmlns:a16="http://schemas.microsoft.com/office/drawing/2014/main" id="{54DC25A6-543B-45A8-BA46-FC5E620FE87D}"/>
              </a:ext>
            </a:extLst>
          </p:cNvPr>
          <p:cNvSpPr>
            <a:spLocks noGrp="1"/>
          </p:cNvSpPr>
          <p:nvPr>
            <p:ph idx="1"/>
          </p:nvPr>
        </p:nvSpPr>
        <p:spPr>
          <a:xfrm>
            <a:off x="6007232" y="649480"/>
            <a:ext cx="5509333" cy="5546047"/>
          </a:xfrm>
        </p:spPr>
        <p:txBody>
          <a:bodyPr anchor="ctr">
            <a:normAutofit/>
          </a:bodyPr>
          <a:lstStyle/>
          <a:p>
            <a:pPr algn="just"/>
            <a:r>
              <a:rPr lang="en-US" sz="2000" dirty="0">
                <a:latin typeface="Georgia" panose="02040502050405020303" pitchFamily="18" charset="0"/>
              </a:rPr>
              <a:t>University may recommend short term, interim, protections or remedies.</a:t>
            </a:r>
          </a:p>
          <a:p>
            <a:pPr algn="just"/>
            <a:r>
              <a:rPr lang="en-US" sz="2000" dirty="0">
                <a:latin typeface="Georgia" panose="02040502050405020303" pitchFamily="18" charset="0"/>
              </a:rPr>
              <a:t>Include resources and support services, no contact orders, modification of work or class schedules, increased monitoring, and interim suspension pending investigation.</a:t>
            </a:r>
          </a:p>
          <a:p>
            <a:pPr algn="just"/>
            <a:r>
              <a:rPr lang="en-US" sz="2000" dirty="0">
                <a:latin typeface="Georgia" panose="02040502050405020303" pitchFamily="18" charset="0"/>
              </a:rPr>
              <a:t>Cannot impose long-term discipline until a determination of responsibility for Sexual Harassment has been made.</a:t>
            </a:r>
          </a:p>
          <a:p>
            <a:pPr algn="just"/>
            <a:r>
              <a:rPr lang="en-US" sz="2000" dirty="0">
                <a:latin typeface="Georgia" panose="02040502050405020303" pitchFamily="18" charset="0"/>
              </a:rPr>
              <a:t>Not disclosed to Respondent unless directly affected.</a:t>
            </a:r>
          </a:p>
          <a:p>
            <a:pPr algn="just"/>
            <a:r>
              <a:rPr lang="en-US" sz="2000" dirty="0">
                <a:latin typeface="Georgia" panose="02040502050405020303" pitchFamily="18" charset="0"/>
              </a:rPr>
              <a:t>Failure to comply with the terms of interim measures or remedies may be considered a separate policy violation.</a:t>
            </a:r>
          </a:p>
          <a:p>
            <a:pPr marL="0" indent="0">
              <a:buNone/>
            </a:pPr>
            <a:endParaRPr lang="en-US" sz="2000" dirty="0"/>
          </a:p>
        </p:txBody>
      </p:sp>
    </p:spTree>
    <p:extLst>
      <p:ext uri="{BB962C8B-B14F-4D97-AF65-F5344CB8AC3E}">
        <p14:creationId xmlns:p14="http://schemas.microsoft.com/office/powerpoint/2010/main" val="2595176850"/>
      </p:ext>
    </p:extLst>
  </p:cSld>
  <p:clrMapOvr>
    <a:masterClrMapping/>
  </p:clrMapOvr>
</p:sld>
</file>

<file path=ppt/slides/slide3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3030C8C2-D22B-001B-2695-155D59386E1C}"/>
            </a:ext>
          </a:extLst>
        </p:cNvPr>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FA261DCE-11EE-869D-81F2-F9A431FB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A5E9F415-B2D2-941D-149E-7C75FF784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62E9E0D7-E17C-7623-EB9A-45CC092B6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CF6E9D9E-F437-1079-7B3B-B88C3110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974635D4-1EAB-01C3-3D54-D95570C35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0F80D013-DFF9-559E-5782-A6DF8734A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C7491CC1-373D-455D-D8F7-725E152A9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C70D35C9-DB24-9847-0BFA-D7160ABD3F4A}"/>
              </a:ext>
            </a:extLst>
          </p:cNvPr>
          <p:cNvSpPr>
            <a:spLocks noGrp="1"/>
          </p:cNvSpPr>
          <p:nvPr>
            <p:ph type="title"/>
          </p:nvPr>
        </p:nvSpPr>
        <p:spPr>
          <a:xfrm>
            <a:off x="418225" y="2989264"/>
            <a:ext cx="3482748" cy="880092"/>
          </a:xfrm>
        </p:spPr>
        <p:txBody>
          <a:bodyPr anchor="b">
            <a:normAutofit fontScale="90000"/>
          </a:bodyPr>
          <a:lstStyle/>
          <a:p>
            <a:pPr algn="ctr"/>
            <a:r>
              <a:rPr lang="en-US" sz="4000" b="1" dirty="0">
                <a:solidFill>
                  <a:srgbClr val="FFFFFF"/>
                </a:solidFill>
                <a:latin typeface="Georgia" panose="02040502050405020303" pitchFamily="18" charset="0"/>
              </a:rPr>
              <a:t>Investigation </a:t>
            </a:r>
          </a:p>
        </p:txBody>
      </p:sp>
      <p:sp>
        <p:nvSpPr>
          <p:cNvPr id="3" name="Content Placeholder 2" descr="" title="">
            <a:extLst>
              <a:ext uri="{FF2B5EF4-FFF2-40B4-BE49-F238E27FC236}">
                <a16:creationId xmlns:a16="http://schemas.microsoft.com/office/drawing/2014/main" id="{C1B92DE9-67A6-65B0-FD44-C8A706A61315}"/>
              </a:ext>
            </a:extLst>
          </p:cNvPr>
          <p:cNvSpPr>
            <a:spLocks noGrp="1"/>
          </p:cNvSpPr>
          <p:nvPr>
            <p:ph idx="1"/>
          </p:nvPr>
        </p:nvSpPr>
        <p:spPr>
          <a:xfrm>
            <a:off x="4810259" y="649480"/>
            <a:ext cx="6555347" cy="5546047"/>
          </a:xfrm>
        </p:spPr>
        <p:txBody>
          <a:bodyPr anchor="ctr">
            <a:normAutofit/>
          </a:bodyPr>
          <a:lstStyle/>
          <a:p>
            <a:pPr algn="just" fontAlgn="base"/>
            <a:r>
              <a:rPr lang="en-US" sz="2000" dirty="0">
                <a:latin typeface="Georgia" panose="02040502050405020303" pitchFamily="18" charset="0"/>
              </a:rPr>
              <a:t>Select investigator (s)</a:t>
            </a:r>
          </a:p>
          <a:p>
            <a:pPr lvl="1" algn="just" fontAlgn="base"/>
            <a:r>
              <a:rPr lang="en-US" sz="1600" dirty="0">
                <a:latin typeface="Georgia" panose="02040502050405020303" pitchFamily="18" charset="0"/>
              </a:rPr>
              <a:t>Ensure proper training </a:t>
            </a:r>
          </a:p>
          <a:p>
            <a:pPr lvl="1" algn="just" fontAlgn="base"/>
            <a:endParaRPr lang="en-US" sz="1600" dirty="0">
              <a:latin typeface="Georgia" panose="02040502050405020303" pitchFamily="18" charset="0"/>
            </a:endParaRPr>
          </a:p>
          <a:p>
            <a:pPr algn="just" fontAlgn="base"/>
            <a:r>
              <a:rPr lang="en-US" sz="2000" dirty="0">
                <a:latin typeface="Georgia" panose="02040502050405020303" pitchFamily="18" charset="0"/>
              </a:rPr>
              <a:t>Notify parties of investigator (s)</a:t>
            </a:r>
          </a:p>
          <a:p>
            <a:pPr algn="just" fontAlgn="base"/>
            <a:endParaRPr lang="en-US" sz="2000" dirty="0">
              <a:latin typeface="Georgia" panose="02040502050405020303" pitchFamily="18" charset="0"/>
            </a:endParaRPr>
          </a:p>
          <a:p>
            <a:pPr algn="just" fontAlgn="base"/>
            <a:r>
              <a:rPr lang="en-US" sz="2000" dirty="0">
                <a:latin typeface="Georgia" panose="02040502050405020303" pitchFamily="18" charset="0"/>
              </a:rPr>
              <a:t>Ensure no bias</a:t>
            </a:r>
          </a:p>
          <a:p>
            <a:pPr marL="0" indent="0" algn="just" fontAlgn="base">
              <a:buNone/>
            </a:pPr>
            <a:endParaRPr lang="en-US" sz="2000" dirty="0">
              <a:latin typeface="Georgia" panose="02040502050405020303" pitchFamily="18" charset="0"/>
            </a:endParaRPr>
          </a:p>
          <a:p>
            <a:pPr algn="just" fontAlgn="base"/>
            <a:r>
              <a:rPr lang="en-US" sz="2000" dirty="0">
                <a:latin typeface="Georgia" panose="02040502050405020303" pitchFamily="18" charset="0"/>
              </a:rPr>
              <a:t>Monitor process </a:t>
            </a:r>
          </a:p>
        </p:txBody>
      </p:sp>
    </p:spTree>
    <p:extLst>
      <p:ext uri="{BB962C8B-B14F-4D97-AF65-F5344CB8AC3E}">
        <p14:creationId xmlns:p14="http://schemas.microsoft.com/office/powerpoint/2010/main" val="3107953689"/>
      </p:ext>
    </p:extLst>
  </p:cSld>
  <p:clrMapOvr>
    <a:masterClrMapping/>
  </p:clrMapOvr>
</p:sld>
</file>

<file path=ppt/slides/slide3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title="">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title="">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title="">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descr="" title="">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descr="" title="">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9D62BC73-CED7-4976-93AE-C17B83530D3C}"/>
              </a:ext>
            </a:extLst>
          </p:cNvPr>
          <p:cNvSpPr>
            <a:spLocks noGrp="1"/>
          </p:cNvSpPr>
          <p:nvPr>
            <p:ph type="title"/>
          </p:nvPr>
        </p:nvSpPr>
        <p:spPr>
          <a:xfrm>
            <a:off x="188107" y="2575026"/>
            <a:ext cx="3661598" cy="1804748"/>
          </a:xfrm>
        </p:spPr>
        <p:txBody>
          <a:bodyPr anchor="b">
            <a:noAutofit/>
          </a:bodyPr>
          <a:lstStyle/>
          <a:p>
            <a:pPr algn="ctr"/>
            <a:r>
              <a:rPr lang="en-US" sz="4000" b="1" dirty="0">
                <a:solidFill>
                  <a:srgbClr val="FFFFFF"/>
                </a:solidFill>
                <a:latin typeface="Georgia" panose="02040502050405020303" pitchFamily="18" charset="0"/>
              </a:rPr>
              <a:t>Investigative Interviews and Advisors</a:t>
            </a:r>
          </a:p>
        </p:txBody>
      </p:sp>
      <p:graphicFrame>
        <p:nvGraphicFramePr>
          <p:cNvPr id="5" name="Content Placeholder 2" descr="" title="">
            <a:extLst>
              <a:ext uri="{FF2B5EF4-FFF2-40B4-BE49-F238E27FC236}">
                <a16:creationId xmlns:a16="http://schemas.microsoft.com/office/drawing/2014/main" id="{2DD3B852-FB86-6AFA-EE39-A74E3125DBC6}"/>
              </a:ext>
            </a:extLst>
          </p:cNvPr>
          <p:cNvGraphicFramePr>
            <a:graphicFrameLocks noGrp="1"/>
          </p:cNvGraphicFramePr>
          <p:nvPr>
            <p:ph idx="1"/>
            <p:extLst>
              <p:ext uri="{D42A27DB-BD31-4B8C-83A1-F6EECF244321}">
                <p14:modId xmlns:p14="http://schemas.microsoft.com/office/powerpoint/2010/main" val="308759695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8552504"/>
      </p:ext>
    </p:extLst>
  </p:cSld>
  <p:clrMapOvr>
    <a:masterClrMapping/>
  </p:clrMapOvr>
</p:sld>
</file>

<file path=ppt/slides/slide3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172CF3F6-BFDA-4C14-824C-E16DD8A3D1C2}"/>
              </a:ext>
            </a:extLst>
          </p:cNvPr>
          <p:cNvSpPr>
            <a:spLocks noGrp="1"/>
          </p:cNvSpPr>
          <p:nvPr>
            <p:ph type="title"/>
          </p:nvPr>
        </p:nvSpPr>
        <p:spPr>
          <a:xfrm>
            <a:off x="68421" y="2638479"/>
            <a:ext cx="3900973" cy="1560761"/>
          </a:xfrm>
        </p:spPr>
        <p:txBody>
          <a:bodyPr anchor="b">
            <a:noAutofit/>
          </a:bodyPr>
          <a:lstStyle/>
          <a:p>
            <a:pPr algn="ctr"/>
            <a:r>
              <a:rPr lang="en-US" sz="4000" b="1" dirty="0">
                <a:solidFill>
                  <a:srgbClr val="FFFFFF"/>
                </a:solidFill>
                <a:latin typeface="Georgia" panose="02040502050405020303" pitchFamily="18" charset="0"/>
              </a:rPr>
              <a:t>Investigation Protocol</a:t>
            </a:r>
          </a:p>
        </p:txBody>
      </p:sp>
      <p:sp>
        <p:nvSpPr>
          <p:cNvPr id="3" name="Content Placeholder 2" descr="" title="">
            <a:extLst>
              <a:ext uri="{FF2B5EF4-FFF2-40B4-BE49-F238E27FC236}">
                <a16:creationId xmlns:a16="http://schemas.microsoft.com/office/drawing/2014/main" id="{DCDF8FFF-B785-430A-BDD1-39DBE7B6572D}"/>
              </a:ext>
            </a:extLst>
          </p:cNvPr>
          <p:cNvSpPr>
            <a:spLocks noGrp="1"/>
          </p:cNvSpPr>
          <p:nvPr>
            <p:ph idx="1"/>
          </p:nvPr>
        </p:nvSpPr>
        <p:spPr>
          <a:xfrm>
            <a:off x="4810259" y="649480"/>
            <a:ext cx="6555347" cy="5546047"/>
          </a:xfrm>
        </p:spPr>
        <p:txBody>
          <a:bodyPr anchor="ctr">
            <a:normAutofit/>
          </a:bodyPr>
          <a:lstStyle/>
          <a:p>
            <a:pPr algn="just"/>
            <a:r>
              <a:rPr lang="en-US" sz="2000" dirty="0">
                <a:latin typeface="Georgia" panose="02040502050405020303" pitchFamily="18" charset="0"/>
              </a:rPr>
              <a:t>Provide parties’ equal opportunity to participate in investigation and provide evidence.</a:t>
            </a:r>
          </a:p>
          <a:p>
            <a:pPr algn="just"/>
            <a:r>
              <a:rPr lang="en-US" sz="2000" dirty="0">
                <a:latin typeface="Georgia" panose="02040502050405020303" pitchFamily="18" charset="0"/>
              </a:rPr>
              <a:t>Investigator will maintain a working chronology of investigation process, build a timeline of the incident and the relationship/interactions between parties and witnesses, document interviews and contacts, address privacy and retaliation considerations in interviews, and use verbatim quotes where possible to ensure nothing is lost in translation in individual interview summary.</a:t>
            </a:r>
          </a:p>
          <a:p>
            <a:pPr algn="just"/>
            <a:r>
              <a:rPr lang="en-US" sz="2000" dirty="0">
                <a:latin typeface="Georgia" panose="02040502050405020303" pitchFamily="18" charset="0"/>
              </a:rPr>
              <a:t>Provide evidence directly related to allegations for inspection and review.</a:t>
            </a:r>
          </a:p>
          <a:p>
            <a:pPr algn="just"/>
            <a:r>
              <a:rPr lang="en-US" sz="2000" dirty="0">
                <a:latin typeface="Georgia" panose="02040502050405020303" pitchFamily="18" charset="0"/>
              </a:rPr>
              <a:t>Allow 10 days for parties to review evidence and provide written response.</a:t>
            </a:r>
          </a:p>
          <a:p>
            <a:pPr algn="just"/>
            <a:r>
              <a:rPr lang="en-US" sz="2000" dirty="0">
                <a:latin typeface="Georgia" panose="02040502050405020303" pitchFamily="18" charset="0"/>
              </a:rPr>
              <a:t>After 10 day response period, Investigator will prepare the investigative report.</a:t>
            </a:r>
          </a:p>
          <a:p>
            <a:endParaRPr lang="en-US" sz="2000" dirty="0">
              <a:latin typeface="Georgia" panose="02040502050405020303" pitchFamily="18" charset="0"/>
            </a:endParaRPr>
          </a:p>
        </p:txBody>
      </p:sp>
    </p:spTree>
    <p:extLst>
      <p:ext uri="{BB962C8B-B14F-4D97-AF65-F5344CB8AC3E}">
        <p14:creationId xmlns:p14="http://schemas.microsoft.com/office/powerpoint/2010/main" val="4090836803"/>
      </p:ext>
    </p:extLst>
  </p:cSld>
  <p:clrMapOvr>
    <a:masterClrMapping/>
  </p:clrMapOvr>
</p:sld>
</file>

<file path=ppt/slides/slide3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03420167-D57E-04C2-708D-73D11357635C}"/>
            </a:ext>
          </a:extLst>
        </p:cNvPr>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A13C3F51-B6B9-CE6E-4E53-BAA9B0F7D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E0F1BE6B-86BA-1990-6389-135929C35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20842A95-9D42-B19E-DFD8-8E822A4BF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5E41E9-EE15-ECED-FCB2-A3ADC26E6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AB20F597-6BDA-DE34-B878-8BDA95C17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7A200500-D180-F9DE-950D-BAF5155D0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C6828C6B-E193-9463-8258-B9124E2DD7D6}"/>
              </a:ext>
            </a:extLst>
          </p:cNvPr>
          <p:cNvSpPr>
            <a:spLocks noGrp="1"/>
          </p:cNvSpPr>
          <p:nvPr>
            <p:ph type="title"/>
          </p:nvPr>
        </p:nvSpPr>
        <p:spPr>
          <a:xfrm>
            <a:off x="664846" y="2794346"/>
            <a:ext cx="4230100" cy="986603"/>
          </a:xfrm>
        </p:spPr>
        <p:txBody>
          <a:bodyPr anchor="b">
            <a:normAutofit/>
          </a:bodyPr>
          <a:lstStyle/>
          <a:p>
            <a:pPr algn="ctr"/>
            <a:r>
              <a:rPr lang="en-US" sz="4000" b="1" dirty="0">
                <a:solidFill>
                  <a:srgbClr val="FFFFFF"/>
                </a:solidFill>
                <a:latin typeface="Georgia" panose="02040502050405020303" pitchFamily="18" charset="0"/>
              </a:rPr>
              <a:t>Timeframe</a:t>
            </a:r>
          </a:p>
        </p:txBody>
      </p:sp>
      <p:sp>
        <p:nvSpPr>
          <p:cNvPr id="3" name="Content Placeholder 2" descr="" title="">
            <a:extLst>
              <a:ext uri="{FF2B5EF4-FFF2-40B4-BE49-F238E27FC236}">
                <a16:creationId xmlns:a16="http://schemas.microsoft.com/office/drawing/2014/main" id="{FB413946-AA4C-F18B-D2A5-32D660DCD63A}"/>
              </a:ext>
            </a:extLst>
          </p:cNvPr>
          <p:cNvSpPr>
            <a:spLocks noGrp="1"/>
          </p:cNvSpPr>
          <p:nvPr>
            <p:ph idx="1"/>
          </p:nvPr>
        </p:nvSpPr>
        <p:spPr>
          <a:xfrm>
            <a:off x="6213192" y="649480"/>
            <a:ext cx="5152413" cy="5546047"/>
          </a:xfrm>
        </p:spPr>
        <p:txBody>
          <a:bodyPr anchor="ctr">
            <a:normAutofit/>
          </a:bodyPr>
          <a:lstStyle/>
          <a:p>
            <a:pPr algn="just"/>
            <a:r>
              <a:rPr lang="en-US" sz="2000" dirty="0">
                <a:latin typeface="Georgia" panose="02040502050405020303" pitchFamily="18" charset="0"/>
              </a:rPr>
              <a:t>Title IX regulations require investigation be completed in a “reasonably prompt” timeframe.</a:t>
            </a:r>
          </a:p>
          <a:p>
            <a:pPr algn="just"/>
            <a:endParaRPr lang="en-US" sz="2000" dirty="0">
              <a:latin typeface="Georgia" panose="02040502050405020303" pitchFamily="18" charset="0"/>
            </a:endParaRPr>
          </a:p>
          <a:p>
            <a:pPr algn="just"/>
            <a:r>
              <a:rPr lang="en-US" sz="2000" dirty="0">
                <a:latin typeface="Georgia" panose="02040502050405020303" pitchFamily="18" charset="0"/>
              </a:rPr>
              <a:t>CIAM Policy provides investigations will be completed within 60 working days from the date the written complaint was received.</a:t>
            </a:r>
          </a:p>
          <a:p>
            <a:pPr algn="just"/>
            <a:endParaRPr lang="en-US" sz="2000" dirty="0">
              <a:latin typeface="Georgia" panose="02040502050405020303" pitchFamily="18" charset="0"/>
            </a:endParaRPr>
          </a:p>
          <a:p>
            <a:pPr algn="just"/>
            <a:r>
              <a:rPr lang="en-US" sz="2000" dirty="0">
                <a:latin typeface="Georgia" panose="02040502050405020303" pitchFamily="18" charset="0"/>
              </a:rPr>
              <a:t>Timeframes may be extended for good cause.</a:t>
            </a:r>
          </a:p>
        </p:txBody>
      </p:sp>
    </p:spTree>
    <p:extLst>
      <p:ext uri="{BB962C8B-B14F-4D97-AF65-F5344CB8AC3E}">
        <p14:creationId xmlns:p14="http://schemas.microsoft.com/office/powerpoint/2010/main" val="2415710859"/>
      </p:ext>
    </p:extLst>
  </p:cSld>
  <p:clrMapOvr>
    <a:masterClrMapping/>
  </p:clrMapOvr>
</p:sld>
</file>

<file path=ppt/slides/slide3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C6E98AE4-3819-41F9-8D1E-188CD6987584}"/>
              </a:ext>
            </a:extLst>
          </p:cNvPr>
          <p:cNvSpPr>
            <a:spLocks noGrp="1"/>
          </p:cNvSpPr>
          <p:nvPr>
            <p:ph type="title"/>
          </p:nvPr>
        </p:nvSpPr>
        <p:spPr>
          <a:xfrm>
            <a:off x="675435" y="2692814"/>
            <a:ext cx="4230100" cy="1472369"/>
          </a:xfrm>
        </p:spPr>
        <p:txBody>
          <a:bodyPr anchor="b">
            <a:normAutofit/>
          </a:bodyPr>
          <a:lstStyle/>
          <a:p>
            <a:pPr algn="ctr"/>
            <a:r>
              <a:rPr lang="en-US" sz="4000" b="1" dirty="0">
                <a:solidFill>
                  <a:srgbClr val="FFFFFF"/>
                </a:solidFill>
                <a:latin typeface="Georgia" panose="02040502050405020303" pitchFamily="18" charset="0"/>
              </a:rPr>
              <a:t>Gathering Evidence</a:t>
            </a:r>
          </a:p>
        </p:txBody>
      </p:sp>
      <p:sp>
        <p:nvSpPr>
          <p:cNvPr id="3" name="Content Placeholder 2" descr="" title="">
            <a:extLst>
              <a:ext uri="{FF2B5EF4-FFF2-40B4-BE49-F238E27FC236}">
                <a16:creationId xmlns:a16="http://schemas.microsoft.com/office/drawing/2014/main" id="{655077BD-CE4A-4CBA-AAF2-D5F14CA26692}"/>
              </a:ext>
            </a:extLst>
          </p:cNvPr>
          <p:cNvSpPr>
            <a:spLocks noGrp="1"/>
          </p:cNvSpPr>
          <p:nvPr>
            <p:ph idx="1"/>
          </p:nvPr>
        </p:nvSpPr>
        <p:spPr>
          <a:xfrm>
            <a:off x="5963078" y="737537"/>
            <a:ext cx="6009182" cy="5439979"/>
          </a:xfrm>
        </p:spPr>
        <p:txBody>
          <a:bodyPr anchor="ctr">
            <a:normAutofit/>
          </a:bodyPr>
          <a:lstStyle/>
          <a:p>
            <a:pPr algn="just"/>
            <a:r>
              <a:rPr lang="en-US" sz="2000" baseline="0" dirty="0">
                <a:latin typeface="Georgia" panose="02040502050405020303" pitchFamily="18" charset="0"/>
              </a:rPr>
              <a:t>Burden of gathering evidence rests on investigator, not parties.</a:t>
            </a:r>
          </a:p>
          <a:p>
            <a:pPr algn="just"/>
            <a:r>
              <a:rPr lang="en-US" sz="2000" baseline="0" dirty="0">
                <a:latin typeface="Georgia" panose="02040502050405020303" pitchFamily="18" charset="0"/>
              </a:rPr>
              <a:t>Must gather evidence that is “directly related to the allegations”.</a:t>
            </a:r>
          </a:p>
          <a:p>
            <a:pPr algn="just"/>
            <a:r>
              <a:rPr lang="en-US" sz="2000" dirty="0">
                <a:latin typeface="Georgia" panose="02040502050405020303" pitchFamily="18" charset="0"/>
              </a:rPr>
              <a:t>Includes inculpatory and exculpatory evidence from any party or source.</a:t>
            </a:r>
            <a:endParaRPr lang="en-US" sz="2000" baseline="0" dirty="0">
              <a:latin typeface="Georgia" panose="02040502050405020303" pitchFamily="18" charset="0"/>
            </a:endParaRPr>
          </a:p>
          <a:p>
            <a:pPr algn="just"/>
            <a:r>
              <a:rPr lang="en-US" sz="2000" dirty="0">
                <a:latin typeface="Georgia" panose="02040502050405020303" pitchFamily="18" charset="0"/>
              </a:rPr>
              <a:t>Parties have equal opportunity to identify witnesses and present evidence.</a:t>
            </a:r>
          </a:p>
          <a:p>
            <a:pPr algn="just"/>
            <a:r>
              <a:rPr lang="en-US" sz="2000" baseline="0" dirty="0">
                <a:latin typeface="Georgia" panose="02040502050405020303" pitchFamily="18" charset="0"/>
              </a:rPr>
              <a:t>No restrictions on </a:t>
            </a:r>
            <a:r>
              <a:rPr lang="en-US" sz="2000" dirty="0">
                <a:latin typeface="Georgia" panose="02040502050405020303" pitchFamily="18" charset="0"/>
              </a:rPr>
              <a:t>Parties’ </a:t>
            </a:r>
            <a:r>
              <a:rPr lang="en-US" sz="2000" baseline="0" dirty="0">
                <a:latin typeface="Georgia" panose="02040502050405020303" pitchFamily="18" charset="0"/>
              </a:rPr>
              <a:t>ability to discuss allegations or gather/present relevant evidence.</a:t>
            </a:r>
          </a:p>
          <a:p>
            <a:pPr algn="just"/>
            <a:r>
              <a:rPr lang="en-US" sz="2000" dirty="0">
                <a:latin typeface="Georgia" panose="02040502050405020303" pitchFamily="18" charset="0"/>
              </a:rPr>
              <a:t>Prohibition on altering or preventing a witness’s statement or participation.</a:t>
            </a:r>
          </a:p>
          <a:p>
            <a:pPr algn="just"/>
            <a:r>
              <a:rPr lang="en-US" sz="2000" dirty="0">
                <a:latin typeface="Georgia" panose="02040502050405020303" pitchFamily="18" charset="0"/>
              </a:rPr>
              <a:t>Need Party’s voluntary, written consent to access, consider or disclose medical records.</a:t>
            </a:r>
            <a:endParaRPr lang="en-US" sz="2000" baseline="0" dirty="0">
              <a:latin typeface="Georgia" panose="02040502050405020303" pitchFamily="18" charset="0"/>
            </a:endParaRPr>
          </a:p>
          <a:p>
            <a:endParaRPr lang="en-US" sz="2000" b="1" dirty="0"/>
          </a:p>
        </p:txBody>
      </p:sp>
    </p:spTree>
    <p:extLst>
      <p:ext uri="{BB962C8B-B14F-4D97-AF65-F5344CB8AC3E}">
        <p14:creationId xmlns:p14="http://schemas.microsoft.com/office/powerpoint/2010/main" val="1259338380"/>
      </p:ext>
    </p:extLst>
  </p:cSld>
  <p:clrMapOvr>
    <a:masterClrMapping/>
  </p:clrMapOvr>
</p:sld>
</file>

<file path=ppt/slides/slide3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descr="" title="">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 title="">
            <a:extLst>
              <a:ext uri="{FF2B5EF4-FFF2-40B4-BE49-F238E27FC236}">
                <a16:creationId xmlns:a16="http://schemas.microsoft.com/office/drawing/2014/main" id="{0BD1BFDB-BF42-4538-851F-4CF3FB3CCA76}"/>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4000" b="1" kern="1200" dirty="0">
                <a:solidFill>
                  <a:srgbClr val="FFFFFF"/>
                </a:solidFill>
                <a:latin typeface="Georgia" panose="02040502050405020303" pitchFamily="18" charset="0"/>
              </a:rPr>
              <a:t>Following the Investigation </a:t>
            </a:r>
          </a:p>
        </p:txBody>
      </p:sp>
      <p:sp>
        <p:nvSpPr>
          <p:cNvPr id="3" name="Content Placeholder 2" descr="" title="">
            <a:extLst>
              <a:ext uri="{FF2B5EF4-FFF2-40B4-BE49-F238E27FC236}">
                <a16:creationId xmlns:a16="http://schemas.microsoft.com/office/drawing/2014/main" id="{FCC8504D-65FB-4907-80BA-3B33698F800B}"/>
              </a:ext>
            </a:extLst>
          </p:cNvPr>
          <p:cNvSpPr>
            <a:spLocks noGrp="1"/>
          </p:cNvSpPr>
          <p:nvPr>
            <p:ph idx="1"/>
          </p:nvPr>
        </p:nvSpPr>
        <p:spPr>
          <a:xfrm>
            <a:off x="757616" y="4664636"/>
            <a:ext cx="11132288" cy="1458258"/>
          </a:xfrm>
        </p:spPr>
        <p:txBody>
          <a:bodyPr vert="horz" lIns="91440" tIns="45720" rIns="91440" bIns="45720" rtlCol="0" anchor="ctr">
            <a:normAutofit/>
          </a:bodyPr>
          <a:lstStyle/>
          <a:p>
            <a:pPr marL="0" indent="0" algn="ctr">
              <a:buNone/>
            </a:pPr>
            <a:r>
              <a:rPr lang="en-US" sz="2000" kern="1200" dirty="0">
                <a:solidFill>
                  <a:schemeClr val="tx1"/>
                </a:solidFill>
                <a:latin typeface="Georgia" panose="02040502050405020303" pitchFamily="18" charset="0"/>
              </a:rPr>
              <a:t>Ensure delivery of investigation report to both parties; coordinate hearing timeline</a:t>
            </a:r>
          </a:p>
        </p:txBody>
      </p:sp>
    </p:spTree>
    <p:extLst>
      <p:ext uri="{BB962C8B-B14F-4D97-AF65-F5344CB8AC3E}">
        <p14:creationId xmlns:p14="http://schemas.microsoft.com/office/powerpoint/2010/main" val="1705153914"/>
      </p:ext>
    </p:extLst>
  </p:cSld>
  <p:clrMapOvr>
    <a:masterClrMapping/>
  </p:clrMapOvr>
</p:sld>
</file>

<file path=ppt/slides/slide3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0" name="Rectangle 9" descr="" title="">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 title="">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descr="" title="">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 title="">
            <a:extLst>
              <a:ext uri="{FF2B5EF4-FFF2-40B4-BE49-F238E27FC236}">
                <a16:creationId xmlns:a16="http://schemas.microsoft.com/office/drawing/2014/main" id="{CCB54DBD-C964-43D8-84A5-E063FD4BA77B}"/>
              </a:ext>
            </a:extLst>
          </p:cNvPr>
          <p:cNvSpPr>
            <a:spLocks noGrp="1"/>
          </p:cNvSpPr>
          <p:nvPr>
            <p:ph type="ctrTitle"/>
          </p:nvPr>
        </p:nvSpPr>
        <p:spPr>
          <a:xfrm>
            <a:off x="1314824" y="735106"/>
            <a:ext cx="10053763" cy="2928470"/>
          </a:xfrm>
        </p:spPr>
        <p:txBody>
          <a:bodyPr anchor="b">
            <a:normAutofit/>
          </a:bodyPr>
          <a:lstStyle/>
          <a:p>
            <a:r>
              <a:rPr lang="en-US" sz="4000" b="1" dirty="0">
                <a:solidFill>
                  <a:srgbClr val="FFFFFF"/>
                </a:solidFill>
                <a:latin typeface="Georgia" panose="02040502050405020303" pitchFamily="18" charset="0"/>
              </a:rPr>
              <a:t>Conducting a Hearing</a:t>
            </a:r>
          </a:p>
        </p:txBody>
      </p:sp>
    </p:spTree>
    <p:extLst>
      <p:ext uri="{BB962C8B-B14F-4D97-AF65-F5344CB8AC3E}">
        <p14:creationId xmlns:p14="http://schemas.microsoft.com/office/powerpoint/2010/main" val="1109408224"/>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0CB5B99A-C0AE-77D0-A497-AB8E54FD6565}"/>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F90309FF-6BB4-EC28-902F-03CC16B37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FF05A699-E602-9963-892C-C9D15964A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1344A1E1-C390-E8A1-4AD1-A5A4FC0CA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B09D712C-407F-F127-4560-03D3E8BCA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B21A99A7-FEA6-475D-D023-10EE73080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EEC9A1CD-FC97-2125-851D-83684E197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3041723A-B76F-8C2E-61B2-4165A8E78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220885CE-4B7D-0D96-1119-9766B0F84C6A}"/>
              </a:ext>
            </a:extLst>
          </p:cNvPr>
          <p:cNvSpPr>
            <a:spLocks noGrp="1"/>
          </p:cNvSpPr>
          <p:nvPr>
            <p:ph type="title"/>
          </p:nvPr>
        </p:nvSpPr>
        <p:spPr>
          <a:xfrm>
            <a:off x="230584" y="1144160"/>
            <a:ext cx="3576648" cy="2715648"/>
          </a:xfrm>
        </p:spPr>
        <p:txBody>
          <a:bodyPr anchor="b">
            <a:normAutofit/>
          </a:bodyPr>
          <a:lstStyle/>
          <a:p>
            <a:pPr algn="ctr"/>
            <a:r>
              <a:rPr lang="en-US" sz="4000" b="1" dirty="0">
                <a:solidFill>
                  <a:srgbClr val="FFFFFF"/>
                </a:solidFill>
                <a:latin typeface="Georgia" panose="02040502050405020303" pitchFamily="18" charset="0"/>
              </a:rPr>
              <a:t>What is </a:t>
            </a: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Title IX?</a:t>
            </a:r>
          </a:p>
        </p:txBody>
      </p:sp>
      <p:sp>
        <p:nvSpPr>
          <p:cNvPr id="3" name="Content Placeholder 2" descr="" title="">
            <a:extLst>
              <a:ext uri="{FF2B5EF4-FFF2-40B4-BE49-F238E27FC236}">
                <a16:creationId xmlns:a16="http://schemas.microsoft.com/office/drawing/2014/main" id="{09D6A25C-8E53-015C-1C6D-1AF3309C74A8}"/>
              </a:ext>
            </a:extLst>
          </p:cNvPr>
          <p:cNvSpPr>
            <a:spLocks noGrp="1"/>
          </p:cNvSpPr>
          <p:nvPr>
            <p:ph idx="1"/>
          </p:nvPr>
        </p:nvSpPr>
        <p:spPr>
          <a:xfrm>
            <a:off x="4810259" y="205740"/>
            <a:ext cx="6821760" cy="6412230"/>
          </a:xfrm>
        </p:spPr>
        <p:txBody>
          <a:bodyPr anchor="ctr">
            <a:noAutofit/>
          </a:bodyPr>
          <a:lstStyle/>
          <a:p>
            <a:pPr algn="just"/>
            <a:r>
              <a:rPr lang="en-US" sz="1800" dirty="0">
                <a:latin typeface="Georgia" panose="02040502050405020303" pitchFamily="18" charset="0"/>
              </a:rPr>
              <a:t>Title IX is a federal law that prohibits schools from discriminating based on sex/gender.</a:t>
            </a:r>
          </a:p>
          <a:p>
            <a:pPr algn="just"/>
            <a:r>
              <a:rPr lang="en-US" sz="1800" dirty="0">
                <a:latin typeface="Georgia" panose="02040502050405020303" pitchFamily="18" charset="0"/>
              </a:rPr>
              <a:t>“No person in the United States shall, on the basis of sex, be excluded from participation in, be denied the benefits of, or be subjected to discrimination under any education program or activity receiving Federal financial assistance”. 20 U.S.C. § 1681</a:t>
            </a:r>
          </a:p>
          <a:p>
            <a:pPr algn="just"/>
            <a:r>
              <a:rPr lang="en-US" sz="1800" dirty="0">
                <a:latin typeface="Georgia" panose="02040502050405020303" pitchFamily="18" charset="0"/>
              </a:rPr>
              <a:t>Applies to all conduct in any academic, educational, extra-curricular, or other University program and activity, whether those programs and activities occur in University facilities, on or off campus, or are committed by a stranger or non-stranger. Conduct that occurs outside of the United States or conduct that occurs in an activity not sanctioned as an academic, educational, extra-curricular, or other University program and activity may be addressed via other University policies.</a:t>
            </a:r>
          </a:p>
        </p:txBody>
      </p:sp>
    </p:spTree>
    <p:extLst>
      <p:ext uri="{BB962C8B-B14F-4D97-AF65-F5344CB8AC3E}">
        <p14:creationId xmlns:p14="http://schemas.microsoft.com/office/powerpoint/2010/main" val="3556122124"/>
      </p:ext>
    </p:extLst>
  </p:cSld>
  <p:clrMapOvr>
    <a:masterClrMapping/>
  </p:clrMapOvr>
</p:sld>
</file>

<file path=ppt/slides/slide4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53921110-FF7A-4FC6-BAEB-7698C1F87669}"/>
              </a:ext>
            </a:extLst>
          </p:cNvPr>
          <p:cNvSpPr>
            <a:spLocks noGrp="1"/>
          </p:cNvSpPr>
          <p:nvPr>
            <p:ph type="title"/>
          </p:nvPr>
        </p:nvSpPr>
        <p:spPr>
          <a:xfrm>
            <a:off x="675435" y="2357872"/>
            <a:ext cx="4230100" cy="2142254"/>
          </a:xfrm>
        </p:spPr>
        <p:txBody>
          <a:bodyPr anchor="b">
            <a:normAutofit/>
          </a:bodyPr>
          <a:lstStyle/>
          <a:p>
            <a:pPr algn="ctr"/>
            <a:r>
              <a:rPr lang="en-US" sz="4000" b="1" dirty="0">
                <a:solidFill>
                  <a:srgbClr val="FFFFFF"/>
                </a:solidFill>
                <a:latin typeface="Georgia" panose="02040502050405020303" pitchFamily="18" charset="0"/>
              </a:rPr>
              <a:t>Timing and Notice</a:t>
            </a:r>
            <a:br>
              <a:rPr lang="en-US" sz="4000" dirty="0">
                <a:solidFill>
                  <a:srgbClr val="FFFFFF"/>
                </a:solidFill>
              </a:rPr>
            </a:br>
            <a:endParaRPr lang="en-US" sz="4000" dirty="0">
              <a:solidFill>
                <a:srgbClr val="FFFFFF"/>
              </a:solidFill>
            </a:endParaRPr>
          </a:p>
        </p:txBody>
      </p:sp>
      <p:sp>
        <p:nvSpPr>
          <p:cNvPr id="3" name="Content Placeholder 2" descr="" title="">
            <a:extLst>
              <a:ext uri="{FF2B5EF4-FFF2-40B4-BE49-F238E27FC236}">
                <a16:creationId xmlns:a16="http://schemas.microsoft.com/office/drawing/2014/main" id="{742429A8-4126-4348-8010-A86ADFC4B845}"/>
              </a:ext>
            </a:extLst>
          </p:cNvPr>
          <p:cNvSpPr>
            <a:spLocks noGrp="1"/>
          </p:cNvSpPr>
          <p:nvPr>
            <p:ph idx="1"/>
          </p:nvPr>
        </p:nvSpPr>
        <p:spPr>
          <a:xfrm>
            <a:off x="5827848" y="649480"/>
            <a:ext cx="6027454" cy="5546047"/>
          </a:xfrm>
        </p:spPr>
        <p:txBody>
          <a:bodyPr anchor="ctr">
            <a:normAutofit/>
          </a:bodyPr>
          <a:lstStyle/>
          <a:p>
            <a:pPr algn="just"/>
            <a:r>
              <a:rPr lang="en-US" sz="2000" dirty="0">
                <a:latin typeface="Georgia" panose="02040502050405020303" pitchFamily="18" charset="0"/>
              </a:rPr>
              <a:t>After both parties have received the Investigative report, a date will be set for a hearing to allow both parties to respond to the evidence gathered and for a Hearing Panel to determine if a policy violation has occurred. </a:t>
            </a:r>
          </a:p>
          <a:p>
            <a:pPr algn="just"/>
            <a:endParaRPr lang="en-US" sz="2000" dirty="0">
              <a:latin typeface="Georgia" panose="02040502050405020303" pitchFamily="18" charset="0"/>
            </a:endParaRPr>
          </a:p>
          <a:p>
            <a:pPr algn="just"/>
            <a:r>
              <a:rPr lang="en-US" sz="2000" dirty="0">
                <a:latin typeface="Georgia" panose="02040502050405020303" pitchFamily="18" charset="0"/>
              </a:rPr>
              <a:t>CIAM will provide written notification to the complainant and respondent of the hearing date and procedures. </a:t>
            </a:r>
          </a:p>
          <a:p>
            <a:pPr algn="just"/>
            <a:endParaRPr lang="en-US" sz="2000" dirty="0">
              <a:latin typeface="Georgia" panose="02040502050405020303" pitchFamily="18" charset="0"/>
            </a:endParaRPr>
          </a:p>
          <a:p>
            <a:pPr algn="just"/>
            <a:r>
              <a:rPr lang="en-US" sz="2000" dirty="0">
                <a:latin typeface="Georgia" panose="02040502050405020303" pitchFamily="18" charset="0"/>
              </a:rPr>
              <a:t>The Complainant and Respondent will be provided at least 10 business days’ notice of the hearing date from the date that the Investigative report was provided to the parties.</a:t>
            </a:r>
          </a:p>
        </p:txBody>
      </p:sp>
    </p:spTree>
    <p:extLst>
      <p:ext uri="{BB962C8B-B14F-4D97-AF65-F5344CB8AC3E}">
        <p14:creationId xmlns:p14="http://schemas.microsoft.com/office/powerpoint/2010/main" val="3206564972"/>
      </p:ext>
    </p:extLst>
  </p:cSld>
  <p:clrMapOvr>
    <a:masterClrMapping/>
  </p:clrMapOvr>
</p:sld>
</file>

<file path=ppt/slides/slide4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F9B5D756-5710-4719-A150-30B1DDAA23C3}"/>
              </a:ext>
            </a:extLst>
          </p:cNvPr>
          <p:cNvSpPr>
            <a:spLocks noGrp="1"/>
          </p:cNvSpPr>
          <p:nvPr>
            <p:ph type="title"/>
          </p:nvPr>
        </p:nvSpPr>
        <p:spPr>
          <a:xfrm>
            <a:off x="664846" y="2551463"/>
            <a:ext cx="4230100" cy="1472369"/>
          </a:xfrm>
        </p:spPr>
        <p:txBody>
          <a:bodyPr anchor="b">
            <a:normAutofit/>
          </a:bodyPr>
          <a:lstStyle/>
          <a:p>
            <a:pPr algn="ctr"/>
            <a:r>
              <a:rPr lang="en-US" sz="4000" b="1" dirty="0">
                <a:solidFill>
                  <a:srgbClr val="FFFFFF"/>
                </a:solidFill>
                <a:latin typeface="Georgia" panose="02040502050405020303" pitchFamily="18" charset="0"/>
              </a:rPr>
              <a:t>Process and Players</a:t>
            </a:r>
          </a:p>
        </p:txBody>
      </p:sp>
      <p:sp>
        <p:nvSpPr>
          <p:cNvPr id="3" name="Content Placeholder 2" descr="" title="">
            <a:extLst>
              <a:ext uri="{FF2B5EF4-FFF2-40B4-BE49-F238E27FC236}">
                <a16:creationId xmlns:a16="http://schemas.microsoft.com/office/drawing/2014/main" id="{430A09E6-8896-492F-9DD4-081514C7271D}"/>
              </a:ext>
            </a:extLst>
          </p:cNvPr>
          <p:cNvSpPr>
            <a:spLocks noGrp="1"/>
          </p:cNvSpPr>
          <p:nvPr>
            <p:ph idx="1"/>
          </p:nvPr>
        </p:nvSpPr>
        <p:spPr>
          <a:xfrm>
            <a:off x="6096000" y="925033"/>
            <a:ext cx="5397795" cy="5270494"/>
          </a:xfrm>
        </p:spPr>
        <p:txBody>
          <a:bodyPr anchor="ctr">
            <a:normAutofit/>
          </a:bodyPr>
          <a:lstStyle/>
          <a:p>
            <a:pPr algn="just" fontAlgn="base"/>
            <a:r>
              <a:rPr lang="en-US" sz="2000" dirty="0">
                <a:latin typeface="Georgia" panose="02040502050405020303" pitchFamily="18" charset="0"/>
              </a:rPr>
              <a:t>Hearing will be conducted by a Hearing Panel that may be 3 individuals or a single adjudicator, depending on circumstances.</a:t>
            </a:r>
          </a:p>
          <a:p>
            <a:pPr lvl="1" algn="just" fontAlgn="base"/>
            <a:r>
              <a:rPr lang="en-US" sz="1600" dirty="0">
                <a:latin typeface="Georgia" panose="02040502050405020303" pitchFamily="18" charset="0"/>
              </a:rPr>
              <a:t>Must be trained</a:t>
            </a:r>
          </a:p>
          <a:p>
            <a:pPr algn="just" fontAlgn="base"/>
            <a:endParaRPr lang="en-US" sz="2000" dirty="0">
              <a:latin typeface="Georgia" panose="02040502050405020303" pitchFamily="18" charset="0"/>
            </a:endParaRPr>
          </a:p>
          <a:p>
            <a:pPr algn="just" fontAlgn="base"/>
            <a:r>
              <a:rPr lang="en-US" sz="2000" dirty="0">
                <a:latin typeface="Georgia" panose="02040502050405020303" pitchFamily="18" charset="0"/>
              </a:rPr>
              <a:t>Cross-examination by advisors is permitted, subject to exceptions.</a:t>
            </a:r>
          </a:p>
          <a:p>
            <a:pPr algn="just" fontAlgn="base"/>
            <a:endParaRPr lang="en-US" sz="2000" dirty="0">
              <a:latin typeface="Georgia" panose="02040502050405020303" pitchFamily="18" charset="0"/>
            </a:endParaRPr>
          </a:p>
          <a:p>
            <a:pPr algn="just" fontAlgn="base"/>
            <a:endParaRPr lang="en-US" sz="2000" dirty="0">
              <a:latin typeface="Georgia" panose="02040502050405020303" pitchFamily="18" charset="0"/>
            </a:endParaRPr>
          </a:p>
          <a:p>
            <a:pPr algn="just" fontAlgn="base"/>
            <a:r>
              <a:rPr lang="en-US" sz="2000" dirty="0">
                <a:latin typeface="Georgia" panose="02040502050405020303" pitchFamily="18" charset="0"/>
              </a:rPr>
              <a:t>The investigator should be present or available during hearing.</a:t>
            </a:r>
          </a:p>
        </p:txBody>
      </p:sp>
    </p:spTree>
    <p:extLst>
      <p:ext uri="{BB962C8B-B14F-4D97-AF65-F5344CB8AC3E}">
        <p14:creationId xmlns:p14="http://schemas.microsoft.com/office/powerpoint/2010/main" val="7765074"/>
      </p:ext>
    </p:extLst>
  </p:cSld>
  <p:clrMapOvr>
    <a:masterClrMapping/>
  </p:clrMapOvr>
</p:sld>
</file>

<file path=ppt/slides/slide4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C029F95F-F422-462E-B162-997B5DBB58D4}"/>
              </a:ext>
            </a:extLst>
          </p:cNvPr>
          <p:cNvSpPr>
            <a:spLocks noGrp="1"/>
          </p:cNvSpPr>
          <p:nvPr>
            <p:ph type="title"/>
          </p:nvPr>
        </p:nvSpPr>
        <p:spPr>
          <a:xfrm>
            <a:off x="675435" y="2275274"/>
            <a:ext cx="4230100" cy="1815943"/>
          </a:xfrm>
        </p:spPr>
        <p:txBody>
          <a:bodyPr anchor="b">
            <a:normAutofit/>
          </a:bodyPr>
          <a:lstStyle/>
          <a:p>
            <a:pPr algn="ctr"/>
            <a:r>
              <a:rPr lang="en-US" sz="4000" b="1" dirty="0">
                <a:solidFill>
                  <a:srgbClr val="FFFFFF"/>
                </a:solidFill>
                <a:latin typeface="Georgia" panose="02040502050405020303" pitchFamily="18" charset="0"/>
              </a:rPr>
              <a:t>Modality of Hearing</a:t>
            </a:r>
          </a:p>
        </p:txBody>
      </p:sp>
      <p:sp>
        <p:nvSpPr>
          <p:cNvPr id="3" name="Content Placeholder 2" descr="" title="">
            <a:extLst>
              <a:ext uri="{FF2B5EF4-FFF2-40B4-BE49-F238E27FC236}">
                <a16:creationId xmlns:a16="http://schemas.microsoft.com/office/drawing/2014/main" id="{7E6BB719-0BB4-486E-8D1F-F90390BB7927}"/>
              </a:ext>
            </a:extLst>
          </p:cNvPr>
          <p:cNvSpPr>
            <a:spLocks noGrp="1"/>
          </p:cNvSpPr>
          <p:nvPr>
            <p:ph idx="1"/>
          </p:nvPr>
        </p:nvSpPr>
        <p:spPr>
          <a:xfrm>
            <a:off x="6503158" y="649480"/>
            <a:ext cx="4862447" cy="5546047"/>
          </a:xfrm>
        </p:spPr>
        <p:txBody>
          <a:bodyPr anchor="ctr">
            <a:normAutofit/>
          </a:bodyPr>
          <a:lstStyle/>
          <a:p>
            <a:pPr algn="just"/>
            <a:r>
              <a:rPr lang="en-US" sz="2000" b="1" dirty="0">
                <a:latin typeface="Georgia" panose="02040502050405020303" pitchFamily="18" charset="0"/>
              </a:rPr>
              <a:t>2 </a:t>
            </a:r>
            <a:r>
              <a:rPr lang="en-US" sz="2000" dirty="0">
                <a:latin typeface="Georgia" panose="02040502050405020303" pitchFamily="18" charset="0"/>
              </a:rPr>
              <a:t>options:</a:t>
            </a:r>
          </a:p>
          <a:p>
            <a:pPr lvl="1" algn="just"/>
            <a:r>
              <a:rPr lang="en-US" sz="2000" dirty="0">
                <a:latin typeface="Georgia" panose="02040502050405020303" pitchFamily="18" charset="0"/>
              </a:rPr>
              <a:t>In person</a:t>
            </a:r>
          </a:p>
          <a:p>
            <a:pPr lvl="1" algn="just"/>
            <a:endParaRPr lang="en-US" sz="2000" dirty="0">
              <a:latin typeface="Georgia" panose="02040502050405020303" pitchFamily="18" charset="0"/>
            </a:endParaRPr>
          </a:p>
          <a:p>
            <a:pPr lvl="1" algn="just"/>
            <a:r>
              <a:rPr lang="en-US" sz="2000" dirty="0">
                <a:latin typeface="Georgia" panose="02040502050405020303" pitchFamily="18" charset="0"/>
              </a:rPr>
              <a:t>Virtually</a:t>
            </a:r>
          </a:p>
          <a:p>
            <a:pPr lvl="1" algn="just"/>
            <a:endParaRPr lang="en-US" sz="2000" dirty="0">
              <a:latin typeface="Georgia" panose="02040502050405020303" pitchFamily="18" charset="0"/>
            </a:endParaRPr>
          </a:p>
          <a:p>
            <a:pPr marL="0" indent="0">
              <a:buNone/>
            </a:pPr>
            <a:endParaRPr lang="en-US" sz="2000" dirty="0"/>
          </a:p>
        </p:txBody>
      </p:sp>
    </p:spTree>
    <p:extLst>
      <p:ext uri="{BB962C8B-B14F-4D97-AF65-F5344CB8AC3E}">
        <p14:creationId xmlns:p14="http://schemas.microsoft.com/office/powerpoint/2010/main" val="4136982582"/>
      </p:ext>
    </p:extLst>
  </p:cSld>
  <p:clrMapOvr>
    <a:masterClrMapping/>
  </p:clrMapOvr>
</p:sld>
</file>

<file path=ppt/slides/slide4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170B9A2D-DE1E-48EB-BF40-A60154D970B0}"/>
              </a:ext>
            </a:extLst>
          </p:cNvPr>
          <p:cNvSpPr>
            <a:spLocks noGrp="1"/>
          </p:cNvSpPr>
          <p:nvPr>
            <p:ph type="title"/>
          </p:nvPr>
        </p:nvSpPr>
        <p:spPr>
          <a:xfrm>
            <a:off x="675435" y="2501983"/>
            <a:ext cx="4230100" cy="1369375"/>
          </a:xfrm>
        </p:spPr>
        <p:txBody>
          <a:bodyPr anchor="b">
            <a:normAutofit/>
          </a:bodyPr>
          <a:lstStyle/>
          <a:p>
            <a:pPr algn="ctr"/>
            <a:r>
              <a:rPr lang="en-US" sz="4000" b="1" dirty="0">
                <a:solidFill>
                  <a:srgbClr val="FFFFFF"/>
                </a:solidFill>
                <a:latin typeface="Georgia" panose="02040502050405020303" pitchFamily="18" charset="0"/>
              </a:rPr>
              <a:t>Record of Hearing</a:t>
            </a:r>
          </a:p>
        </p:txBody>
      </p:sp>
      <p:sp>
        <p:nvSpPr>
          <p:cNvPr id="3" name="Content Placeholder 2" descr="" title="">
            <a:extLst>
              <a:ext uri="{FF2B5EF4-FFF2-40B4-BE49-F238E27FC236}">
                <a16:creationId xmlns:a16="http://schemas.microsoft.com/office/drawing/2014/main" id="{EEAFE63C-3072-4B6F-91AC-7BAC315F42D8}"/>
              </a:ext>
            </a:extLst>
          </p:cNvPr>
          <p:cNvSpPr>
            <a:spLocks noGrp="1"/>
          </p:cNvSpPr>
          <p:nvPr>
            <p:ph idx="1"/>
          </p:nvPr>
        </p:nvSpPr>
        <p:spPr>
          <a:xfrm>
            <a:off x="6503158" y="649480"/>
            <a:ext cx="5152413" cy="5546047"/>
          </a:xfrm>
        </p:spPr>
        <p:txBody>
          <a:bodyPr anchor="ctr">
            <a:normAutofit/>
          </a:bodyPr>
          <a:lstStyle/>
          <a:p>
            <a:pPr algn="just"/>
            <a:r>
              <a:rPr lang="en-US" sz="2000" dirty="0">
                <a:latin typeface="Georgia" panose="02040502050405020303" pitchFamily="18" charset="0"/>
              </a:rPr>
              <a:t>Hearing Officer must create an audio or audiovisual recording.</a:t>
            </a:r>
          </a:p>
          <a:p>
            <a:pPr algn="just"/>
            <a:endParaRPr lang="en-US" sz="2000" dirty="0">
              <a:latin typeface="Georgia" panose="02040502050405020303" pitchFamily="18" charset="0"/>
            </a:endParaRPr>
          </a:p>
          <a:p>
            <a:pPr algn="just"/>
            <a:r>
              <a:rPr lang="en-US" sz="2000" dirty="0">
                <a:latin typeface="Georgia" panose="02040502050405020303" pitchFamily="18" charset="0"/>
              </a:rPr>
              <a:t>Parties have equal opportunity to inspect recording.</a:t>
            </a:r>
          </a:p>
          <a:p>
            <a:pPr marL="0" indent="0">
              <a:buNone/>
            </a:pPr>
            <a:endParaRPr lang="en-US" sz="2000" dirty="0"/>
          </a:p>
        </p:txBody>
      </p:sp>
    </p:spTree>
    <p:extLst>
      <p:ext uri="{BB962C8B-B14F-4D97-AF65-F5344CB8AC3E}">
        <p14:creationId xmlns:p14="http://schemas.microsoft.com/office/powerpoint/2010/main" val="2970374829"/>
      </p:ext>
    </p:extLst>
  </p:cSld>
  <p:clrMapOvr>
    <a:masterClrMapping/>
  </p:clrMapOvr>
</p:sld>
</file>

<file path=ppt/slides/slide4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FA251371-98DD-41A1-BBA6-9308A77CCEF6}"/>
              </a:ext>
            </a:extLst>
          </p:cNvPr>
          <p:cNvSpPr>
            <a:spLocks noGrp="1"/>
          </p:cNvSpPr>
          <p:nvPr>
            <p:ph type="title"/>
          </p:nvPr>
        </p:nvSpPr>
        <p:spPr>
          <a:xfrm>
            <a:off x="675435" y="2765576"/>
            <a:ext cx="4230100" cy="1326845"/>
          </a:xfrm>
        </p:spPr>
        <p:txBody>
          <a:bodyPr anchor="b">
            <a:normAutofit/>
          </a:bodyPr>
          <a:lstStyle/>
          <a:p>
            <a:pPr algn="ctr"/>
            <a:r>
              <a:rPr lang="en-US" sz="4000" b="1" dirty="0">
                <a:solidFill>
                  <a:srgbClr val="FFFFFF"/>
                </a:solidFill>
                <a:latin typeface="Georgia" panose="02040502050405020303" pitchFamily="18" charset="0"/>
              </a:rPr>
              <a:t>Advisor Role at the Hearing</a:t>
            </a:r>
          </a:p>
        </p:txBody>
      </p:sp>
      <p:sp>
        <p:nvSpPr>
          <p:cNvPr id="3" name="Content Placeholder 2" descr="" title="">
            <a:extLst>
              <a:ext uri="{FF2B5EF4-FFF2-40B4-BE49-F238E27FC236}">
                <a16:creationId xmlns:a16="http://schemas.microsoft.com/office/drawing/2014/main" id="{F804F543-BD82-434D-BD47-B50646BBEFFC}"/>
              </a:ext>
            </a:extLst>
          </p:cNvPr>
          <p:cNvSpPr>
            <a:spLocks noGrp="1"/>
          </p:cNvSpPr>
          <p:nvPr>
            <p:ph idx="1"/>
          </p:nvPr>
        </p:nvSpPr>
        <p:spPr>
          <a:xfrm>
            <a:off x="5775658" y="837290"/>
            <a:ext cx="6154072" cy="5519061"/>
          </a:xfrm>
        </p:spPr>
        <p:txBody>
          <a:bodyPr anchor="ctr">
            <a:normAutofit/>
          </a:bodyPr>
          <a:lstStyle/>
          <a:p>
            <a:pPr algn="just"/>
            <a:r>
              <a:rPr lang="en-US" sz="2000" dirty="0">
                <a:latin typeface="Georgia" panose="02040502050405020303" pitchFamily="18" charset="0"/>
              </a:rPr>
              <a:t>Information to be provided:</a:t>
            </a:r>
          </a:p>
          <a:p>
            <a:pPr algn="just"/>
            <a:endParaRPr lang="en-US" sz="2000" dirty="0">
              <a:latin typeface="Georgia" panose="02040502050405020303" pitchFamily="18" charset="0"/>
            </a:endParaRPr>
          </a:p>
          <a:p>
            <a:pPr algn="just"/>
            <a:r>
              <a:rPr lang="en-US" sz="2000" dirty="0">
                <a:latin typeface="Georgia" panose="02040502050405020303" pitchFamily="18" charset="0"/>
              </a:rPr>
              <a:t>Each Party must have an advisor present to conduct cross-examination.</a:t>
            </a:r>
          </a:p>
          <a:p>
            <a:pPr algn="just"/>
            <a:endParaRPr lang="en-US" sz="2000" dirty="0">
              <a:latin typeface="Georgia" panose="02040502050405020303" pitchFamily="18" charset="0"/>
            </a:endParaRPr>
          </a:p>
          <a:p>
            <a:pPr algn="just"/>
            <a:r>
              <a:rPr lang="en-US" sz="2000" dirty="0">
                <a:latin typeface="Georgia" panose="02040502050405020303" pitchFamily="18" charset="0"/>
              </a:rPr>
              <a:t>Advisors’ participation is generally limited to cross-examination of other Party and witnesses.</a:t>
            </a:r>
          </a:p>
          <a:p>
            <a:pPr algn="just"/>
            <a:endParaRPr lang="en-US" sz="2000" dirty="0">
              <a:latin typeface="Georgia" panose="02040502050405020303" pitchFamily="18" charset="0"/>
            </a:endParaRPr>
          </a:p>
          <a:p>
            <a:pPr algn="just"/>
            <a:r>
              <a:rPr lang="en-US" sz="2000" dirty="0">
                <a:latin typeface="Georgia" panose="02040502050405020303" pitchFamily="18" charset="0"/>
              </a:rPr>
              <a:t>Advisors should understand and follow rules of decorum.</a:t>
            </a:r>
          </a:p>
          <a:p>
            <a:pPr algn="just"/>
            <a:endParaRPr lang="en-US" sz="2000" dirty="0">
              <a:latin typeface="Georgia" panose="02040502050405020303" pitchFamily="18" charset="0"/>
            </a:endParaRPr>
          </a:p>
          <a:p>
            <a:pPr algn="just"/>
            <a:r>
              <a:rPr lang="en-US" sz="2000" dirty="0">
                <a:latin typeface="Georgia" panose="02040502050405020303" pitchFamily="18" charset="0"/>
              </a:rPr>
              <a:t>Advisors should ask relevant questions.</a:t>
            </a:r>
          </a:p>
          <a:p>
            <a:pPr algn="just"/>
            <a:endParaRPr lang="en-US" sz="2000" dirty="0">
              <a:latin typeface="Georgia" panose="02040502050405020303" pitchFamily="18" charset="0"/>
            </a:endParaRPr>
          </a:p>
          <a:p>
            <a:pPr algn="just"/>
            <a:r>
              <a:rPr lang="en-US" sz="2000" dirty="0">
                <a:latin typeface="Georgia" panose="02040502050405020303" pitchFamily="18" charset="0"/>
              </a:rPr>
              <a:t>Advisors should ask trauma-informed questions.</a:t>
            </a:r>
          </a:p>
          <a:p>
            <a:pPr algn="just"/>
            <a:endParaRPr lang="en-US" sz="2000" dirty="0">
              <a:latin typeface="Georgia" panose="02040502050405020303" pitchFamily="18" charset="0"/>
            </a:endParaRPr>
          </a:p>
        </p:txBody>
      </p:sp>
    </p:spTree>
    <p:extLst>
      <p:ext uri="{BB962C8B-B14F-4D97-AF65-F5344CB8AC3E}">
        <p14:creationId xmlns:p14="http://schemas.microsoft.com/office/powerpoint/2010/main" val="2864952921"/>
      </p:ext>
    </p:extLst>
  </p:cSld>
  <p:clrMapOvr>
    <a:masterClrMapping/>
  </p:clrMapOvr>
</p:sld>
</file>

<file path=ppt/slides/slide4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BFAA306A-89CA-49B5-B249-97EAAD96B2AE}"/>
              </a:ext>
            </a:extLst>
          </p:cNvPr>
          <p:cNvSpPr>
            <a:spLocks noGrp="1"/>
          </p:cNvSpPr>
          <p:nvPr>
            <p:ph type="title"/>
          </p:nvPr>
        </p:nvSpPr>
        <p:spPr>
          <a:xfrm>
            <a:off x="153654" y="2863492"/>
            <a:ext cx="5252484" cy="848311"/>
          </a:xfrm>
        </p:spPr>
        <p:txBody>
          <a:bodyPr anchor="b">
            <a:normAutofit/>
          </a:bodyPr>
          <a:lstStyle/>
          <a:p>
            <a:pPr algn="ctr"/>
            <a:r>
              <a:rPr lang="en-US" sz="4000" b="1" dirty="0">
                <a:solidFill>
                  <a:srgbClr val="FFFFFF"/>
                </a:solidFill>
                <a:latin typeface="Georgia" panose="02040502050405020303" pitchFamily="18" charset="0"/>
              </a:rPr>
              <a:t>Cross-Examination</a:t>
            </a:r>
          </a:p>
        </p:txBody>
      </p:sp>
      <p:sp>
        <p:nvSpPr>
          <p:cNvPr id="3" name="Content Placeholder 2" descr="" title="">
            <a:extLst>
              <a:ext uri="{FF2B5EF4-FFF2-40B4-BE49-F238E27FC236}">
                <a16:creationId xmlns:a16="http://schemas.microsoft.com/office/drawing/2014/main" id="{B971EF6B-6353-49BE-B0A7-2E4936421608}"/>
              </a:ext>
            </a:extLst>
          </p:cNvPr>
          <p:cNvSpPr>
            <a:spLocks noGrp="1"/>
          </p:cNvSpPr>
          <p:nvPr>
            <p:ph idx="1"/>
          </p:nvPr>
        </p:nvSpPr>
        <p:spPr>
          <a:xfrm>
            <a:off x="6273210" y="649480"/>
            <a:ext cx="5295014" cy="5546047"/>
          </a:xfrm>
        </p:spPr>
        <p:txBody>
          <a:bodyPr anchor="ctr">
            <a:normAutofit/>
          </a:bodyPr>
          <a:lstStyle/>
          <a:p>
            <a:pPr algn="just"/>
            <a:r>
              <a:rPr lang="en-US" sz="2000" dirty="0">
                <a:latin typeface="Georgia" panose="02040502050405020303" pitchFamily="18" charset="0"/>
              </a:rPr>
              <a:t>Can only be conducted by advisors.</a:t>
            </a:r>
          </a:p>
          <a:p>
            <a:pPr algn="just"/>
            <a:endParaRPr lang="en-US" sz="2000" dirty="0">
              <a:latin typeface="Georgia" panose="02040502050405020303" pitchFamily="18" charset="0"/>
            </a:endParaRPr>
          </a:p>
          <a:p>
            <a:pPr algn="just"/>
            <a:r>
              <a:rPr lang="en-US" sz="2000" dirty="0">
                <a:latin typeface="Georgia" panose="02040502050405020303" pitchFamily="18" charset="0"/>
              </a:rPr>
              <a:t>Questions must be relevant.</a:t>
            </a:r>
          </a:p>
          <a:p>
            <a:pPr algn="just"/>
            <a:endParaRPr lang="en-US" sz="2000" dirty="0">
              <a:latin typeface="Georgia" panose="02040502050405020303" pitchFamily="18" charset="0"/>
            </a:endParaRPr>
          </a:p>
          <a:p>
            <a:pPr algn="just"/>
            <a:r>
              <a:rPr lang="en-US" sz="2000" dirty="0">
                <a:latin typeface="Georgia" panose="02040502050405020303" pitchFamily="18" charset="0"/>
              </a:rPr>
              <a:t>Hearing Panel makes real-time relevancy determinations.</a:t>
            </a:r>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1284080513"/>
      </p:ext>
    </p:extLst>
  </p:cSld>
  <p:clrMapOvr>
    <a:masterClrMapping/>
  </p:clrMapOvr>
</p:sld>
</file>

<file path=ppt/slides/slide4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E162CA3F-F85D-4915-BA3C-9ADD971F0C54}"/>
              </a:ext>
            </a:extLst>
          </p:cNvPr>
          <p:cNvSpPr>
            <a:spLocks noGrp="1"/>
          </p:cNvSpPr>
          <p:nvPr>
            <p:ph type="title"/>
          </p:nvPr>
        </p:nvSpPr>
        <p:spPr>
          <a:xfrm>
            <a:off x="559948" y="2804979"/>
            <a:ext cx="4461073" cy="965338"/>
          </a:xfrm>
        </p:spPr>
        <p:txBody>
          <a:bodyPr anchor="b">
            <a:normAutofit/>
          </a:bodyPr>
          <a:lstStyle/>
          <a:p>
            <a:pPr algn="ctr"/>
            <a:r>
              <a:rPr lang="en-US" sz="4000" b="1" dirty="0">
                <a:solidFill>
                  <a:srgbClr val="FFFFFF"/>
                </a:solidFill>
                <a:latin typeface="Georgia" panose="02040502050405020303" pitchFamily="18" charset="0"/>
              </a:rPr>
              <a:t>Evidence Issues</a:t>
            </a:r>
          </a:p>
        </p:txBody>
      </p:sp>
      <p:sp>
        <p:nvSpPr>
          <p:cNvPr id="3" name="Content Placeholder 2" descr="" title="">
            <a:extLst>
              <a:ext uri="{FF2B5EF4-FFF2-40B4-BE49-F238E27FC236}">
                <a16:creationId xmlns:a16="http://schemas.microsoft.com/office/drawing/2014/main" id="{FEAFCEB2-EACB-4710-AFDC-BBB4FEC87B28}"/>
              </a:ext>
            </a:extLst>
          </p:cNvPr>
          <p:cNvSpPr>
            <a:spLocks noGrp="1"/>
          </p:cNvSpPr>
          <p:nvPr>
            <p:ph idx="1"/>
          </p:nvPr>
        </p:nvSpPr>
        <p:spPr>
          <a:xfrm>
            <a:off x="5994964" y="649480"/>
            <a:ext cx="5769243" cy="5546047"/>
          </a:xfrm>
        </p:spPr>
        <p:txBody>
          <a:bodyPr anchor="ctr">
            <a:normAutofit/>
          </a:bodyPr>
          <a:lstStyle/>
          <a:p>
            <a:pPr algn="just"/>
            <a:r>
              <a:rPr lang="en-US" sz="2000" dirty="0">
                <a:latin typeface="Georgia" panose="02040502050405020303" pitchFamily="18" charset="0"/>
              </a:rPr>
              <a:t>Hearing Panel decides evidence issues.</a:t>
            </a:r>
          </a:p>
          <a:p>
            <a:pPr algn="just"/>
            <a:endParaRPr lang="en-US" sz="2000" dirty="0">
              <a:latin typeface="Georgia" panose="02040502050405020303" pitchFamily="18" charset="0"/>
            </a:endParaRPr>
          </a:p>
          <a:p>
            <a:pPr lvl="1" algn="just"/>
            <a:r>
              <a:rPr lang="en-US" sz="2000" dirty="0">
                <a:latin typeface="Georgia" panose="02040502050405020303" pitchFamily="18" charset="0"/>
              </a:rPr>
              <a:t>Must EXCLUDE certain types of evidence.</a:t>
            </a:r>
          </a:p>
          <a:p>
            <a:pPr lvl="1" algn="just"/>
            <a:endParaRPr lang="en-US" sz="2000" dirty="0">
              <a:latin typeface="Georgia" panose="02040502050405020303" pitchFamily="18" charset="0"/>
            </a:endParaRPr>
          </a:p>
          <a:p>
            <a:pPr lvl="1" algn="just"/>
            <a:r>
              <a:rPr lang="en-US" sz="2000" dirty="0">
                <a:latin typeface="Georgia" panose="02040502050405020303" pitchFamily="18" charset="0"/>
              </a:rPr>
              <a:t>May impose reasonable rules on use of evidence; must be equally applicable to Parties and not restrict ability to present relevant evidence.</a:t>
            </a:r>
          </a:p>
        </p:txBody>
      </p:sp>
    </p:spTree>
    <p:extLst>
      <p:ext uri="{BB962C8B-B14F-4D97-AF65-F5344CB8AC3E}">
        <p14:creationId xmlns:p14="http://schemas.microsoft.com/office/powerpoint/2010/main" val="4257532341"/>
      </p:ext>
    </p:extLst>
  </p:cSld>
  <p:clrMapOvr>
    <a:masterClrMapping/>
  </p:clrMapOvr>
</p:sld>
</file>

<file path=ppt/slides/slide4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0CA14BB4-F4EE-4916-9CA0-2769B422D055}"/>
              </a:ext>
            </a:extLst>
          </p:cNvPr>
          <p:cNvSpPr>
            <a:spLocks noGrp="1"/>
          </p:cNvSpPr>
          <p:nvPr>
            <p:ph type="title"/>
          </p:nvPr>
        </p:nvSpPr>
        <p:spPr>
          <a:xfrm>
            <a:off x="326032" y="2836876"/>
            <a:ext cx="4928905" cy="901543"/>
          </a:xfrm>
        </p:spPr>
        <p:txBody>
          <a:bodyPr anchor="b">
            <a:normAutofit/>
          </a:bodyPr>
          <a:lstStyle/>
          <a:p>
            <a:pPr algn="ctr"/>
            <a:r>
              <a:rPr lang="en-US" sz="4000" b="1" dirty="0">
                <a:solidFill>
                  <a:srgbClr val="FFFFFF"/>
                </a:solidFill>
                <a:latin typeface="Georgia" panose="02040502050405020303" pitchFamily="18" charset="0"/>
              </a:rPr>
              <a:t>Rules of Decorum</a:t>
            </a:r>
          </a:p>
        </p:txBody>
      </p:sp>
      <p:sp>
        <p:nvSpPr>
          <p:cNvPr id="3" name="Content Placeholder 2" descr="" title="">
            <a:extLst>
              <a:ext uri="{FF2B5EF4-FFF2-40B4-BE49-F238E27FC236}">
                <a16:creationId xmlns:a16="http://schemas.microsoft.com/office/drawing/2014/main" id="{93C0D1A6-8775-4064-8BDF-3FFE410C052A}"/>
              </a:ext>
            </a:extLst>
          </p:cNvPr>
          <p:cNvSpPr>
            <a:spLocks noGrp="1"/>
          </p:cNvSpPr>
          <p:nvPr>
            <p:ph idx="1"/>
          </p:nvPr>
        </p:nvSpPr>
        <p:spPr>
          <a:xfrm>
            <a:off x="5905472" y="649480"/>
            <a:ext cx="5481998" cy="5546047"/>
          </a:xfrm>
        </p:spPr>
        <p:txBody>
          <a:bodyPr anchor="ctr">
            <a:normAutofit/>
          </a:bodyPr>
          <a:lstStyle/>
          <a:p>
            <a:pPr algn="just"/>
            <a:r>
              <a:rPr lang="en-US" sz="2000" dirty="0">
                <a:latin typeface="Georgia" panose="02040502050405020303" pitchFamily="18" charset="0"/>
              </a:rPr>
              <a:t>Hearing Panel may impose rules to ensure an orderly hearing.</a:t>
            </a:r>
          </a:p>
          <a:p>
            <a:pPr algn="just"/>
            <a:endParaRPr lang="en-US" sz="2000" dirty="0">
              <a:latin typeface="Georgia" panose="02040502050405020303" pitchFamily="18" charset="0"/>
            </a:endParaRPr>
          </a:p>
          <a:p>
            <a:pPr algn="just"/>
            <a:r>
              <a:rPr lang="en-US" sz="2000" dirty="0">
                <a:latin typeface="Georgia" panose="02040502050405020303" pitchFamily="18" charset="0"/>
              </a:rPr>
              <a:t>Treat parties equitably during the hearing.</a:t>
            </a:r>
          </a:p>
          <a:p>
            <a:pPr algn="just"/>
            <a:endParaRPr lang="en-US" sz="2000" dirty="0">
              <a:latin typeface="Georgia" panose="02040502050405020303" pitchFamily="18" charset="0"/>
            </a:endParaRPr>
          </a:p>
          <a:p>
            <a:pPr algn="just"/>
            <a:r>
              <a:rPr lang="en-US" sz="2000" dirty="0">
                <a:latin typeface="Georgia" panose="02040502050405020303" pitchFamily="18" charset="0"/>
              </a:rPr>
              <a:t>All questions should be relevant, respectful and non-abusive.</a:t>
            </a:r>
          </a:p>
          <a:p>
            <a:pPr algn="just"/>
            <a:endParaRPr lang="en-US" sz="2000" dirty="0">
              <a:latin typeface="Georgia" panose="02040502050405020303" pitchFamily="18" charset="0"/>
            </a:endParaRPr>
          </a:p>
          <a:p>
            <a:pPr algn="just"/>
            <a:r>
              <a:rPr lang="en-US" sz="2000" dirty="0">
                <a:latin typeface="Georgia" panose="02040502050405020303" pitchFamily="18" charset="0"/>
              </a:rPr>
              <a:t>No yelling or badgering.</a:t>
            </a:r>
          </a:p>
          <a:p>
            <a:pPr algn="just"/>
            <a:endParaRPr lang="en-US" sz="2000" dirty="0">
              <a:latin typeface="Georgia" panose="02040502050405020303" pitchFamily="18" charset="0"/>
            </a:endParaRPr>
          </a:p>
          <a:p>
            <a:pPr algn="just"/>
            <a:r>
              <a:rPr lang="en-US" sz="2000" dirty="0">
                <a:latin typeface="Georgia" panose="02040502050405020303" pitchFamily="18" charset="0"/>
              </a:rPr>
              <a:t>No repetition of questions.</a:t>
            </a:r>
            <a:endParaRPr lang="en-US" sz="2000" dirty="0"/>
          </a:p>
          <a:p>
            <a:endParaRPr lang="en-US" sz="2000" dirty="0"/>
          </a:p>
        </p:txBody>
      </p:sp>
    </p:spTree>
    <p:extLst>
      <p:ext uri="{BB962C8B-B14F-4D97-AF65-F5344CB8AC3E}">
        <p14:creationId xmlns:p14="http://schemas.microsoft.com/office/powerpoint/2010/main" val="786441785"/>
      </p:ext>
    </p:extLst>
  </p:cSld>
  <p:clrMapOvr>
    <a:masterClrMapping/>
  </p:clrMapOvr>
</p:sld>
</file>

<file path=ppt/slides/slide4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11F79ACD-1F0F-436A-B43C-EFDDC9633DC4}"/>
              </a:ext>
            </a:extLst>
          </p:cNvPr>
          <p:cNvSpPr>
            <a:spLocks noGrp="1"/>
          </p:cNvSpPr>
          <p:nvPr>
            <p:ph type="title"/>
          </p:nvPr>
        </p:nvSpPr>
        <p:spPr>
          <a:xfrm>
            <a:off x="675435" y="2661439"/>
            <a:ext cx="4230100" cy="1252417"/>
          </a:xfrm>
        </p:spPr>
        <p:txBody>
          <a:bodyPr anchor="b">
            <a:normAutofit/>
          </a:bodyPr>
          <a:lstStyle/>
          <a:p>
            <a:pPr algn="ctr"/>
            <a:r>
              <a:rPr lang="en-US" sz="4000" b="1" dirty="0">
                <a:solidFill>
                  <a:srgbClr val="FFFFFF"/>
                </a:solidFill>
                <a:latin typeface="Georgia" panose="02040502050405020303" pitchFamily="18" charset="0"/>
              </a:rPr>
              <a:t>Rules of Procedure</a:t>
            </a:r>
          </a:p>
        </p:txBody>
      </p:sp>
      <p:sp>
        <p:nvSpPr>
          <p:cNvPr id="3" name="Content Placeholder 2" descr="" title="">
            <a:extLst>
              <a:ext uri="{FF2B5EF4-FFF2-40B4-BE49-F238E27FC236}">
                <a16:creationId xmlns:a16="http://schemas.microsoft.com/office/drawing/2014/main" id="{59231534-0380-45E5-88B3-F44E74E83B25}"/>
              </a:ext>
            </a:extLst>
          </p:cNvPr>
          <p:cNvSpPr>
            <a:spLocks noGrp="1"/>
          </p:cNvSpPr>
          <p:nvPr>
            <p:ph idx="1"/>
          </p:nvPr>
        </p:nvSpPr>
        <p:spPr>
          <a:xfrm>
            <a:off x="5663763" y="655975"/>
            <a:ext cx="6100444" cy="5546047"/>
          </a:xfrm>
        </p:spPr>
        <p:txBody>
          <a:bodyPr anchor="ctr">
            <a:normAutofit/>
          </a:bodyPr>
          <a:lstStyle/>
          <a:p>
            <a:pPr marL="0" indent="0">
              <a:buNone/>
            </a:pPr>
            <a:endParaRPr lang="en-US" sz="2000" dirty="0">
              <a:latin typeface="Georgia" panose="02040502050405020303" pitchFamily="18" charset="0"/>
            </a:endParaRPr>
          </a:p>
          <a:p>
            <a:pPr algn="just"/>
            <a:r>
              <a:rPr lang="en-US" sz="2000" dirty="0">
                <a:latin typeface="Georgia" panose="02040502050405020303" pitchFamily="18" charset="0"/>
              </a:rPr>
              <a:t>Hearing Panel has right and responsibility to ask questions.</a:t>
            </a:r>
          </a:p>
          <a:p>
            <a:pPr algn="just"/>
            <a:endParaRPr lang="en-US" sz="2000" dirty="0">
              <a:latin typeface="Georgia" panose="02040502050405020303" pitchFamily="18" charset="0"/>
            </a:endParaRPr>
          </a:p>
          <a:p>
            <a:pPr algn="just"/>
            <a:r>
              <a:rPr lang="en-US" sz="2000" dirty="0">
                <a:latin typeface="Georgia" panose="02040502050405020303" pitchFamily="18" charset="0"/>
              </a:rPr>
              <a:t>Hearing Panel makes relevancy determinations after each question is asked, but before answered.</a:t>
            </a:r>
          </a:p>
          <a:p>
            <a:pPr algn="just"/>
            <a:endParaRPr lang="en-US" sz="2000" dirty="0">
              <a:latin typeface="Georgia" panose="02040502050405020303" pitchFamily="18" charset="0"/>
            </a:endParaRPr>
          </a:p>
          <a:p>
            <a:pPr algn="just"/>
            <a:r>
              <a:rPr lang="en-US" sz="2000" dirty="0">
                <a:latin typeface="Georgia" panose="02040502050405020303" pitchFamily="18" charset="0"/>
              </a:rPr>
              <a:t>Breaks.</a:t>
            </a:r>
          </a:p>
          <a:p>
            <a:pPr marL="0" indent="0">
              <a:buNone/>
            </a:pPr>
            <a:endParaRPr lang="en-US" sz="2000" dirty="0"/>
          </a:p>
        </p:txBody>
      </p:sp>
    </p:spTree>
    <p:extLst>
      <p:ext uri="{BB962C8B-B14F-4D97-AF65-F5344CB8AC3E}">
        <p14:creationId xmlns:p14="http://schemas.microsoft.com/office/powerpoint/2010/main" val="1269394899"/>
      </p:ext>
    </p:extLst>
  </p:cSld>
  <p:clrMapOvr>
    <a:masterClrMapping/>
  </p:clrMapOvr>
</p:sld>
</file>

<file path=ppt/slides/slide4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9B646180-95C2-4710-B2F6-EA68AD825F79}"/>
              </a:ext>
            </a:extLst>
          </p:cNvPr>
          <p:cNvSpPr>
            <a:spLocks noGrp="1"/>
          </p:cNvSpPr>
          <p:nvPr>
            <p:ph type="title"/>
          </p:nvPr>
        </p:nvSpPr>
        <p:spPr>
          <a:xfrm>
            <a:off x="675435" y="2813423"/>
            <a:ext cx="4230100" cy="1231152"/>
          </a:xfrm>
        </p:spPr>
        <p:txBody>
          <a:bodyPr anchor="b">
            <a:normAutofit/>
          </a:bodyPr>
          <a:lstStyle/>
          <a:p>
            <a:pPr algn="ctr"/>
            <a:r>
              <a:rPr lang="en-US" sz="4000" b="1" dirty="0">
                <a:solidFill>
                  <a:srgbClr val="FFFFFF"/>
                </a:solidFill>
                <a:latin typeface="Georgia" panose="02040502050405020303" pitchFamily="18" charset="0"/>
              </a:rPr>
              <a:t>Standard of Evidence</a:t>
            </a:r>
          </a:p>
        </p:txBody>
      </p:sp>
      <p:sp>
        <p:nvSpPr>
          <p:cNvPr id="3" name="Content Placeholder 2" descr="" title="">
            <a:extLst>
              <a:ext uri="{FF2B5EF4-FFF2-40B4-BE49-F238E27FC236}">
                <a16:creationId xmlns:a16="http://schemas.microsoft.com/office/drawing/2014/main" id="{54F03504-2923-4141-891F-4BAD78DE0582}"/>
              </a:ext>
            </a:extLst>
          </p:cNvPr>
          <p:cNvSpPr>
            <a:spLocks noGrp="1"/>
          </p:cNvSpPr>
          <p:nvPr>
            <p:ph idx="1"/>
          </p:nvPr>
        </p:nvSpPr>
        <p:spPr>
          <a:xfrm>
            <a:off x="6188149" y="649480"/>
            <a:ext cx="5358809" cy="5546047"/>
          </a:xfrm>
        </p:spPr>
        <p:txBody>
          <a:bodyPr anchor="ctr">
            <a:normAutofit/>
          </a:bodyPr>
          <a:lstStyle/>
          <a:p>
            <a:pPr algn="just"/>
            <a:r>
              <a:rPr lang="en-US" sz="2000" dirty="0">
                <a:latin typeface="Georgia" panose="02040502050405020303" pitchFamily="18" charset="0"/>
              </a:rPr>
              <a:t>Preponderance of the evidence standard.</a:t>
            </a:r>
          </a:p>
          <a:p>
            <a:pPr algn="just"/>
            <a:endParaRPr lang="en-US" sz="2000" dirty="0">
              <a:latin typeface="Georgia" panose="02040502050405020303" pitchFamily="18" charset="0"/>
            </a:endParaRPr>
          </a:p>
          <a:p>
            <a:pPr algn="just"/>
            <a:r>
              <a:rPr lang="en-US" sz="2000" dirty="0">
                <a:latin typeface="Georgia" panose="02040502050405020303" pitchFamily="18" charset="0"/>
              </a:rPr>
              <a:t>Whether it is more likely than not that the Respondent committed the alleged conduct.</a:t>
            </a:r>
          </a:p>
          <a:p>
            <a:pPr algn="just"/>
            <a:endParaRPr lang="en-US" sz="2000" dirty="0">
              <a:latin typeface="Georgia" panose="02040502050405020303" pitchFamily="18" charset="0"/>
            </a:endParaRPr>
          </a:p>
          <a:p>
            <a:pPr algn="just"/>
            <a:r>
              <a:rPr lang="en-US" sz="2000" dirty="0">
                <a:latin typeface="Georgia" panose="02040502050405020303" pitchFamily="18" charset="0"/>
              </a:rPr>
              <a:t>50% and a feather.</a:t>
            </a:r>
          </a:p>
          <a:p>
            <a:pPr algn="just"/>
            <a:endParaRPr lang="en-US" sz="2000" dirty="0">
              <a:latin typeface="Georgia" panose="02040502050405020303" pitchFamily="18" charset="0"/>
            </a:endParaRPr>
          </a:p>
          <a:p>
            <a:pPr algn="just"/>
            <a:r>
              <a:rPr lang="en-US" sz="2000" dirty="0">
                <a:latin typeface="Georgia" panose="02040502050405020303" pitchFamily="18" charset="0"/>
              </a:rPr>
              <a:t>Presumption of innocence.</a:t>
            </a:r>
          </a:p>
          <a:p>
            <a:endParaRPr lang="en-US" sz="2000" dirty="0"/>
          </a:p>
        </p:txBody>
      </p:sp>
    </p:spTree>
    <p:extLst>
      <p:ext uri="{BB962C8B-B14F-4D97-AF65-F5344CB8AC3E}">
        <p14:creationId xmlns:p14="http://schemas.microsoft.com/office/powerpoint/2010/main" val="2237709862"/>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E76D65C3-8221-C470-D1E5-5DC182B0454D}"/>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08CE0ECE-77BF-0E7D-3AD4-D2DDA294C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CA07059C-8B2E-E166-08E5-8A8E935E2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0DD355F0-2574-389F-7983-B751F7EBC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92224774-C797-80F7-9B55-932FB658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DB38A347-D404-648F-D3F4-4E2B8AAF2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C8D39F61-1BA1-D051-2EB4-88DA1CC31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AB34D17C-26B8-C1FA-0AF8-94B404594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7814F2A7-544B-6882-D566-17BD8C2F0024}"/>
              </a:ext>
            </a:extLst>
          </p:cNvPr>
          <p:cNvSpPr>
            <a:spLocks noGrp="1"/>
          </p:cNvSpPr>
          <p:nvPr>
            <p:ph type="title"/>
          </p:nvPr>
        </p:nvSpPr>
        <p:spPr>
          <a:xfrm>
            <a:off x="230584" y="1144160"/>
            <a:ext cx="3576648" cy="2715648"/>
          </a:xfrm>
        </p:spPr>
        <p:txBody>
          <a:bodyPr anchor="b">
            <a:normAutofit/>
          </a:bodyPr>
          <a:lstStyle/>
          <a:p>
            <a:pPr algn="ctr"/>
            <a:r>
              <a:rPr lang="en-US" sz="4000" b="1" dirty="0">
                <a:solidFill>
                  <a:srgbClr val="FFFFFF"/>
                </a:solidFill>
                <a:latin typeface="Georgia" panose="02040502050405020303" pitchFamily="18" charset="0"/>
              </a:rPr>
              <a:t>CIAM’s Title IX Policy</a:t>
            </a:r>
          </a:p>
        </p:txBody>
      </p:sp>
      <p:sp>
        <p:nvSpPr>
          <p:cNvPr id="3" name="Content Placeholder 2" descr="" title="">
            <a:extLst>
              <a:ext uri="{FF2B5EF4-FFF2-40B4-BE49-F238E27FC236}">
                <a16:creationId xmlns:a16="http://schemas.microsoft.com/office/drawing/2014/main" id="{93D28B40-C701-0E0E-71D3-80529CA240B0}"/>
              </a:ext>
            </a:extLst>
          </p:cNvPr>
          <p:cNvSpPr>
            <a:spLocks noGrp="1"/>
          </p:cNvSpPr>
          <p:nvPr>
            <p:ph idx="1"/>
          </p:nvPr>
        </p:nvSpPr>
        <p:spPr>
          <a:xfrm>
            <a:off x="4810259" y="205740"/>
            <a:ext cx="6747332" cy="6412230"/>
          </a:xfrm>
        </p:spPr>
        <p:txBody>
          <a:bodyPr anchor="ctr">
            <a:noAutofit/>
          </a:bodyPr>
          <a:lstStyle/>
          <a:p>
            <a:pPr algn="just"/>
            <a:r>
              <a:rPr lang="en-US" sz="1800" dirty="0">
                <a:latin typeface="Georgia" panose="02040502050405020303" pitchFamily="18" charset="0"/>
              </a:rPr>
              <a:t>CIAM has a Title IX policy that prohibits sex discrimination, sexual harassment, and sexual misconduct.</a:t>
            </a:r>
          </a:p>
          <a:p>
            <a:pPr algn="just"/>
            <a:r>
              <a:rPr lang="en-US" sz="1800" dirty="0">
                <a:latin typeface="Georgia" panose="02040502050405020303" pitchFamily="18" charset="0"/>
              </a:rPr>
              <a:t>CIAM will investigate all complaints regardless of where the alleged conduct occurs to determine if it should be addressed by Title IX or another University policy.</a:t>
            </a:r>
          </a:p>
          <a:p>
            <a:pPr algn="just"/>
            <a:r>
              <a:rPr lang="en-US" sz="1800" dirty="0">
                <a:latin typeface="Georgia" panose="02040502050405020303" pitchFamily="18" charset="0"/>
              </a:rPr>
              <a:t>Sexual Misconduct includes but is not limited to sexual harassment and sexual violence, including forcible and non-forcible sex offenses, sexual assault, domestic violence, dating violence, or stalking, as defined in the Policy. </a:t>
            </a:r>
          </a:p>
          <a:p>
            <a:pPr algn="just"/>
            <a:r>
              <a:rPr lang="en-US" sz="1800" dirty="0">
                <a:latin typeface="Georgia" panose="02040502050405020303" pitchFamily="18" charset="0"/>
              </a:rPr>
              <a:t>The Policy also prohibits retaliation against any individual who, in good faith, asserts their right to bring a complaint under the Policy (including third party reports), participates or refuses to participate in an investigation or hearing, or protests alleged conduct prohibited by the Policy.</a:t>
            </a:r>
          </a:p>
        </p:txBody>
      </p:sp>
    </p:spTree>
    <p:extLst>
      <p:ext uri="{BB962C8B-B14F-4D97-AF65-F5344CB8AC3E}">
        <p14:creationId xmlns:p14="http://schemas.microsoft.com/office/powerpoint/2010/main" val="935819373"/>
      </p:ext>
    </p:extLst>
  </p:cSld>
  <p:clrMapOvr>
    <a:masterClrMapping/>
  </p:clrMapOvr>
</p:sld>
</file>

<file path=ppt/slides/slide5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49F1622F-EFEB-4FE4-BE8F-20554B9D4F8A}"/>
              </a:ext>
            </a:extLst>
          </p:cNvPr>
          <p:cNvSpPr>
            <a:spLocks noGrp="1"/>
          </p:cNvSpPr>
          <p:nvPr>
            <p:ph type="title"/>
          </p:nvPr>
        </p:nvSpPr>
        <p:spPr>
          <a:xfrm>
            <a:off x="418225" y="2682676"/>
            <a:ext cx="3201366" cy="1472368"/>
          </a:xfrm>
        </p:spPr>
        <p:txBody>
          <a:bodyPr anchor="b">
            <a:normAutofit/>
          </a:bodyPr>
          <a:lstStyle/>
          <a:p>
            <a:pPr algn="ctr"/>
            <a:r>
              <a:rPr lang="en-US" sz="4000" b="1" dirty="0">
                <a:solidFill>
                  <a:srgbClr val="FFFFFF"/>
                </a:solidFill>
                <a:latin typeface="Georgia" panose="02040502050405020303" pitchFamily="18" charset="0"/>
              </a:rPr>
              <a:t>Absent Witness</a:t>
            </a:r>
          </a:p>
        </p:txBody>
      </p:sp>
      <p:sp>
        <p:nvSpPr>
          <p:cNvPr id="3" name="Content Placeholder 2" descr="" title="">
            <a:extLst>
              <a:ext uri="{FF2B5EF4-FFF2-40B4-BE49-F238E27FC236}">
                <a16:creationId xmlns:a16="http://schemas.microsoft.com/office/drawing/2014/main" id="{8148DF4B-9CBC-4EDC-9899-6DB2EB926EA7}"/>
              </a:ext>
            </a:extLst>
          </p:cNvPr>
          <p:cNvSpPr>
            <a:spLocks noGrp="1"/>
          </p:cNvSpPr>
          <p:nvPr>
            <p:ph idx="1"/>
          </p:nvPr>
        </p:nvSpPr>
        <p:spPr>
          <a:xfrm>
            <a:off x="4810259" y="649480"/>
            <a:ext cx="6555347" cy="5546047"/>
          </a:xfrm>
        </p:spPr>
        <p:txBody>
          <a:bodyPr anchor="ctr">
            <a:normAutofit/>
          </a:bodyPr>
          <a:lstStyle/>
          <a:p>
            <a:pPr marL="0" indent="0">
              <a:buNone/>
            </a:pPr>
            <a:r>
              <a:rPr lang="en-US" sz="2000" dirty="0">
                <a:latin typeface="Georgia" panose="02040502050405020303" pitchFamily="18" charset="0"/>
              </a:rPr>
              <a:t>Hearing Officer </a:t>
            </a:r>
            <a:r>
              <a:rPr lang="en-US" sz="2000" b="1" i="1" dirty="0">
                <a:latin typeface="Georgia" panose="02040502050405020303" pitchFamily="18" charset="0"/>
              </a:rPr>
              <a:t>cannot</a:t>
            </a:r>
            <a:r>
              <a:rPr lang="en-US" sz="2000" i="1" dirty="0">
                <a:latin typeface="Georgia" panose="02040502050405020303" pitchFamily="18" charset="0"/>
              </a:rPr>
              <a:t> </a:t>
            </a:r>
            <a:r>
              <a:rPr lang="en-US" sz="2000" dirty="0">
                <a:latin typeface="Georgia" panose="02040502050405020303" pitchFamily="18" charset="0"/>
              </a:rPr>
              <a:t>draw any inference about the determination regarding responsibility based solely on the person’s absence from the live hearing or refusal to answer questions.</a:t>
            </a:r>
          </a:p>
          <a:p>
            <a:pPr marL="0" indent="0">
              <a:buNone/>
            </a:pPr>
            <a:endParaRPr lang="en-US" sz="2000" dirty="0"/>
          </a:p>
        </p:txBody>
      </p:sp>
    </p:spTree>
    <p:extLst>
      <p:ext uri="{BB962C8B-B14F-4D97-AF65-F5344CB8AC3E}">
        <p14:creationId xmlns:p14="http://schemas.microsoft.com/office/powerpoint/2010/main" val="1893940241"/>
      </p:ext>
    </p:extLst>
  </p:cSld>
  <p:clrMapOvr>
    <a:masterClrMapping/>
  </p:clrMapOvr>
</p:sld>
</file>

<file path=ppt/slides/slide5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 title="">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title="">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 title="">
            <a:extLst>
              <a:ext uri="{FF2B5EF4-FFF2-40B4-BE49-F238E27FC236}">
                <a16:creationId xmlns:a16="http://schemas.microsoft.com/office/drawing/2014/main" id="{34B794C0-0AE6-4AB9-BCC9-FBD560C265A8}"/>
              </a:ext>
            </a:extLst>
          </p:cNvPr>
          <p:cNvSpPr>
            <a:spLocks noGrp="1"/>
          </p:cNvSpPr>
          <p:nvPr>
            <p:ph type="title"/>
          </p:nvPr>
        </p:nvSpPr>
        <p:spPr>
          <a:xfrm>
            <a:off x="675435" y="2709286"/>
            <a:ext cx="4230100" cy="1156724"/>
          </a:xfrm>
        </p:spPr>
        <p:txBody>
          <a:bodyPr anchor="b">
            <a:normAutofit fontScale="90000"/>
          </a:bodyPr>
          <a:lstStyle/>
          <a:p>
            <a:pPr algn="ctr"/>
            <a:r>
              <a:rPr lang="en-US" sz="4000" b="1" dirty="0">
                <a:solidFill>
                  <a:srgbClr val="FFFFFF"/>
                </a:solidFill>
                <a:latin typeface="Georgia" panose="02040502050405020303" pitchFamily="18" charset="0"/>
              </a:rPr>
              <a:t>Written Determination</a:t>
            </a:r>
          </a:p>
        </p:txBody>
      </p:sp>
      <p:sp>
        <p:nvSpPr>
          <p:cNvPr id="3" name="Content Placeholder 2" descr="" title="">
            <a:extLst>
              <a:ext uri="{FF2B5EF4-FFF2-40B4-BE49-F238E27FC236}">
                <a16:creationId xmlns:a16="http://schemas.microsoft.com/office/drawing/2014/main" id="{8EACF477-9A5C-49DE-B6C5-5BD2B82A7F77}"/>
              </a:ext>
            </a:extLst>
          </p:cNvPr>
          <p:cNvSpPr>
            <a:spLocks noGrp="1"/>
          </p:cNvSpPr>
          <p:nvPr>
            <p:ph idx="1"/>
          </p:nvPr>
        </p:nvSpPr>
        <p:spPr>
          <a:xfrm>
            <a:off x="6096000" y="1073887"/>
            <a:ext cx="5152413" cy="5121639"/>
          </a:xfrm>
        </p:spPr>
        <p:txBody>
          <a:bodyPr anchor="ctr">
            <a:normAutofit/>
          </a:bodyPr>
          <a:lstStyle/>
          <a:p>
            <a:pPr algn="just"/>
            <a:r>
              <a:rPr lang="en-US" sz="2000" dirty="0">
                <a:latin typeface="Georgia" panose="02040502050405020303" pitchFamily="18" charset="0"/>
              </a:rPr>
              <a:t>Hearing Panel determines if policy violation occurred.</a:t>
            </a:r>
          </a:p>
          <a:p>
            <a:pPr algn="just"/>
            <a:endParaRPr lang="en-US" sz="2000" dirty="0">
              <a:latin typeface="Georgia" panose="02040502050405020303" pitchFamily="18" charset="0"/>
            </a:endParaRPr>
          </a:p>
          <a:p>
            <a:pPr algn="just"/>
            <a:r>
              <a:rPr lang="en-US" sz="2000" dirty="0">
                <a:latin typeface="Georgia" panose="02040502050405020303" pitchFamily="18" charset="0"/>
              </a:rPr>
              <a:t>Two possible outcomes: substantiated or unsubstantiated.</a:t>
            </a:r>
          </a:p>
          <a:p>
            <a:pPr algn="just"/>
            <a:endParaRPr lang="en-US" sz="2000" dirty="0">
              <a:latin typeface="Georgia" panose="02040502050405020303" pitchFamily="18" charset="0"/>
            </a:endParaRPr>
          </a:p>
          <a:p>
            <a:pPr algn="just"/>
            <a:r>
              <a:rPr lang="en-US" sz="2000" dirty="0">
                <a:latin typeface="Georgia" panose="02040502050405020303" pitchFamily="18" charset="0"/>
              </a:rPr>
              <a:t>Written Determination must be provided to Parties simultaneously.</a:t>
            </a:r>
          </a:p>
          <a:p>
            <a:pPr algn="just"/>
            <a:endParaRPr lang="en-US" sz="2000" dirty="0">
              <a:latin typeface="Georgia" panose="02040502050405020303" pitchFamily="18" charset="0"/>
            </a:endParaRPr>
          </a:p>
          <a:p>
            <a:pPr algn="just"/>
            <a:r>
              <a:rPr lang="en-US" sz="2000" dirty="0">
                <a:latin typeface="Georgia" panose="02040502050405020303" pitchFamily="18" charset="0"/>
              </a:rPr>
              <a:t>Parties have 5 days to appeal Written Determination.</a:t>
            </a:r>
          </a:p>
          <a:p>
            <a:pPr marL="0" indent="0" algn="just">
              <a:buNone/>
            </a:pPr>
            <a:endParaRPr lang="en-US" sz="2000" dirty="0"/>
          </a:p>
          <a:p>
            <a:endParaRPr lang="en-US" sz="2000" dirty="0"/>
          </a:p>
        </p:txBody>
      </p:sp>
    </p:spTree>
    <p:extLst>
      <p:ext uri="{BB962C8B-B14F-4D97-AF65-F5344CB8AC3E}">
        <p14:creationId xmlns:p14="http://schemas.microsoft.com/office/powerpoint/2010/main" val="3461094592"/>
      </p:ext>
    </p:extLst>
  </p:cSld>
  <p:clrMapOvr>
    <a:masterClrMapping/>
  </p:clrMapOvr>
</p:sld>
</file>

<file path=ppt/slides/slide5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title="">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title="">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DC6AC6BA-7E3E-4F3E-AE4C-21436B84C867}"/>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latin typeface="Georgia" panose="02040502050405020303" pitchFamily="18" charset="0"/>
              </a:rPr>
              <a:t>Sanctions</a:t>
            </a:r>
          </a:p>
        </p:txBody>
      </p:sp>
      <p:graphicFrame>
        <p:nvGraphicFramePr>
          <p:cNvPr id="5" name="Content Placeholder 2" descr="" title="">
            <a:extLst>
              <a:ext uri="{FF2B5EF4-FFF2-40B4-BE49-F238E27FC236}">
                <a16:creationId xmlns:a16="http://schemas.microsoft.com/office/drawing/2014/main" id="{CD3C0290-09FF-B239-1E83-69594F5749AC}"/>
              </a:ext>
            </a:extLst>
          </p:cNvPr>
          <p:cNvGraphicFramePr>
            <a:graphicFrameLocks noGrp="1"/>
          </p:cNvGraphicFramePr>
          <p:nvPr>
            <p:ph idx="1"/>
            <p:extLst>
              <p:ext uri="{D42A27DB-BD31-4B8C-83A1-F6EECF244321}">
                <p14:modId xmlns:p14="http://schemas.microsoft.com/office/powerpoint/2010/main" val="317982260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839079"/>
      </p:ext>
    </p:extLst>
  </p:cSld>
  <p:clrMapOvr>
    <a:masterClrMapping/>
  </p:clrMapOvr>
</p:sld>
</file>

<file path=ppt/slides/slide5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9" name="Rectangle 8" descr="" title="">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title="">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 title="">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descr="" title="">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 title="">
            <a:extLst>
              <a:ext uri="{FF2B5EF4-FFF2-40B4-BE49-F238E27FC236}">
                <a16:creationId xmlns:a16="http://schemas.microsoft.com/office/drawing/2014/main" id="{6F721C24-FBA8-44BF-A99A-473F50A665B7}"/>
              </a:ext>
            </a:extLst>
          </p:cNvPr>
          <p:cNvSpPr>
            <a:spLocks noGrp="1"/>
          </p:cNvSpPr>
          <p:nvPr>
            <p:ph type="ctrTitle"/>
          </p:nvPr>
        </p:nvSpPr>
        <p:spPr>
          <a:xfrm>
            <a:off x="1296878" y="2660901"/>
            <a:ext cx="10053763" cy="984171"/>
          </a:xfrm>
        </p:spPr>
        <p:txBody>
          <a:bodyPr anchor="b">
            <a:normAutofit/>
          </a:bodyPr>
          <a:lstStyle/>
          <a:p>
            <a:r>
              <a:rPr lang="en-US" sz="4000" b="1" dirty="0">
                <a:solidFill>
                  <a:srgbClr val="FFFFFF"/>
                </a:solidFill>
                <a:latin typeface="Georgia" panose="02040502050405020303" pitchFamily="18" charset="0"/>
              </a:rPr>
              <a:t>Conducting an Appeal</a:t>
            </a:r>
          </a:p>
        </p:txBody>
      </p:sp>
    </p:spTree>
    <p:extLst>
      <p:ext uri="{BB962C8B-B14F-4D97-AF65-F5344CB8AC3E}">
        <p14:creationId xmlns:p14="http://schemas.microsoft.com/office/powerpoint/2010/main" val="4110393200"/>
      </p:ext>
    </p:extLst>
  </p:cSld>
  <p:clrMapOvr>
    <a:masterClrMapping/>
  </p:clrMapOvr>
</p:sld>
</file>

<file path=ppt/slides/slide5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DE8B8ED8-979C-45EB-A877-42280EB3E25A}"/>
              </a:ext>
            </a:extLst>
          </p:cNvPr>
          <p:cNvSpPr>
            <a:spLocks noGrp="1"/>
          </p:cNvSpPr>
          <p:nvPr>
            <p:ph type="title"/>
          </p:nvPr>
        </p:nvSpPr>
        <p:spPr>
          <a:xfrm>
            <a:off x="418225" y="2725383"/>
            <a:ext cx="3201366" cy="1380008"/>
          </a:xfrm>
        </p:spPr>
        <p:txBody>
          <a:bodyPr anchor="b">
            <a:normAutofit/>
          </a:bodyPr>
          <a:lstStyle/>
          <a:p>
            <a:pPr algn="ctr"/>
            <a:r>
              <a:rPr lang="en-US" sz="4000" b="1" dirty="0">
                <a:solidFill>
                  <a:srgbClr val="FFFFFF"/>
                </a:solidFill>
                <a:latin typeface="Georgia" panose="02040502050405020303" pitchFamily="18" charset="0"/>
              </a:rPr>
              <a:t>Appeal Process</a:t>
            </a:r>
          </a:p>
        </p:txBody>
      </p:sp>
      <p:sp>
        <p:nvSpPr>
          <p:cNvPr id="3" name="Content Placeholder 2" descr="" title="">
            <a:extLst>
              <a:ext uri="{FF2B5EF4-FFF2-40B4-BE49-F238E27FC236}">
                <a16:creationId xmlns:a16="http://schemas.microsoft.com/office/drawing/2014/main" id="{D2506343-CDB1-49AB-95B5-EFB732F8F4A7}"/>
              </a:ext>
            </a:extLst>
          </p:cNvPr>
          <p:cNvSpPr>
            <a:spLocks noGrp="1"/>
          </p:cNvSpPr>
          <p:nvPr>
            <p:ph idx="1"/>
          </p:nvPr>
        </p:nvSpPr>
        <p:spPr>
          <a:xfrm>
            <a:off x="4763386" y="776177"/>
            <a:ext cx="6698512" cy="5284382"/>
          </a:xfrm>
        </p:spPr>
        <p:txBody>
          <a:bodyPr anchor="ctr">
            <a:normAutofit/>
          </a:bodyPr>
          <a:lstStyle/>
          <a:p>
            <a:pPr algn="just"/>
            <a:r>
              <a:rPr lang="en-US" sz="2000" dirty="0">
                <a:latin typeface="Georgia" panose="02040502050405020303" pitchFamily="18" charset="0"/>
              </a:rPr>
              <a:t>Any party may appeal in writing to President or other Designee.</a:t>
            </a:r>
          </a:p>
          <a:p>
            <a:pPr algn="just"/>
            <a:r>
              <a:rPr lang="en-US" sz="2000" dirty="0">
                <a:latin typeface="Georgia" panose="02040502050405020303" pitchFamily="18" charset="0"/>
              </a:rPr>
              <a:t>Within 5 days after receiving Written Determination.</a:t>
            </a:r>
          </a:p>
          <a:p>
            <a:pPr algn="just"/>
            <a:r>
              <a:rPr lang="en-US" sz="2000" dirty="0">
                <a:latin typeface="Georgia" panose="02040502050405020303" pitchFamily="18" charset="0"/>
              </a:rPr>
              <a:t>Parties may appeal the finding in part or in totality on the following bases:</a:t>
            </a:r>
          </a:p>
          <a:p>
            <a:pPr marL="0" indent="0" algn="just">
              <a:buNone/>
            </a:pPr>
            <a:r>
              <a:rPr lang="en-US" sz="2000" dirty="0">
                <a:latin typeface="Georgia" panose="02040502050405020303" pitchFamily="18" charset="0"/>
              </a:rPr>
              <a:t>	- Procedural irregularity that affected the outcome of the matter.</a:t>
            </a:r>
          </a:p>
          <a:p>
            <a:pPr marL="0" indent="0" algn="just">
              <a:buNone/>
            </a:pPr>
            <a:r>
              <a:rPr lang="en-US" sz="2000" dirty="0">
                <a:latin typeface="Georgia" panose="02040502050405020303" pitchFamily="18" charset="0"/>
              </a:rPr>
              <a:t>	- New evidence that was not reasonably available at the time the determination regarding responsibility or dismissal was made, that could affect the outcome of the matter.</a:t>
            </a:r>
          </a:p>
          <a:p>
            <a:pPr marL="0" indent="0" algn="just">
              <a:buNone/>
            </a:pPr>
            <a:r>
              <a:rPr lang="en-US" sz="2000" dirty="0">
                <a:latin typeface="Georgia" panose="02040502050405020303" pitchFamily="18" charset="0"/>
              </a:rPr>
              <a:t>	- The Title IX Coordinator, investigator(s), or Hearing Panel (s) had a conflict of interest or bias for or against complainants or respondents generally or the individual complainant or respondent that affected the outcome of the matter.</a:t>
            </a:r>
          </a:p>
        </p:txBody>
      </p:sp>
    </p:spTree>
    <p:extLst>
      <p:ext uri="{BB962C8B-B14F-4D97-AF65-F5344CB8AC3E}">
        <p14:creationId xmlns:p14="http://schemas.microsoft.com/office/powerpoint/2010/main" val="3080140687"/>
      </p:ext>
    </p:extLst>
  </p:cSld>
  <p:clrMapOvr>
    <a:masterClrMapping/>
  </p:clrMapOvr>
</p:sld>
</file>

<file path=ppt/slides/slide5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4D7B7299-3E8E-490F-B8D3-23E375F50E43}"/>
              </a:ext>
            </a:extLst>
          </p:cNvPr>
          <p:cNvSpPr>
            <a:spLocks noGrp="1"/>
          </p:cNvSpPr>
          <p:nvPr>
            <p:ph type="title"/>
          </p:nvPr>
        </p:nvSpPr>
        <p:spPr>
          <a:xfrm>
            <a:off x="-3057" y="2559051"/>
            <a:ext cx="4139122" cy="1719617"/>
          </a:xfrm>
        </p:spPr>
        <p:txBody>
          <a:bodyPr anchor="b">
            <a:noAutofit/>
          </a:bodyPr>
          <a:lstStyle/>
          <a:p>
            <a:pPr algn="ctr"/>
            <a:r>
              <a:rPr lang="en-US" sz="4000" b="1" dirty="0">
                <a:solidFill>
                  <a:srgbClr val="FFFFFF"/>
                </a:solidFill>
                <a:latin typeface="Georgia" panose="02040502050405020303" pitchFamily="18" charset="0"/>
              </a:rPr>
              <a:t>Determination of</a:t>
            </a: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Appeal</a:t>
            </a:r>
          </a:p>
        </p:txBody>
      </p:sp>
      <p:sp>
        <p:nvSpPr>
          <p:cNvPr id="3" name="Content Placeholder 2" descr="" title="">
            <a:extLst>
              <a:ext uri="{FF2B5EF4-FFF2-40B4-BE49-F238E27FC236}">
                <a16:creationId xmlns:a16="http://schemas.microsoft.com/office/drawing/2014/main" id="{E84B211F-B32D-495F-A1F0-D35625AA349E}"/>
              </a:ext>
            </a:extLst>
          </p:cNvPr>
          <p:cNvSpPr>
            <a:spLocks noGrp="1"/>
          </p:cNvSpPr>
          <p:nvPr>
            <p:ph idx="1"/>
          </p:nvPr>
        </p:nvSpPr>
        <p:spPr>
          <a:xfrm>
            <a:off x="4810259" y="649480"/>
            <a:ext cx="6789862" cy="5546047"/>
          </a:xfrm>
        </p:spPr>
        <p:txBody>
          <a:bodyPr anchor="ctr">
            <a:noAutofit/>
          </a:bodyPr>
          <a:lstStyle/>
          <a:p>
            <a:pPr algn="just"/>
            <a:r>
              <a:rPr lang="en-US" sz="1600" dirty="0">
                <a:latin typeface="Georgia" panose="02040502050405020303" pitchFamily="18" charset="0"/>
              </a:rPr>
              <a:t>The written appeal must state the basis for appeal and provide sufficient information that supports the grounds for appeal.</a:t>
            </a:r>
          </a:p>
          <a:p>
            <a:pPr algn="just"/>
            <a:r>
              <a:rPr lang="en-US" sz="1600" dirty="0">
                <a:latin typeface="Georgia" panose="02040502050405020303" pitchFamily="18" charset="0"/>
              </a:rPr>
              <a:t>The President, or designee, will review all cases presented for appeal within five (5) business days of the appeal.</a:t>
            </a:r>
          </a:p>
          <a:p>
            <a:pPr algn="just"/>
            <a:r>
              <a:rPr lang="en-US" sz="1600" dirty="0">
                <a:latin typeface="Georgia" panose="02040502050405020303" pitchFamily="18" charset="0"/>
              </a:rPr>
              <a:t>If the appeal does not meet the stated grounds for appeal, the appeal will be rejected. </a:t>
            </a:r>
          </a:p>
          <a:p>
            <a:pPr algn="just"/>
            <a:r>
              <a:rPr lang="en-US" sz="1600" dirty="0">
                <a:latin typeface="Georgia" panose="02040502050405020303" pitchFamily="18" charset="0"/>
              </a:rPr>
              <a:t>If there is sufficient evidence to support an appeal, the matter will return to the Title IX Coordinator for further action unless the appeal alleges the Title IX Coordinator, investigator(s), or Hearing Panel (s) had a conflict of interest or bias.</a:t>
            </a:r>
          </a:p>
          <a:p>
            <a:pPr algn="just"/>
            <a:r>
              <a:rPr lang="en-US" sz="1600" dirty="0">
                <a:latin typeface="Georgia" panose="02040502050405020303" pitchFamily="18" charset="0"/>
              </a:rPr>
              <a:t>In appeals of conflict of interest or bias, the appeal will remain with the President, or Designee or their designee for review and final decision. The bias appeal review will be completed within 14 days of submission to the President, or designee.</a:t>
            </a:r>
          </a:p>
          <a:p>
            <a:pPr algn="just"/>
            <a:r>
              <a:rPr lang="en-US" sz="1600" dirty="0">
                <a:latin typeface="Georgia" panose="02040502050405020303" pitchFamily="18" charset="0"/>
              </a:rPr>
              <a:t>The President, or designee, will communicate the appeal findings simultaneously and in writing to the complainant and the respondent. </a:t>
            </a:r>
          </a:p>
          <a:p>
            <a:pPr algn="just"/>
            <a:r>
              <a:rPr lang="en-US" sz="1600" dirty="0">
                <a:latin typeface="Georgia" panose="02040502050405020303" pitchFamily="18" charset="0"/>
              </a:rPr>
              <a:t>President, or designee, will also consult with the Title IX Coordinator for any impact to remedies implemented</a:t>
            </a:r>
            <a:r>
              <a:rPr lang="en-US" sz="1800" dirty="0">
                <a:latin typeface="Georgia" panose="02040502050405020303" pitchFamily="18" charset="0"/>
              </a:rPr>
              <a:t>.</a:t>
            </a:r>
          </a:p>
        </p:txBody>
      </p:sp>
    </p:spTree>
    <p:extLst>
      <p:ext uri="{BB962C8B-B14F-4D97-AF65-F5344CB8AC3E}">
        <p14:creationId xmlns:p14="http://schemas.microsoft.com/office/powerpoint/2010/main" val="3487372090"/>
      </p:ext>
    </p:extLst>
  </p:cSld>
  <p:clrMapOvr>
    <a:masterClrMapping/>
  </p:clrMapOvr>
</p:sld>
</file>

<file path=ppt/slides/slide5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374875CD-F592-984D-7D98-5F57B05EE420}"/>
            </a:ext>
          </a:extLst>
        </p:cNvPr>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1F6A49FE-76CD-AFFB-DFE5-0605F242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72396E02-1BE4-98AA-4340-145508AB1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124C0A25-5D41-E392-97E5-1E71030EE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2C690553-F2E8-AEBB-2E72-2E8F700A4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3EC01237-A2BB-FD5A-025C-5D38B1954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8C096B40-2383-BF93-6E62-1771CC2E7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D4E0868D-38DD-1051-7D88-6CE750540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20C6C4EB-BB7B-F5A2-03AB-14420FE6E78A}"/>
              </a:ext>
            </a:extLst>
          </p:cNvPr>
          <p:cNvSpPr>
            <a:spLocks noGrp="1"/>
          </p:cNvSpPr>
          <p:nvPr>
            <p:ph type="title"/>
          </p:nvPr>
        </p:nvSpPr>
        <p:spPr>
          <a:xfrm>
            <a:off x="235664" y="2027422"/>
            <a:ext cx="3566488" cy="2782875"/>
          </a:xfrm>
        </p:spPr>
        <p:txBody>
          <a:bodyPr anchor="b">
            <a:noAutofit/>
          </a:bodyPr>
          <a:lstStyle/>
          <a:p>
            <a:pPr algn="ctr"/>
            <a:r>
              <a:rPr lang="en-US" sz="4000" b="1" dirty="0">
                <a:solidFill>
                  <a:srgbClr val="FFFFFF"/>
                </a:solidFill>
                <a:latin typeface="Georgia" panose="02040502050405020303" pitchFamily="18" charset="0"/>
              </a:rPr>
              <a:t>Appeals Involving Bias or Conflict Concerns</a:t>
            </a:r>
          </a:p>
        </p:txBody>
      </p:sp>
      <p:sp>
        <p:nvSpPr>
          <p:cNvPr id="3" name="Content Placeholder 2" descr="" title="">
            <a:extLst>
              <a:ext uri="{FF2B5EF4-FFF2-40B4-BE49-F238E27FC236}">
                <a16:creationId xmlns:a16="http://schemas.microsoft.com/office/drawing/2014/main" id="{EF130187-5EC1-BDBE-EEAE-E0FBC93DCC22}"/>
              </a:ext>
            </a:extLst>
          </p:cNvPr>
          <p:cNvSpPr>
            <a:spLocks noGrp="1"/>
          </p:cNvSpPr>
          <p:nvPr>
            <p:ph idx="1"/>
          </p:nvPr>
        </p:nvSpPr>
        <p:spPr>
          <a:xfrm>
            <a:off x="4391247" y="649480"/>
            <a:ext cx="7315200" cy="5546047"/>
          </a:xfrm>
        </p:spPr>
        <p:txBody>
          <a:bodyPr anchor="ctr">
            <a:noAutofit/>
          </a:bodyPr>
          <a:lstStyle/>
          <a:p>
            <a:pPr algn="just"/>
            <a:r>
              <a:rPr lang="en-US" sz="2000" dirty="0">
                <a:latin typeface="Georgia" panose="02040502050405020303" pitchFamily="18" charset="0"/>
              </a:rPr>
              <a:t>In appeals of conflict of interest or bias, the appeal will remain with the President, or Designee or their designee for review and final decision. The bias appeal review will be completed within 14 days of submission to the President, or designee.</a:t>
            </a:r>
          </a:p>
          <a:p>
            <a:pPr algn="just"/>
            <a:r>
              <a:rPr lang="en-US" sz="2000" dirty="0">
                <a:latin typeface="Georgia" panose="02040502050405020303" pitchFamily="18" charset="0"/>
              </a:rPr>
              <a:t>The President, or designee, will communicate the appeal findings simultaneously and in writing to the complainant and the respondent. </a:t>
            </a:r>
          </a:p>
          <a:p>
            <a:pPr algn="just"/>
            <a:r>
              <a:rPr lang="en-US" sz="2000" dirty="0">
                <a:latin typeface="Georgia" panose="02040502050405020303" pitchFamily="18" charset="0"/>
              </a:rPr>
              <a:t>President, or designee, will also consult with the Title IX Coordinator for any impact to remedies implemented.</a:t>
            </a:r>
          </a:p>
        </p:txBody>
      </p:sp>
    </p:spTree>
    <p:extLst>
      <p:ext uri="{BB962C8B-B14F-4D97-AF65-F5344CB8AC3E}">
        <p14:creationId xmlns:p14="http://schemas.microsoft.com/office/powerpoint/2010/main" val="109426010"/>
      </p:ext>
    </p:extLst>
  </p:cSld>
  <p:clrMapOvr>
    <a:masterClrMapping/>
  </p:clrMapOvr>
</p:sld>
</file>

<file path=ppt/slides/slide5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descr="" title="">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descr="" title="">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descr="" tit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0E03E48B-3BC8-4B30-A442-B3723C3F24F4}"/>
              </a:ext>
            </a:extLst>
          </p:cNvPr>
          <p:cNvSpPr>
            <a:spLocks noGrp="1"/>
          </p:cNvSpPr>
          <p:nvPr>
            <p:ph type="title"/>
          </p:nvPr>
        </p:nvSpPr>
        <p:spPr>
          <a:xfrm>
            <a:off x="-22672" y="2538924"/>
            <a:ext cx="4083159" cy="1800427"/>
          </a:xfrm>
        </p:spPr>
        <p:txBody>
          <a:bodyPr anchor="b">
            <a:noAutofit/>
          </a:bodyPr>
          <a:lstStyle/>
          <a:p>
            <a:pPr algn="ctr"/>
            <a:r>
              <a:rPr lang="en-US" sz="4000" b="1" dirty="0">
                <a:solidFill>
                  <a:srgbClr val="FFFFFF"/>
                </a:solidFill>
                <a:latin typeface="Georgia" panose="02040502050405020303" pitchFamily="18" charset="0"/>
              </a:rPr>
              <a:t>Requirement for Continuing Review</a:t>
            </a:r>
          </a:p>
        </p:txBody>
      </p:sp>
      <p:sp>
        <p:nvSpPr>
          <p:cNvPr id="3" name="Content Placeholder 2" descr="" title="">
            <a:extLst>
              <a:ext uri="{FF2B5EF4-FFF2-40B4-BE49-F238E27FC236}">
                <a16:creationId xmlns:a16="http://schemas.microsoft.com/office/drawing/2014/main" id="{CD46975B-8477-439E-A414-AED71BDA09EC}"/>
              </a:ext>
            </a:extLst>
          </p:cNvPr>
          <p:cNvSpPr>
            <a:spLocks noGrp="1"/>
          </p:cNvSpPr>
          <p:nvPr>
            <p:ph idx="1"/>
          </p:nvPr>
        </p:nvSpPr>
        <p:spPr>
          <a:xfrm>
            <a:off x="4810259" y="649480"/>
            <a:ext cx="6555347" cy="5546047"/>
          </a:xfrm>
        </p:spPr>
        <p:txBody>
          <a:bodyPr anchor="ctr">
            <a:normAutofit/>
          </a:bodyPr>
          <a:lstStyle/>
          <a:p>
            <a:pPr algn="just"/>
            <a:r>
              <a:rPr lang="en-US" sz="2000" dirty="0">
                <a:latin typeface="Georgia" panose="02040502050405020303" pitchFamily="18" charset="0"/>
              </a:rPr>
              <a:t>Must continuously consider whether evidence might require or allow Formal Complaint to be dismissed.</a:t>
            </a:r>
          </a:p>
          <a:p>
            <a:pPr algn="just"/>
            <a:r>
              <a:rPr lang="en-US" sz="2000" dirty="0">
                <a:latin typeface="Georgia" panose="02040502050405020303" pitchFamily="18" charset="0"/>
              </a:rPr>
              <a:t>Immediately notify Title IX Coordinator and provide the new information in writing.</a:t>
            </a:r>
          </a:p>
        </p:txBody>
      </p:sp>
    </p:spTree>
    <p:extLst>
      <p:ext uri="{BB962C8B-B14F-4D97-AF65-F5344CB8AC3E}">
        <p14:creationId xmlns:p14="http://schemas.microsoft.com/office/powerpoint/2010/main" val="2255627529"/>
      </p:ext>
    </p:extLst>
  </p:cSld>
  <p:clrMapOvr>
    <a:masterClrMapping/>
  </p:clrMapOvr>
</p:sld>
</file>

<file path=ppt/slides/slide5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title="">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 title="">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descr="" title="">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descr="" title="">
            <a:extLst>
              <a:ext uri="{FF2B5EF4-FFF2-40B4-BE49-F238E27FC236}">
                <a16:creationId xmlns:a16="http://schemas.microsoft.com/office/drawing/2014/main" id="{AEB63320-04FF-4CBE-9F49-F486ED6A3394}"/>
              </a:ext>
            </a:extLst>
          </p:cNvPr>
          <p:cNvSpPr>
            <a:spLocks noGrp="1"/>
          </p:cNvSpPr>
          <p:nvPr>
            <p:ph type="ctrTitle"/>
          </p:nvPr>
        </p:nvSpPr>
        <p:spPr>
          <a:xfrm>
            <a:off x="2026693" y="1030406"/>
            <a:ext cx="8147713" cy="3081242"/>
          </a:xfrm>
        </p:spPr>
        <p:txBody>
          <a:bodyPr anchor="ctr">
            <a:normAutofit/>
          </a:bodyPr>
          <a:lstStyle/>
          <a:p>
            <a:r>
              <a:rPr lang="en-US" sz="4000" b="1" dirty="0">
                <a:solidFill>
                  <a:srgbClr val="FFFFFF"/>
                </a:solidFill>
                <a:latin typeface="Georgia" panose="02040502050405020303" pitchFamily="18" charset="0"/>
              </a:rPr>
              <a:t>Final Questions?</a:t>
            </a:r>
          </a:p>
        </p:txBody>
      </p:sp>
      <p:pic>
        <p:nvPicPr>
          <p:cNvPr id="3" name="Picture 2" descr="" title="">
            <a:extLst>
              <a:ext uri="{FF2B5EF4-FFF2-40B4-BE49-F238E27FC236}">
                <a16:creationId xmlns:a16="http://schemas.microsoft.com/office/drawing/2014/main" id="{B763BCBD-7183-F0F6-3960-5F7E7ED7624E}"/>
              </a:ext>
            </a:extLst>
          </p:cNvPr>
          <p:cNvPicPr>
            <a:picLocks noChangeAspect="1"/>
          </p:cNvPicPr>
          <p:nvPr/>
        </p:nvPicPr>
        <p:blipFill>
          <a:blip r:embed="rId2"/>
          <a:stretch>
            <a:fillRect/>
          </a:stretch>
        </p:blipFill>
        <p:spPr>
          <a:xfrm>
            <a:off x="2685291" y="3660662"/>
            <a:ext cx="6816476" cy="1570557"/>
          </a:xfrm>
          <a:prstGeom prst="rect">
            <a:avLst/>
          </a:prstGeom>
        </p:spPr>
      </p:pic>
    </p:spTree>
    <p:extLst>
      <p:ext uri="{BB962C8B-B14F-4D97-AF65-F5344CB8AC3E}">
        <p14:creationId xmlns:p14="http://schemas.microsoft.com/office/powerpoint/2010/main" val="3162732280"/>
      </p:ext>
    </p:extLst>
  </p:cSld>
  <p:clrMapOvr>
    <a:masterClrMapping/>
  </p:clrMapOvr>
</p:sld>
</file>

<file path=ppt/slides/slide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3E7BCC1A-5CE3-DBA1-8CDF-984BBCFB157E}"/>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ECBCAEAE-C8CC-3DC1-1180-276572224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58B24FB2-6435-3443-FA61-A7960D1F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3C5D5002-50E4-2D2C-23BC-B9C3B5B3B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72FD8E3F-3AE1-48CC-7607-19E6B3A4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B3254989-BF42-5EBD-BD7B-4FF078C92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58F8C464-709B-2D1D-9482-663D8E3AD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335E5C40-1B61-13C6-E488-F0D85C1E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399584C4-0EF3-1104-56EE-E2489DABB5B6}"/>
              </a:ext>
            </a:extLst>
          </p:cNvPr>
          <p:cNvSpPr>
            <a:spLocks noGrp="1"/>
          </p:cNvSpPr>
          <p:nvPr>
            <p:ph type="title"/>
          </p:nvPr>
        </p:nvSpPr>
        <p:spPr>
          <a:xfrm>
            <a:off x="110951" y="2550825"/>
            <a:ext cx="3815913" cy="1756348"/>
          </a:xfrm>
        </p:spPr>
        <p:txBody>
          <a:bodyPr anchor="b">
            <a:normAutofit/>
          </a:bodyPr>
          <a:lstStyle/>
          <a:p>
            <a:pPr algn="ctr"/>
            <a:r>
              <a:rPr lang="en-US" sz="2800" b="1" dirty="0">
                <a:solidFill>
                  <a:srgbClr val="FFFFFF"/>
                </a:solidFill>
                <a:latin typeface="Georgia" panose="02040502050405020303" pitchFamily="18" charset="0"/>
              </a:rPr>
              <a:t>Dating Violence, Domestic Violence, Sexual Assault, and Stalking</a:t>
            </a:r>
          </a:p>
        </p:txBody>
      </p:sp>
      <p:sp>
        <p:nvSpPr>
          <p:cNvPr id="3" name="Content Placeholder 2" descr="" title="">
            <a:extLst>
              <a:ext uri="{FF2B5EF4-FFF2-40B4-BE49-F238E27FC236}">
                <a16:creationId xmlns:a16="http://schemas.microsoft.com/office/drawing/2014/main" id="{A694A529-EABB-92A5-11D6-17BE9A6DB186}"/>
              </a:ext>
            </a:extLst>
          </p:cNvPr>
          <p:cNvSpPr>
            <a:spLocks noGrp="1"/>
          </p:cNvSpPr>
          <p:nvPr>
            <p:ph idx="1"/>
          </p:nvPr>
        </p:nvSpPr>
        <p:spPr>
          <a:xfrm>
            <a:off x="4698858" y="212745"/>
            <a:ext cx="6555347" cy="6412230"/>
          </a:xfrm>
        </p:spPr>
        <p:txBody>
          <a:bodyPr anchor="ctr">
            <a:noAutofit/>
          </a:bodyPr>
          <a:lstStyle/>
          <a:p>
            <a:pPr algn="just"/>
            <a:r>
              <a:rPr lang="en-US" sz="1300" dirty="0">
                <a:latin typeface="Georgia" panose="02040502050405020303" pitchFamily="18" charset="0"/>
              </a:rPr>
              <a:t>As required by law and policy, CIAM prohibits dating violence, domestic violence, sexual assault and stalking.</a:t>
            </a:r>
          </a:p>
          <a:p>
            <a:pPr algn="just"/>
            <a:endParaRPr lang="en-US" sz="1300" dirty="0">
              <a:latin typeface="Georgia" panose="02040502050405020303" pitchFamily="18" charset="0"/>
            </a:endParaRPr>
          </a:p>
          <a:p>
            <a:pPr algn="just"/>
            <a:r>
              <a:rPr lang="en-US" sz="1300" dirty="0">
                <a:latin typeface="Georgia" panose="02040502050405020303" pitchFamily="18" charset="0"/>
              </a:rPr>
              <a:t>Dating Violence is violence committed by a person who is or has been in a social relationship of a romantic or intimate nature with the victim. The existence of such a relationship shall be determined based on the reporting party’s statement and with consideration of the length of the relationship, the type of relationship, and the frequency of interaction between the persons involved in the relationship. It includes sexual or physical abuse or the threat of such abuse. It does not include acts covered under domestic violence.</a:t>
            </a:r>
          </a:p>
          <a:p>
            <a:pPr algn="just"/>
            <a:endParaRPr lang="en-US" sz="1300" dirty="0">
              <a:latin typeface="Georgia" panose="02040502050405020303" pitchFamily="18" charset="0"/>
            </a:endParaRPr>
          </a:p>
          <a:p>
            <a:pPr algn="just"/>
            <a:r>
              <a:rPr lang="en-US" sz="1300" dirty="0">
                <a:latin typeface="Georgia" panose="02040502050405020303" pitchFamily="18" charset="0"/>
              </a:rPr>
              <a:t>Domestic Violence is a crime of violence committed by a current or former spouse or intimate partner of the complainant. Intimate partners refer to relationships between spouses, former spouses, past or present unmarried couples, or persons who are both the parents of the same child regardless of whether the persons have been married or have lived together at any time. Other relationships may fall under the domestic or family violence laws of the jurisdiction in which the crime of violence occurred, or by any other person against an adult or youth complainant who is protected from that person’s acts under the domestic or family violence laws of the jurisdiction in which the crime of violence occurred.</a:t>
            </a:r>
          </a:p>
          <a:p>
            <a:pPr algn="just"/>
            <a:endParaRPr lang="en-US" sz="1300" dirty="0">
              <a:latin typeface="Georgia" panose="02040502050405020303" pitchFamily="18" charset="0"/>
            </a:endParaRPr>
          </a:p>
          <a:p>
            <a:pPr algn="just"/>
            <a:r>
              <a:rPr lang="en-US" sz="1300" dirty="0">
                <a:latin typeface="Georgia" panose="02040502050405020303" pitchFamily="18" charset="0"/>
              </a:rPr>
              <a:t>Stalking is behavior in which a person repeatedly engages in conduct directed at a specific person that places that person in reasonable fear of their safety or the safety of others, or that would cause a reasonable person to suffer substantial emotional distress.</a:t>
            </a:r>
          </a:p>
        </p:txBody>
      </p:sp>
    </p:spTree>
    <p:extLst>
      <p:ext uri="{BB962C8B-B14F-4D97-AF65-F5344CB8AC3E}">
        <p14:creationId xmlns:p14="http://schemas.microsoft.com/office/powerpoint/2010/main" val="2486326005"/>
      </p:ext>
    </p:extLst>
  </p:cSld>
  <p:clrMapOvr>
    <a:masterClrMapping/>
  </p:clrMapOvr>
</p:sld>
</file>

<file path=ppt/slides/slide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5B89F1FC-9821-0250-814F-FF2DF46409D8}"/>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BEA25485-6DD6-6B24-E54B-B30FD30F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85B5417E-7DBF-D943-1937-67915033F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7E60A9F4-5966-FBEE-6EF0-028F9D253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EB638BE3-8162-19F9-28DB-7E8DF6D58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8F7DDBFF-31B0-7BA6-1345-09FE473BF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98F31045-F4EB-863E-087C-6F889ACB3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3E2C59E3-DBED-5E89-C98C-C98F5F8EF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FDC9D0A1-A5BE-2EFD-C493-5F5CCE4B9465}"/>
              </a:ext>
            </a:extLst>
          </p:cNvPr>
          <p:cNvSpPr>
            <a:spLocks noGrp="1"/>
          </p:cNvSpPr>
          <p:nvPr>
            <p:ph type="title"/>
          </p:nvPr>
        </p:nvSpPr>
        <p:spPr>
          <a:xfrm>
            <a:off x="110951" y="2550825"/>
            <a:ext cx="3815913" cy="1756348"/>
          </a:xfrm>
        </p:spPr>
        <p:txBody>
          <a:bodyPr anchor="b">
            <a:normAutofit/>
          </a:bodyPr>
          <a:lstStyle/>
          <a:p>
            <a:pPr algn="ctr"/>
            <a:r>
              <a:rPr lang="en-US" sz="2800" b="1" dirty="0">
                <a:solidFill>
                  <a:srgbClr val="FFFFFF"/>
                </a:solidFill>
                <a:latin typeface="Georgia" panose="02040502050405020303" pitchFamily="18" charset="0"/>
              </a:rPr>
              <a:t>Dating Violence, Domestic Violence, Sexual Assault, and Stalking</a:t>
            </a:r>
          </a:p>
        </p:txBody>
      </p:sp>
      <p:sp>
        <p:nvSpPr>
          <p:cNvPr id="3" name="Content Placeholder 2" descr="" title="">
            <a:extLst>
              <a:ext uri="{FF2B5EF4-FFF2-40B4-BE49-F238E27FC236}">
                <a16:creationId xmlns:a16="http://schemas.microsoft.com/office/drawing/2014/main" id="{6C02CBF6-8161-479F-6C76-87702BDCA799}"/>
              </a:ext>
            </a:extLst>
          </p:cNvPr>
          <p:cNvSpPr>
            <a:spLocks noGrp="1"/>
          </p:cNvSpPr>
          <p:nvPr>
            <p:ph idx="1"/>
          </p:nvPr>
        </p:nvSpPr>
        <p:spPr>
          <a:xfrm>
            <a:off x="4698858" y="212745"/>
            <a:ext cx="6555347" cy="6412230"/>
          </a:xfrm>
        </p:spPr>
        <p:txBody>
          <a:bodyPr anchor="ctr">
            <a:noAutofit/>
          </a:bodyPr>
          <a:lstStyle/>
          <a:p>
            <a:pPr algn="just"/>
            <a:r>
              <a:rPr lang="en-US" sz="1300" dirty="0">
                <a:latin typeface="Georgia" panose="02040502050405020303" pitchFamily="18" charset="0"/>
              </a:rPr>
              <a:t>As required by law and policy, CIAM prohibits dating violence, domestic violence, sexual assault and stalking.</a:t>
            </a:r>
          </a:p>
          <a:p>
            <a:pPr algn="just"/>
            <a:endParaRPr lang="en-US" sz="1300" dirty="0">
              <a:latin typeface="Georgia" panose="02040502050405020303" pitchFamily="18" charset="0"/>
            </a:endParaRPr>
          </a:p>
          <a:p>
            <a:pPr algn="just"/>
            <a:r>
              <a:rPr lang="en-US" sz="1300" dirty="0">
                <a:latin typeface="Georgia" panose="02040502050405020303" pitchFamily="18" charset="0"/>
              </a:rPr>
              <a:t>Any person who knowingly inflicts sexual intrusion or sexual penetration on a victim commits sexual assault if:</a:t>
            </a:r>
          </a:p>
          <a:p>
            <a:pPr lvl="1" algn="just"/>
            <a:r>
              <a:rPr lang="en-US" sz="1300" dirty="0">
                <a:latin typeface="Georgia" panose="02040502050405020303" pitchFamily="18" charset="0"/>
              </a:rPr>
              <a:t>It occurs when sexual activity is engaged without the consent of one party or when one party is unable to consent to the activity.</a:t>
            </a:r>
          </a:p>
          <a:p>
            <a:pPr lvl="1" algn="just"/>
            <a:r>
              <a:rPr lang="en-US" sz="1300" dirty="0">
                <a:latin typeface="Georgia" panose="02040502050405020303" pitchFamily="18" charset="0"/>
              </a:rPr>
              <a:t>The activity or conduct may include physical force, violence, threat, or intimidation, ignoring the objections of the other person,</a:t>
            </a:r>
          </a:p>
          <a:p>
            <a:pPr lvl="1" algn="just"/>
            <a:r>
              <a:rPr lang="en-US" sz="1300" dirty="0">
                <a:latin typeface="Georgia" panose="02040502050405020303" pitchFamily="18" charset="0"/>
              </a:rPr>
              <a:t>Causing the other person’s intoxication or incapacitation through the use of drugs or alcohol,</a:t>
            </a:r>
          </a:p>
          <a:p>
            <a:pPr lvl="1" algn="just"/>
            <a:r>
              <a:rPr lang="en-US" sz="1300" dirty="0">
                <a:latin typeface="Georgia" panose="02040502050405020303" pitchFamily="18" charset="0"/>
              </a:rPr>
              <a:t>Or taking advantage of the other person’s incapacitation (including voluntary intoxication).</a:t>
            </a:r>
          </a:p>
        </p:txBody>
      </p:sp>
    </p:spTree>
    <p:extLst>
      <p:ext uri="{BB962C8B-B14F-4D97-AF65-F5344CB8AC3E}">
        <p14:creationId xmlns:p14="http://schemas.microsoft.com/office/powerpoint/2010/main" val="1972266688"/>
      </p:ext>
    </p:extLst>
  </p:cSld>
  <p:clrMapOvr>
    <a:masterClrMapping/>
  </p:clrMapOvr>
</p:sld>
</file>

<file path=ppt/slides/slide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82A8BC3E-C631-63B6-3F7A-6C11B916888E}"/>
            </a:ext>
          </a:extLst>
        </p:cNvPr>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DEB3476C-1B75-F3C6-8023-C2CAD493C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descr="" title="">
            <a:extLst>
              <a:ext uri="{FF2B5EF4-FFF2-40B4-BE49-F238E27FC236}">
                <a16:creationId xmlns:a16="http://schemas.microsoft.com/office/drawing/2014/main" id="{B548CD90-60C7-BBE3-FCA2-FA9D675B2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title="">
            <a:extLst>
              <a:ext uri="{FF2B5EF4-FFF2-40B4-BE49-F238E27FC236}">
                <a16:creationId xmlns:a16="http://schemas.microsoft.com/office/drawing/2014/main" id="{904233A8-34F0-3942-177B-8894E916F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 title="">
            <a:extLst>
              <a:ext uri="{FF2B5EF4-FFF2-40B4-BE49-F238E27FC236}">
                <a16:creationId xmlns:a16="http://schemas.microsoft.com/office/drawing/2014/main" id="{F1BFC26A-DE48-25FC-0BF8-5D9A41AEC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title="">
            <a:extLst>
              <a:ext uri="{FF2B5EF4-FFF2-40B4-BE49-F238E27FC236}">
                <a16:creationId xmlns:a16="http://schemas.microsoft.com/office/drawing/2014/main" id="{67A4B26A-D8D0-DBA6-4B81-9736BF237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descr="" title="">
            <a:extLst>
              <a:ext uri="{FF2B5EF4-FFF2-40B4-BE49-F238E27FC236}">
                <a16:creationId xmlns:a16="http://schemas.microsoft.com/office/drawing/2014/main" id="{570B2D78-E800-A817-658A-6A39B45FE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descr="" title="">
            <a:extLst>
              <a:ext uri="{FF2B5EF4-FFF2-40B4-BE49-F238E27FC236}">
                <a16:creationId xmlns:a16="http://schemas.microsoft.com/office/drawing/2014/main" id="{FD52F2D2-37ED-9B01-FF19-FBA6274F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E6C13E54-868E-EDBD-DC18-88A6C35D9F3F}"/>
              </a:ext>
            </a:extLst>
          </p:cNvPr>
          <p:cNvSpPr>
            <a:spLocks noGrp="1"/>
          </p:cNvSpPr>
          <p:nvPr>
            <p:ph type="title"/>
          </p:nvPr>
        </p:nvSpPr>
        <p:spPr>
          <a:xfrm>
            <a:off x="324325" y="2501984"/>
            <a:ext cx="3576648" cy="1433255"/>
          </a:xfrm>
        </p:spPr>
        <p:txBody>
          <a:bodyPr anchor="b">
            <a:normAutofit/>
          </a:bodyPr>
          <a:lstStyle/>
          <a:p>
            <a:pPr algn="ctr"/>
            <a:r>
              <a:rPr lang="en-US" sz="4000" b="1" dirty="0">
                <a:solidFill>
                  <a:srgbClr val="FFFFFF"/>
                </a:solidFill>
                <a:latin typeface="Georgia" panose="02040502050405020303" pitchFamily="18" charset="0"/>
              </a:rPr>
              <a:t>Record Retention</a:t>
            </a:r>
          </a:p>
        </p:txBody>
      </p:sp>
      <p:sp>
        <p:nvSpPr>
          <p:cNvPr id="3" name="Content Placeholder 2" descr="" title="">
            <a:extLst>
              <a:ext uri="{FF2B5EF4-FFF2-40B4-BE49-F238E27FC236}">
                <a16:creationId xmlns:a16="http://schemas.microsoft.com/office/drawing/2014/main" id="{45E075B9-A2DE-3218-5AD0-C4E0F371F435}"/>
              </a:ext>
            </a:extLst>
          </p:cNvPr>
          <p:cNvSpPr>
            <a:spLocks noGrp="1"/>
          </p:cNvSpPr>
          <p:nvPr>
            <p:ph idx="1"/>
          </p:nvPr>
        </p:nvSpPr>
        <p:spPr>
          <a:xfrm>
            <a:off x="4698858" y="212745"/>
            <a:ext cx="6555347" cy="6412230"/>
          </a:xfrm>
        </p:spPr>
        <p:txBody>
          <a:bodyPr anchor="ctr">
            <a:noAutofit/>
          </a:bodyPr>
          <a:lstStyle/>
          <a:p>
            <a:pPr algn="just"/>
            <a:r>
              <a:rPr lang="en-US" sz="1800" dirty="0">
                <a:latin typeface="Georgia" panose="02040502050405020303" pitchFamily="18" charset="0"/>
              </a:rPr>
              <a:t>Title IX Coordinator is responsible for ensuring that all records relating to sexual harassment and sexual violence reports, investigations, and adjudication of formal complaints of sexual harassment, as well as informal resolutions, and the availability and utilization of supportive measures are maintained properly and securely. </a:t>
            </a:r>
          </a:p>
          <a:p>
            <a:pPr algn="just"/>
            <a:endParaRPr lang="en-US" sz="1800" dirty="0">
              <a:latin typeface="Georgia" panose="02040502050405020303" pitchFamily="18" charset="0"/>
            </a:endParaRPr>
          </a:p>
          <a:p>
            <a:pPr algn="just"/>
            <a:r>
              <a:rPr lang="en-US" sz="1800" dirty="0">
                <a:latin typeface="Georgia" panose="02040502050405020303" pitchFamily="18" charset="0"/>
              </a:rPr>
              <a:t>Records shall be maintained in accordance with University Record Retention Policies but no less than seven (7) years. </a:t>
            </a:r>
          </a:p>
          <a:p>
            <a:pPr algn="just"/>
            <a:endParaRPr lang="en-US" sz="1800" dirty="0">
              <a:latin typeface="Georgia" panose="02040502050405020303" pitchFamily="18" charset="0"/>
            </a:endParaRPr>
          </a:p>
          <a:p>
            <a:pPr algn="just"/>
            <a:r>
              <a:rPr lang="en-US" sz="1800" dirty="0">
                <a:latin typeface="Georgia" panose="02040502050405020303" pitchFamily="18" charset="0"/>
              </a:rPr>
              <a:t>All records pertaining to pending litigation or a request for records shall be maintained in accordance with instructions from University Legal and Compliance.</a:t>
            </a:r>
          </a:p>
        </p:txBody>
      </p:sp>
    </p:spTree>
    <p:extLst>
      <p:ext uri="{BB962C8B-B14F-4D97-AF65-F5344CB8AC3E}">
        <p14:creationId xmlns:p14="http://schemas.microsoft.com/office/powerpoint/2010/main" val="308929062"/>
      </p:ext>
    </p:extLst>
  </p:cSld>
  <p:clrMapOvr>
    <a:masterClrMapping/>
  </p:clrMapOvr>
</p:sld>
</file>

<file path=ppt/slides/slide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a:extLst>
            <a:ext uri="{FF2B5EF4-FFF2-40B4-BE49-F238E27FC236}">
              <a16:creationId xmlns:a16="http://schemas.microsoft.com/office/drawing/2014/main" id="{9F07E20E-8B1D-C418-2A40-22E8AF80153F}"/>
            </a:ext>
          </a:extLst>
        </p:cNvPr>
        <p:cNvGrpSpPr/>
        <p:nvPr/>
      </p:nvGrpSpPr>
      <p:grpSpPr>
        <a:xfrm>
          <a:off x="0" y="0"/>
          <a:ext cx="0" cy="0"/>
          <a:chOff x="0" y="0"/>
          <a:chExt cx="0" cy="0"/>
        </a:xfrm>
      </p:grpSpPr>
      <p:sp useBgFill="1">
        <p:nvSpPr>
          <p:cNvPr id="8" name="Rectangle 7" descr="" title="">
            <a:extLst>
              <a:ext uri="{FF2B5EF4-FFF2-40B4-BE49-F238E27FC236}">
                <a16:creationId xmlns:a16="http://schemas.microsoft.com/office/drawing/2014/main" id="{D3C9899C-C4A7-C528-2BB5-CC0308A91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descr="" title="">
            <a:extLst>
              <a:ext uri="{FF2B5EF4-FFF2-40B4-BE49-F238E27FC236}">
                <a16:creationId xmlns:a16="http://schemas.microsoft.com/office/drawing/2014/main" id="{7F00A517-B323-0AB4-B611-E22ACFD2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descr="" title="">
            <a:extLst>
              <a:ext uri="{FF2B5EF4-FFF2-40B4-BE49-F238E27FC236}">
                <a16:creationId xmlns:a16="http://schemas.microsoft.com/office/drawing/2014/main" id="{5603D01C-1308-4720-A8F3-988CA7840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descr="" title="">
            <a:extLst>
              <a:ext uri="{FF2B5EF4-FFF2-40B4-BE49-F238E27FC236}">
                <a16:creationId xmlns:a16="http://schemas.microsoft.com/office/drawing/2014/main" id="{3A3EEF66-94B4-D675-0909-B17BDBC46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descr="" title="">
            <a:extLst>
              <a:ext uri="{FF2B5EF4-FFF2-40B4-BE49-F238E27FC236}">
                <a16:creationId xmlns:a16="http://schemas.microsoft.com/office/drawing/2014/main" id="{197E5D54-BC0F-2FF9-552D-65AA5DB92E1A}"/>
              </a:ext>
            </a:extLst>
          </p:cNvPr>
          <p:cNvSpPr>
            <a:spLocks noGrp="1"/>
          </p:cNvSpPr>
          <p:nvPr>
            <p:ph type="ctrTitle"/>
          </p:nvPr>
        </p:nvSpPr>
        <p:spPr>
          <a:xfrm>
            <a:off x="1314824" y="735106"/>
            <a:ext cx="10053763" cy="2928470"/>
          </a:xfrm>
        </p:spPr>
        <p:txBody>
          <a:bodyPr anchor="b">
            <a:normAutofit/>
          </a:bodyPr>
          <a:lstStyle/>
          <a:p>
            <a:r>
              <a:rPr lang="en-US" sz="4000" b="1" dirty="0">
                <a:solidFill>
                  <a:srgbClr val="FFFFFF"/>
                </a:solidFill>
                <a:latin typeface="Georgia" panose="02040502050405020303" pitchFamily="18" charset="0"/>
              </a:rPr>
              <a:t>Title IX Process</a:t>
            </a:r>
          </a:p>
        </p:txBody>
      </p:sp>
    </p:spTree>
    <p:extLst>
      <p:ext uri="{BB962C8B-B14F-4D97-AF65-F5344CB8AC3E}">
        <p14:creationId xmlns:p14="http://schemas.microsoft.com/office/powerpoint/2010/main" val="4143935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