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763" r:id="rId1"/>
  </p:sldMasterIdLst>
  <p:notesMasterIdLst>
    <p:notesMasterId r:id="rId50"/>
  </p:notesMasterIdLst>
  <p:sldIdLst>
    <p:sldId id="256" r:id="rId2"/>
    <p:sldId id="920" r:id="rId3"/>
    <p:sldId id="914" r:id="rId4"/>
    <p:sldId id="919" r:id="rId5"/>
    <p:sldId id="921" r:id="rId6"/>
    <p:sldId id="833" r:id="rId7"/>
    <p:sldId id="915" r:id="rId8"/>
    <p:sldId id="916" r:id="rId9"/>
    <p:sldId id="918" r:id="rId10"/>
    <p:sldId id="922" r:id="rId11"/>
    <p:sldId id="818" r:id="rId12"/>
    <p:sldId id="820" r:id="rId13"/>
    <p:sldId id="822" r:id="rId14"/>
    <p:sldId id="797" r:id="rId15"/>
    <p:sldId id="823" r:id="rId16"/>
    <p:sldId id="824" r:id="rId17"/>
    <p:sldId id="826" r:id="rId18"/>
    <p:sldId id="788" r:id="rId19"/>
    <p:sldId id="799" r:id="rId20"/>
    <p:sldId id="783" r:id="rId21"/>
    <p:sldId id="923" r:id="rId22"/>
    <p:sldId id="782" r:id="rId23"/>
    <p:sldId id="924" r:id="rId24"/>
    <p:sldId id="925" r:id="rId25"/>
    <p:sldId id="926" r:id="rId26"/>
    <p:sldId id="259" r:id="rId27"/>
    <p:sldId id="713" r:id="rId28"/>
    <p:sldId id="714" r:id="rId29"/>
    <p:sldId id="829" r:id="rId30"/>
    <p:sldId id="830" r:id="rId31"/>
    <p:sldId id="869" r:id="rId32"/>
    <p:sldId id="831" r:id="rId33"/>
    <p:sldId id="710" r:id="rId34"/>
    <p:sldId id="603" r:id="rId35"/>
    <p:sldId id="708" r:id="rId36"/>
    <p:sldId id="604" r:id="rId37"/>
    <p:sldId id="605" r:id="rId38"/>
    <p:sldId id="711" r:id="rId39"/>
    <p:sldId id="608" r:id="rId40"/>
    <p:sldId id="648" r:id="rId41"/>
    <p:sldId id="793" r:id="rId42"/>
    <p:sldId id="817" r:id="rId43"/>
    <p:sldId id="795" r:id="rId44"/>
    <p:sldId id="262" r:id="rId45"/>
    <p:sldId id="804" r:id="rId46"/>
    <p:sldId id="806" r:id="rId47"/>
    <p:sldId id="913" r:id="rId48"/>
    <p:sldId id="912"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75782" autoAdjust="0"/>
  </p:normalViewPr>
  <p:slideViewPr>
    <p:cSldViewPr snapToGrid="0">
      <p:cViewPr varScale="1">
        <p:scale>
          <a:sx n="80" d="100"/>
          <a:sy n="80" d="100"/>
        </p:scale>
        <p:origin x="165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r="http://schemas.openxmlformats.org/officeDocument/2006/relationships" xmlns:a14="http://schemas.microsoft.com/office/drawing/2010/main" xmlns:asvg="http://schemas.microsoft.com/office/drawing/2016/SVG/main" xmlns:dgm14="http://schemas.microsoft.com/office/drawing/2010/diagram" xmlns:dsp="http://schemas.microsoft.com/office/drawing/2008/diagram" xmlns:dgm="http://schemas.openxmlformats.org/drawingml/2006/diagram" xmlns:a="http://schemas.openxmlformats.org/drawingml/2006/main">
  <dgm:ptLst>
    <dgm:pt modelId="{83152EEF-F5B4-440A-89CA-12A34157A82D}"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50296C0-5477-4532-94FE-828F3FE5583C}">
      <dgm:prSet/>
      <dgm:spPr/>
      <dgm:t>
        <a:bodyPr/>
        <a:lstStyle/>
        <a:p>
          <a:r>
            <a:rPr lang="en-US" dirty="0">
              <a:latin typeface="Georgia" panose="02040502050405020303" pitchFamily="18" charset="0"/>
            </a:rPr>
            <a:t>Restore or preserve equal access to education program or activity.</a:t>
          </a:r>
        </a:p>
      </dgm:t>
    </dgm:pt>
    <dgm:pt modelId="{2609B70B-D8ED-4F8C-B319-E35C199B1EB3}" type="parTrans" cxnId="{4B254AEE-8817-4448-9C7B-37C9285D824A}">
      <dgm:prSet/>
      <dgm:spPr/>
      <dgm:t>
        <a:bodyPr/>
        <a:lstStyle/>
        <a:p>
          <a:endParaRPr lang="en-US"/>
        </a:p>
      </dgm:t>
    </dgm:pt>
    <dgm:pt modelId="{71CD4AFA-64F7-4E56-985B-75CB9A242DF9}" type="sibTrans" cxnId="{4B254AEE-8817-4448-9C7B-37C9285D824A}">
      <dgm:prSet/>
      <dgm:spPr/>
      <dgm:t>
        <a:bodyPr/>
        <a:lstStyle/>
        <a:p>
          <a:endParaRPr lang="en-US"/>
        </a:p>
      </dgm:t>
    </dgm:pt>
    <dgm:pt modelId="{7509B1F9-3621-4287-B26B-65C94447C825}">
      <dgm:prSet/>
      <dgm:spPr/>
      <dgm:t>
        <a:bodyPr/>
        <a:lstStyle/>
        <a:p>
          <a:r>
            <a:rPr lang="en-US" dirty="0">
              <a:latin typeface="Georgia" panose="02040502050405020303" pitchFamily="18" charset="0"/>
            </a:rPr>
            <a:t>Maintained as confidential to the furthest extent possible.</a:t>
          </a:r>
        </a:p>
      </dgm:t>
    </dgm:pt>
    <dgm:pt modelId="{524DFEBB-DE8C-4505-90C2-D31A0C5AE2C1}" type="parTrans" cxnId="{780FDA9F-01A1-4AD7-8C51-5352AA87FB9D}">
      <dgm:prSet/>
      <dgm:spPr/>
      <dgm:t>
        <a:bodyPr/>
        <a:lstStyle/>
        <a:p>
          <a:endParaRPr lang="en-US"/>
        </a:p>
      </dgm:t>
    </dgm:pt>
    <dgm:pt modelId="{3C29E288-4A43-4E90-94FF-1E1F800B73F9}" type="sibTrans" cxnId="{780FDA9F-01A1-4AD7-8C51-5352AA87FB9D}">
      <dgm:prSet/>
      <dgm:spPr/>
      <dgm:t>
        <a:bodyPr/>
        <a:lstStyle/>
        <a:p>
          <a:endParaRPr lang="en-US"/>
        </a:p>
      </dgm:t>
    </dgm:pt>
    <dgm:pt modelId="{59E49C62-55DF-4299-A678-D0D691573E44}" type="pres">
      <dgm:prSet presAssocID="{83152EEF-F5B4-440A-89CA-12A34157A82D}" presName="root" presStyleCnt="0">
        <dgm:presLayoutVars>
          <dgm:dir/>
          <dgm:resizeHandles val="exact"/>
        </dgm:presLayoutVars>
      </dgm:prSet>
      <dgm:spPr/>
    </dgm:pt>
    <dgm:pt modelId="{4628A452-D583-4083-8382-965F9CFCDAE9}" type="pres">
      <dgm:prSet presAssocID="{D50296C0-5477-4532-94FE-828F3FE5583C}" presName="compNode" presStyleCnt="0"/>
      <dgm:spPr/>
    </dgm:pt>
    <dgm:pt modelId="{8C391B7F-2823-4316-B878-D0B491D30425}" type="pres">
      <dgm:prSet presAssocID="{D50296C0-5477-4532-94FE-828F3FE5583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 title=""/>
        </a:ext>
      </dgm:extLst>
    </dgm:pt>
    <dgm:pt modelId="{2DA3E86D-9F28-4D85-90C8-C328159A7BAD}" type="pres">
      <dgm:prSet presAssocID="{D50296C0-5477-4532-94FE-828F3FE5583C}" presName="spaceRect" presStyleCnt="0"/>
      <dgm:spPr/>
    </dgm:pt>
    <dgm:pt modelId="{5D672699-92F4-4593-9041-8DE65984B922}" type="pres">
      <dgm:prSet presAssocID="{D50296C0-5477-4532-94FE-828F3FE5583C}" presName="textRect" presStyleLbl="revTx" presStyleIdx="0" presStyleCnt="2">
        <dgm:presLayoutVars>
          <dgm:chMax val="1"/>
          <dgm:chPref val="1"/>
        </dgm:presLayoutVars>
      </dgm:prSet>
      <dgm:spPr/>
    </dgm:pt>
    <dgm:pt modelId="{8A6EDF0A-4A90-433A-9D10-47592E0AB188}" type="pres">
      <dgm:prSet presAssocID="{71CD4AFA-64F7-4E56-985B-75CB9A242DF9}" presName="sibTrans" presStyleCnt="0"/>
      <dgm:spPr/>
    </dgm:pt>
    <dgm:pt modelId="{146AFACE-162F-4851-BA3C-71BBE17FF202}" type="pres">
      <dgm:prSet presAssocID="{7509B1F9-3621-4287-B26B-65C94447C825}" presName="compNode" presStyleCnt="0"/>
      <dgm:spPr/>
    </dgm:pt>
    <dgm:pt modelId="{BDF7E256-F465-4B2F-8F89-9811E9931ECD}" type="pres">
      <dgm:prSet presAssocID="{7509B1F9-3621-4287-B26B-65C94447C82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 title=""/>
        </a:ext>
      </dgm:extLst>
    </dgm:pt>
    <dgm:pt modelId="{BAB192B2-8AD3-4FCE-BB68-D676C54FC7B8}" type="pres">
      <dgm:prSet presAssocID="{7509B1F9-3621-4287-B26B-65C94447C825}" presName="spaceRect" presStyleCnt="0"/>
      <dgm:spPr/>
    </dgm:pt>
    <dgm:pt modelId="{4026081D-8A29-4607-88E8-FA29CFEF7F8A}" type="pres">
      <dgm:prSet presAssocID="{7509B1F9-3621-4287-B26B-65C94447C825}" presName="textRect" presStyleLbl="revTx" presStyleIdx="1" presStyleCnt="2">
        <dgm:presLayoutVars>
          <dgm:chMax val="1"/>
          <dgm:chPref val="1"/>
        </dgm:presLayoutVars>
      </dgm:prSet>
      <dgm:spPr/>
    </dgm:pt>
  </dgm:ptLst>
  <dgm:cxnLst>
    <dgm:cxn modelId="{92E3E56F-3488-43AD-B080-B6D37CC9C968}" type="presOf" srcId="{D50296C0-5477-4532-94FE-828F3FE5583C}" destId="{5D672699-92F4-4593-9041-8DE65984B922}" srcOrd="0" destOrd="0" presId="urn:microsoft.com/office/officeart/2018/2/layout/IconLabelList"/>
    <dgm:cxn modelId="{05703772-1688-4A77-B91E-E036BE24567C}" type="presOf" srcId="{83152EEF-F5B4-440A-89CA-12A34157A82D}" destId="{59E49C62-55DF-4299-A678-D0D691573E44}" srcOrd="0" destOrd="0" presId="urn:microsoft.com/office/officeart/2018/2/layout/IconLabelList"/>
    <dgm:cxn modelId="{8E53C688-A3FD-43E4-AEFC-F8954FA15E10}" type="presOf" srcId="{7509B1F9-3621-4287-B26B-65C94447C825}" destId="{4026081D-8A29-4607-88E8-FA29CFEF7F8A}" srcOrd="0" destOrd="0" presId="urn:microsoft.com/office/officeart/2018/2/layout/IconLabelList"/>
    <dgm:cxn modelId="{780FDA9F-01A1-4AD7-8C51-5352AA87FB9D}" srcId="{83152EEF-F5B4-440A-89CA-12A34157A82D}" destId="{7509B1F9-3621-4287-B26B-65C94447C825}" srcOrd="1" destOrd="0" parTransId="{524DFEBB-DE8C-4505-90C2-D31A0C5AE2C1}" sibTransId="{3C29E288-4A43-4E90-94FF-1E1F800B73F9}"/>
    <dgm:cxn modelId="{4B254AEE-8817-4448-9C7B-37C9285D824A}" srcId="{83152EEF-F5B4-440A-89CA-12A34157A82D}" destId="{D50296C0-5477-4532-94FE-828F3FE5583C}" srcOrd="0" destOrd="0" parTransId="{2609B70B-D8ED-4F8C-B319-E35C199B1EB3}" sibTransId="{71CD4AFA-64F7-4E56-985B-75CB9A242DF9}"/>
    <dgm:cxn modelId="{1E9D81F9-4158-4FB4-A646-37A19750507B}" type="presParOf" srcId="{59E49C62-55DF-4299-A678-D0D691573E44}" destId="{4628A452-D583-4083-8382-965F9CFCDAE9}" srcOrd="0" destOrd="0" presId="urn:microsoft.com/office/officeart/2018/2/layout/IconLabelList"/>
    <dgm:cxn modelId="{B4DA36AF-C78C-415C-9C8B-21F423A655A8}" type="presParOf" srcId="{4628A452-D583-4083-8382-965F9CFCDAE9}" destId="{8C391B7F-2823-4316-B878-D0B491D30425}" srcOrd="0" destOrd="0" presId="urn:microsoft.com/office/officeart/2018/2/layout/IconLabelList"/>
    <dgm:cxn modelId="{E22EDD22-E5B4-4D63-85D0-5B6643AFCA99}" type="presParOf" srcId="{4628A452-D583-4083-8382-965F9CFCDAE9}" destId="{2DA3E86D-9F28-4D85-90C8-C328159A7BAD}" srcOrd="1" destOrd="0" presId="urn:microsoft.com/office/officeart/2018/2/layout/IconLabelList"/>
    <dgm:cxn modelId="{067D8485-7E22-4F78-BCA0-8537C837EFCF}" type="presParOf" srcId="{4628A452-D583-4083-8382-965F9CFCDAE9}" destId="{5D672699-92F4-4593-9041-8DE65984B922}" srcOrd="2" destOrd="0" presId="urn:microsoft.com/office/officeart/2018/2/layout/IconLabelList"/>
    <dgm:cxn modelId="{98D3B486-BDFD-48B5-8B3E-6F84DCACEE2D}" type="presParOf" srcId="{59E49C62-55DF-4299-A678-D0D691573E44}" destId="{8A6EDF0A-4A90-433A-9D10-47592E0AB188}" srcOrd="1" destOrd="0" presId="urn:microsoft.com/office/officeart/2018/2/layout/IconLabelList"/>
    <dgm:cxn modelId="{E9C95CA8-2B10-4DFA-A5E6-CE685696C7AA}" type="presParOf" srcId="{59E49C62-55DF-4299-A678-D0D691573E44}" destId="{146AFACE-162F-4851-BA3C-71BBE17FF202}" srcOrd="2" destOrd="0" presId="urn:microsoft.com/office/officeart/2018/2/layout/IconLabelList"/>
    <dgm:cxn modelId="{D6ECDB03-DC23-4B4C-932B-EDDC53C7DAB1}" type="presParOf" srcId="{146AFACE-162F-4851-BA3C-71BBE17FF202}" destId="{BDF7E256-F465-4B2F-8F89-9811E9931ECD}" srcOrd="0" destOrd="0" presId="urn:microsoft.com/office/officeart/2018/2/layout/IconLabelList"/>
    <dgm:cxn modelId="{7BFEC86A-B0A0-449D-8259-3563CA615672}" type="presParOf" srcId="{146AFACE-162F-4851-BA3C-71BBE17FF202}" destId="{BAB192B2-8AD3-4FCE-BB68-D676C54FC7B8}" srcOrd="1" destOrd="0" presId="urn:microsoft.com/office/officeart/2018/2/layout/IconLabelList"/>
    <dgm:cxn modelId="{04F0F618-B4FA-492C-8999-B5A11FD76B41}" type="presParOf" srcId="{146AFACE-162F-4851-BA3C-71BBE17FF202}" destId="{4026081D-8A29-4607-88E8-FA29CFEF7F8A}"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sp="http://schemas.microsoft.com/office/drawing/2008/diagram" xmlns:dgm="http://schemas.openxmlformats.org/drawingml/2006/diagram" xmlns:a="http://schemas.openxmlformats.org/drawingml/2006/main">
  <dgm:ptLst>
    <dgm:pt modelId="{27FB901F-C61C-4F1C-A81B-79CBF47EB609}" type="doc">
      <dgm:prSet loTypeId="urn:microsoft.com/office/officeart/2005/8/layout/vList5" loCatId="list" qsTypeId="urn:microsoft.com/office/officeart/2005/8/quickstyle/simple4" qsCatId="simple" csTypeId="urn:microsoft.com/office/officeart/2005/8/colors/accent0_3" csCatId="mainScheme" phldr="1"/>
      <dgm:spPr/>
      <dgm:t>
        <a:bodyPr/>
        <a:lstStyle/>
        <a:p>
          <a:endParaRPr lang="en-US"/>
        </a:p>
      </dgm:t>
    </dgm:pt>
    <dgm:pt modelId="{C4576DAF-4FA4-43EE-87C0-9178AA266998}">
      <dgm:prSet/>
      <dgm:spPr/>
      <dgm:t>
        <a:bodyPr/>
        <a:lstStyle/>
        <a:p>
          <a:r>
            <a:rPr lang="en-US" dirty="0"/>
            <a:t>After a Formal Complaint has been filed (and is not dismissed)</a:t>
          </a:r>
        </a:p>
      </dgm:t>
    </dgm:pt>
    <dgm:pt modelId="{F7513D75-81B7-460A-A158-96C133E69BC0}" type="parTrans" cxnId="{B984004E-5FF2-4759-8E5E-78F9BC06490B}">
      <dgm:prSet/>
      <dgm:spPr/>
      <dgm:t>
        <a:bodyPr/>
        <a:lstStyle/>
        <a:p>
          <a:endParaRPr lang="en-US"/>
        </a:p>
      </dgm:t>
    </dgm:pt>
    <dgm:pt modelId="{925CBF28-24D9-44B6-97CD-886559CFA2DD}" type="sibTrans" cxnId="{B984004E-5FF2-4759-8E5E-78F9BC06490B}">
      <dgm:prSet/>
      <dgm:spPr/>
      <dgm:t>
        <a:bodyPr/>
        <a:lstStyle/>
        <a:p>
          <a:endParaRPr lang="en-US"/>
        </a:p>
      </dgm:t>
    </dgm:pt>
    <dgm:pt modelId="{65855D31-079A-4310-BD18-9006CB37EF18}">
      <dgm:prSet/>
      <dgm:spPr/>
      <dgm:t>
        <a:bodyPr/>
        <a:lstStyle/>
        <a:p>
          <a:r>
            <a:rPr lang="en-US" dirty="0"/>
            <a:t>After a Notice of Allegations has been sent to Parties</a:t>
          </a:r>
        </a:p>
      </dgm:t>
    </dgm:pt>
    <dgm:pt modelId="{6649B2FF-B724-4DD3-BFA7-35298BE01315}" type="parTrans" cxnId="{772AD89D-1006-4D72-AEA1-9CD228E18EDC}">
      <dgm:prSet/>
      <dgm:spPr/>
      <dgm:t>
        <a:bodyPr/>
        <a:lstStyle/>
        <a:p>
          <a:endParaRPr lang="en-US"/>
        </a:p>
      </dgm:t>
    </dgm:pt>
    <dgm:pt modelId="{EAE87AC5-C003-42A1-AE9B-FDE7CA9D8A8A}" type="sibTrans" cxnId="{772AD89D-1006-4D72-AEA1-9CD228E18EDC}">
      <dgm:prSet/>
      <dgm:spPr/>
      <dgm:t>
        <a:bodyPr/>
        <a:lstStyle/>
        <a:p>
          <a:endParaRPr lang="en-US"/>
        </a:p>
      </dgm:t>
    </dgm:pt>
    <dgm:pt modelId="{B6DDDC37-57BF-4E8F-A237-266D24003C5B}">
      <dgm:prSet/>
      <dgm:spPr/>
      <dgm:t>
        <a:bodyPr/>
        <a:lstStyle/>
        <a:p>
          <a:r>
            <a:rPr lang="en-US" dirty="0"/>
            <a:t>Prior to the Hearing Panel reaching a determination as to responsibility </a:t>
          </a:r>
        </a:p>
      </dgm:t>
    </dgm:pt>
    <dgm:pt modelId="{816930A1-53E0-4E99-93A6-CA4278DAD0A3}" type="parTrans" cxnId="{0DA220A9-25B8-48F4-AB34-4728B872F10F}">
      <dgm:prSet/>
      <dgm:spPr/>
      <dgm:t>
        <a:bodyPr/>
        <a:lstStyle/>
        <a:p>
          <a:endParaRPr lang="en-US"/>
        </a:p>
      </dgm:t>
    </dgm:pt>
    <dgm:pt modelId="{8426F330-1858-4F45-A993-283D93715E27}" type="sibTrans" cxnId="{0DA220A9-25B8-48F4-AB34-4728B872F10F}">
      <dgm:prSet/>
      <dgm:spPr/>
      <dgm:t>
        <a:bodyPr/>
        <a:lstStyle/>
        <a:p>
          <a:endParaRPr lang="en-US"/>
        </a:p>
      </dgm:t>
    </dgm:pt>
    <dgm:pt modelId="{40A2F1B4-0FD6-426B-ABD9-07A73B4DBB41}">
      <dgm:prSet/>
      <dgm:spPr/>
      <dgm:t>
        <a:bodyPr/>
        <a:lstStyle/>
        <a:p>
          <a:r>
            <a:rPr lang="en-US" dirty="0"/>
            <a:t>During investigation</a:t>
          </a:r>
        </a:p>
      </dgm:t>
    </dgm:pt>
    <dgm:pt modelId="{B033BDB1-A470-4085-9782-3BD687160C7C}" type="sibTrans" cxnId="{362D9215-E157-4D21-9C99-5EAC8F1F2A30}">
      <dgm:prSet/>
      <dgm:spPr/>
      <dgm:t>
        <a:bodyPr/>
        <a:lstStyle/>
        <a:p>
          <a:endParaRPr lang="en-US"/>
        </a:p>
      </dgm:t>
    </dgm:pt>
    <dgm:pt modelId="{96241D0B-46F4-49EC-8EB5-9757A28B5A17}" type="parTrans" cxnId="{362D9215-E157-4D21-9C99-5EAC8F1F2A30}">
      <dgm:prSet/>
      <dgm:spPr/>
      <dgm:t>
        <a:bodyPr/>
        <a:lstStyle/>
        <a:p>
          <a:endParaRPr lang="en-US"/>
        </a:p>
      </dgm:t>
    </dgm:pt>
    <dgm:pt modelId="{2D070F9F-8153-40FC-A260-F604E04050DB}" type="pres">
      <dgm:prSet presAssocID="{27FB901F-C61C-4F1C-A81B-79CBF47EB609}" presName="Name0" presStyleCnt="0">
        <dgm:presLayoutVars>
          <dgm:dir/>
          <dgm:animLvl val="lvl"/>
          <dgm:resizeHandles val="exact"/>
        </dgm:presLayoutVars>
      </dgm:prSet>
      <dgm:spPr/>
    </dgm:pt>
    <dgm:pt modelId="{76CE9837-DD9B-4ADA-920A-DA22EEDFC7AE}" type="pres">
      <dgm:prSet presAssocID="{C4576DAF-4FA4-43EE-87C0-9178AA266998}" presName="linNode" presStyleCnt="0"/>
      <dgm:spPr/>
    </dgm:pt>
    <dgm:pt modelId="{6984EA2E-3D95-4765-A6BD-BE0E1A8D7F14}" type="pres">
      <dgm:prSet presAssocID="{C4576DAF-4FA4-43EE-87C0-9178AA266998}" presName="parentText" presStyleLbl="node1" presStyleIdx="0" presStyleCnt="4">
        <dgm:presLayoutVars>
          <dgm:chMax val="1"/>
          <dgm:bulletEnabled val="1"/>
        </dgm:presLayoutVars>
      </dgm:prSet>
      <dgm:spPr/>
    </dgm:pt>
    <dgm:pt modelId="{DF65E2C4-835A-4154-9FDF-D9B8969C7D3D}" type="pres">
      <dgm:prSet presAssocID="{925CBF28-24D9-44B6-97CD-886559CFA2DD}" presName="sp" presStyleCnt="0"/>
      <dgm:spPr/>
    </dgm:pt>
    <dgm:pt modelId="{B483AC7B-7894-46C6-BDF1-2F1FA1CA6C26}" type="pres">
      <dgm:prSet presAssocID="{65855D31-079A-4310-BD18-9006CB37EF18}" presName="linNode" presStyleCnt="0"/>
      <dgm:spPr/>
    </dgm:pt>
    <dgm:pt modelId="{00B6E3E7-CEE5-415F-BE2F-854A45C5A137}" type="pres">
      <dgm:prSet presAssocID="{65855D31-079A-4310-BD18-9006CB37EF18}" presName="parentText" presStyleLbl="node1" presStyleIdx="1" presStyleCnt="4">
        <dgm:presLayoutVars>
          <dgm:chMax val="1"/>
          <dgm:bulletEnabled val="1"/>
        </dgm:presLayoutVars>
      </dgm:prSet>
      <dgm:spPr/>
    </dgm:pt>
    <dgm:pt modelId="{E4302DDB-B608-4143-8414-77A41702471E}" type="pres">
      <dgm:prSet presAssocID="{EAE87AC5-C003-42A1-AE9B-FDE7CA9D8A8A}" presName="sp" presStyleCnt="0"/>
      <dgm:spPr/>
    </dgm:pt>
    <dgm:pt modelId="{1973AA7F-2134-4CF9-B44C-DE992CDF52C3}" type="pres">
      <dgm:prSet presAssocID="{B6DDDC37-57BF-4E8F-A237-266D24003C5B}" presName="linNode" presStyleCnt="0"/>
      <dgm:spPr/>
    </dgm:pt>
    <dgm:pt modelId="{7B9ED572-0B4A-4028-AF3C-1E740AF7D2AB}" type="pres">
      <dgm:prSet presAssocID="{B6DDDC37-57BF-4E8F-A237-266D24003C5B}" presName="parentText" presStyleLbl="node1" presStyleIdx="2" presStyleCnt="4" custLinFactY="5381" custLinFactNeighborX="1058" custLinFactNeighborY="100000">
        <dgm:presLayoutVars>
          <dgm:chMax val="1"/>
          <dgm:bulletEnabled val="1"/>
        </dgm:presLayoutVars>
      </dgm:prSet>
      <dgm:spPr/>
    </dgm:pt>
    <dgm:pt modelId="{72477D50-532D-4EF6-9B17-0B381E95200B}" type="pres">
      <dgm:prSet presAssocID="{8426F330-1858-4F45-A993-283D93715E27}" presName="sp" presStyleCnt="0"/>
      <dgm:spPr/>
    </dgm:pt>
    <dgm:pt modelId="{1D20DD6C-55A1-4863-9ED6-1E7C18D34BC3}" type="pres">
      <dgm:prSet presAssocID="{40A2F1B4-0FD6-426B-ABD9-07A73B4DBB41}" presName="linNode" presStyleCnt="0"/>
      <dgm:spPr/>
    </dgm:pt>
    <dgm:pt modelId="{B2675A81-5F05-4559-8138-FAA64B6D10BF}" type="pres">
      <dgm:prSet presAssocID="{40A2F1B4-0FD6-426B-ABD9-07A73B4DBB41}" presName="parentText" presStyleLbl="node1" presStyleIdx="3" presStyleCnt="4" custLinFactY="-1708" custLinFactNeighborX="721" custLinFactNeighborY="-100000">
        <dgm:presLayoutVars>
          <dgm:chMax val="1"/>
          <dgm:bulletEnabled val="1"/>
        </dgm:presLayoutVars>
      </dgm:prSet>
      <dgm:spPr/>
    </dgm:pt>
  </dgm:ptLst>
  <dgm:cxnLst>
    <dgm:cxn modelId="{362D9215-E157-4D21-9C99-5EAC8F1F2A30}" srcId="{27FB901F-C61C-4F1C-A81B-79CBF47EB609}" destId="{40A2F1B4-0FD6-426B-ABD9-07A73B4DBB41}" srcOrd="3" destOrd="0" parTransId="{96241D0B-46F4-49EC-8EB5-9757A28B5A17}" sibTransId="{B033BDB1-A470-4085-9782-3BD687160C7C}"/>
    <dgm:cxn modelId="{D49DC31E-676D-4CB4-84A3-B641918A4403}" type="presOf" srcId="{27FB901F-C61C-4F1C-A81B-79CBF47EB609}" destId="{2D070F9F-8153-40FC-A260-F604E04050DB}" srcOrd="0" destOrd="0" presId="urn:microsoft.com/office/officeart/2005/8/layout/vList5"/>
    <dgm:cxn modelId="{23052E3D-B76E-4E5F-894E-BBFF9116EFA4}" type="presOf" srcId="{B6DDDC37-57BF-4E8F-A237-266D24003C5B}" destId="{7B9ED572-0B4A-4028-AF3C-1E740AF7D2AB}" srcOrd="0" destOrd="0" presId="urn:microsoft.com/office/officeart/2005/8/layout/vList5"/>
    <dgm:cxn modelId="{B984004E-5FF2-4759-8E5E-78F9BC06490B}" srcId="{27FB901F-C61C-4F1C-A81B-79CBF47EB609}" destId="{C4576DAF-4FA4-43EE-87C0-9178AA266998}" srcOrd="0" destOrd="0" parTransId="{F7513D75-81B7-460A-A158-96C133E69BC0}" sibTransId="{925CBF28-24D9-44B6-97CD-886559CFA2DD}"/>
    <dgm:cxn modelId="{772AD89D-1006-4D72-AEA1-9CD228E18EDC}" srcId="{27FB901F-C61C-4F1C-A81B-79CBF47EB609}" destId="{65855D31-079A-4310-BD18-9006CB37EF18}" srcOrd="1" destOrd="0" parTransId="{6649B2FF-B724-4DD3-BFA7-35298BE01315}" sibTransId="{EAE87AC5-C003-42A1-AE9B-FDE7CA9D8A8A}"/>
    <dgm:cxn modelId="{4329B6A2-44C9-4AB3-9CE8-7D33F0B6C569}" type="presOf" srcId="{65855D31-079A-4310-BD18-9006CB37EF18}" destId="{00B6E3E7-CEE5-415F-BE2F-854A45C5A137}" srcOrd="0" destOrd="0" presId="urn:microsoft.com/office/officeart/2005/8/layout/vList5"/>
    <dgm:cxn modelId="{0DA220A9-25B8-48F4-AB34-4728B872F10F}" srcId="{27FB901F-C61C-4F1C-A81B-79CBF47EB609}" destId="{B6DDDC37-57BF-4E8F-A237-266D24003C5B}" srcOrd="2" destOrd="0" parTransId="{816930A1-53E0-4E99-93A6-CA4278DAD0A3}" sibTransId="{8426F330-1858-4F45-A993-283D93715E27}"/>
    <dgm:cxn modelId="{C1F735AC-1C84-4A9B-A065-AAE9F7417947}" type="presOf" srcId="{C4576DAF-4FA4-43EE-87C0-9178AA266998}" destId="{6984EA2E-3D95-4765-A6BD-BE0E1A8D7F14}" srcOrd="0" destOrd="0" presId="urn:microsoft.com/office/officeart/2005/8/layout/vList5"/>
    <dgm:cxn modelId="{952E41D8-0A4F-420E-95FC-03C008FA72D1}" type="presOf" srcId="{40A2F1B4-0FD6-426B-ABD9-07A73B4DBB41}" destId="{B2675A81-5F05-4559-8138-FAA64B6D10BF}" srcOrd="0" destOrd="0" presId="urn:microsoft.com/office/officeart/2005/8/layout/vList5"/>
    <dgm:cxn modelId="{DBFEC73A-EE7A-4EC7-8E63-6BD39A7210B0}" type="presParOf" srcId="{2D070F9F-8153-40FC-A260-F604E04050DB}" destId="{76CE9837-DD9B-4ADA-920A-DA22EEDFC7AE}" srcOrd="0" destOrd="0" presId="urn:microsoft.com/office/officeart/2005/8/layout/vList5"/>
    <dgm:cxn modelId="{40318EBC-ADF9-447C-A830-3D598CD82DDA}" type="presParOf" srcId="{76CE9837-DD9B-4ADA-920A-DA22EEDFC7AE}" destId="{6984EA2E-3D95-4765-A6BD-BE0E1A8D7F14}" srcOrd="0" destOrd="0" presId="urn:microsoft.com/office/officeart/2005/8/layout/vList5"/>
    <dgm:cxn modelId="{C70C60E0-0F18-4306-9CAE-5AE2D197B567}" type="presParOf" srcId="{2D070F9F-8153-40FC-A260-F604E04050DB}" destId="{DF65E2C4-835A-4154-9FDF-D9B8969C7D3D}" srcOrd="1" destOrd="0" presId="urn:microsoft.com/office/officeart/2005/8/layout/vList5"/>
    <dgm:cxn modelId="{24C9F530-FCD2-40B0-B5B8-4F09D266DCB1}" type="presParOf" srcId="{2D070F9F-8153-40FC-A260-F604E04050DB}" destId="{B483AC7B-7894-46C6-BDF1-2F1FA1CA6C26}" srcOrd="2" destOrd="0" presId="urn:microsoft.com/office/officeart/2005/8/layout/vList5"/>
    <dgm:cxn modelId="{96292A2E-98AA-4E29-A56B-BBABE4B4C10C}" type="presParOf" srcId="{B483AC7B-7894-46C6-BDF1-2F1FA1CA6C26}" destId="{00B6E3E7-CEE5-415F-BE2F-854A45C5A137}" srcOrd="0" destOrd="0" presId="urn:microsoft.com/office/officeart/2005/8/layout/vList5"/>
    <dgm:cxn modelId="{45D20B1D-1F91-4755-BAC5-D96778DCC422}" type="presParOf" srcId="{2D070F9F-8153-40FC-A260-F604E04050DB}" destId="{E4302DDB-B608-4143-8414-77A41702471E}" srcOrd="3" destOrd="0" presId="urn:microsoft.com/office/officeart/2005/8/layout/vList5"/>
    <dgm:cxn modelId="{DE07331C-80DC-4B0C-B909-AF7140353604}" type="presParOf" srcId="{2D070F9F-8153-40FC-A260-F604E04050DB}" destId="{1973AA7F-2134-4CF9-B44C-DE992CDF52C3}" srcOrd="4" destOrd="0" presId="urn:microsoft.com/office/officeart/2005/8/layout/vList5"/>
    <dgm:cxn modelId="{70ECB507-50C1-4BC5-A761-39ED375B9A9C}" type="presParOf" srcId="{1973AA7F-2134-4CF9-B44C-DE992CDF52C3}" destId="{7B9ED572-0B4A-4028-AF3C-1E740AF7D2AB}" srcOrd="0" destOrd="0" presId="urn:microsoft.com/office/officeart/2005/8/layout/vList5"/>
    <dgm:cxn modelId="{638CF015-CD9A-48F8-8DE8-404389431107}" type="presParOf" srcId="{2D070F9F-8153-40FC-A260-F604E04050DB}" destId="{72477D50-532D-4EF6-9B17-0B381E95200B}" srcOrd="5" destOrd="0" presId="urn:microsoft.com/office/officeart/2005/8/layout/vList5"/>
    <dgm:cxn modelId="{8086198D-0031-4ACB-8B09-255BAF7E378F}" type="presParOf" srcId="{2D070F9F-8153-40FC-A260-F604E04050DB}" destId="{1D20DD6C-55A1-4863-9ED6-1E7C18D34BC3}" srcOrd="6" destOrd="0" presId="urn:microsoft.com/office/officeart/2005/8/layout/vList5"/>
    <dgm:cxn modelId="{4A5730E1-651B-4187-8D46-C9A4D8A3E631}" type="presParOf" srcId="{1D20DD6C-55A1-4863-9ED6-1E7C18D34BC3}" destId="{B2675A81-5F05-4559-8138-FAA64B6D10BF}"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r="http://schemas.openxmlformats.org/officeDocument/2006/relationships" xmlns:a14="http://schemas.microsoft.com/office/drawing/2010/main" xmlns:asvg="http://schemas.microsoft.com/office/drawing/2016/SVG/main" xmlns:dgm14="http://schemas.microsoft.com/office/drawing/2010/diagram" xmlns:dsp="http://schemas.microsoft.com/office/drawing/2008/diagram" xmlns:dgm="http://schemas.openxmlformats.org/drawingml/2006/diagram" xmlns:a="http://schemas.openxmlformats.org/drawingml/2006/main">
  <dgm:ptLst>
    <dgm:pt modelId="{E000302D-F0EC-4C10-81C4-41ED91A34A2C}"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F0DA364-AF25-4C61-A9C1-A04B60E823A0}">
      <dgm:prSet custT="1"/>
      <dgm:spPr/>
      <dgm:t>
        <a:bodyPr/>
        <a:lstStyle/>
        <a:p>
          <a:r>
            <a:rPr lang="en-US" sz="2000" dirty="0">
              <a:latin typeface="Georgia" panose="02040502050405020303" pitchFamily="18" charset="0"/>
            </a:rPr>
            <a:t>Bias and Conflict of Interests Prohibited</a:t>
          </a:r>
        </a:p>
      </dgm:t>
    </dgm:pt>
    <dgm:pt modelId="{C7066FA3-D4E2-433B-A5C7-14FAFFD1D24A}" type="parTrans" cxnId="{7465FAE9-E005-4935-8FAC-D7A7977147CC}">
      <dgm:prSet/>
      <dgm:spPr/>
      <dgm:t>
        <a:bodyPr/>
        <a:lstStyle/>
        <a:p>
          <a:endParaRPr lang="en-US"/>
        </a:p>
      </dgm:t>
    </dgm:pt>
    <dgm:pt modelId="{072000D2-01C4-4946-885D-A1487EE376B7}" type="sibTrans" cxnId="{7465FAE9-E005-4935-8FAC-D7A7977147CC}">
      <dgm:prSet/>
      <dgm:spPr/>
      <dgm:t>
        <a:bodyPr/>
        <a:lstStyle/>
        <a:p>
          <a:endParaRPr lang="en-US"/>
        </a:p>
      </dgm:t>
    </dgm:pt>
    <dgm:pt modelId="{3AC77760-C478-410E-B28B-AD6A5C7D596C}">
      <dgm:prSet custT="1"/>
      <dgm:spPr/>
      <dgm:t>
        <a:bodyPr/>
        <a:lstStyle/>
        <a:p>
          <a:r>
            <a:rPr lang="en-US" sz="2000" dirty="0">
              <a:latin typeface="Georgia" panose="02040502050405020303" pitchFamily="18" charset="0"/>
            </a:rPr>
            <a:t>Avoid pre-judgment of the case</a:t>
          </a:r>
        </a:p>
      </dgm:t>
    </dgm:pt>
    <dgm:pt modelId="{D6B23F23-C6A4-4520-8723-A51B7B4065B5}" type="parTrans" cxnId="{751AE6C3-F8F5-43B8-B8F4-B4307E3D52FE}">
      <dgm:prSet/>
      <dgm:spPr/>
      <dgm:t>
        <a:bodyPr/>
        <a:lstStyle/>
        <a:p>
          <a:endParaRPr lang="en-US"/>
        </a:p>
      </dgm:t>
    </dgm:pt>
    <dgm:pt modelId="{9E99AFD6-9BF4-4B8C-955A-505F27F6F16E}" type="sibTrans" cxnId="{751AE6C3-F8F5-43B8-B8F4-B4307E3D52FE}">
      <dgm:prSet/>
      <dgm:spPr/>
      <dgm:t>
        <a:bodyPr/>
        <a:lstStyle/>
        <a:p>
          <a:endParaRPr lang="en-US"/>
        </a:p>
      </dgm:t>
    </dgm:pt>
    <dgm:pt modelId="{E285AA1B-5BAA-4E65-996D-E99D50A9CC5D}">
      <dgm:prSet custT="1"/>
      <dgm:spPr/>
      <dgm:t>
        <a:bodyPr/>
        <a:lstStyle/>
        <a:p>
          <a:r>
            <a:rPr lang="en-US" sz="2000" dirty="0">
              <a:latin typeface="Georgia" panose="02040502050405020303" pitchFamily="18" charset="0"/>
            </a:rPr>
            <a:t>Keep an open mind and avoid stereotypes</a:t>
          </a:r>
        </a:p>
      </dgm:t>
    </dgm:pt>
    <dgm:pt modelId="{47C244EE-DBA1-439E-B7E5-8FAD031C7720}" type="parTrans" cxnId="{918370B2-B66F-4A36-8119-16DAD9E284EF}">
      <dgm:prSet/>
      <dgm:spPr/>
      <dgm:t>
        <a:bodyPr/>
        <a:lstStyle/>
        <a:p>
          <a:endParaRPr lang="en-US"/>
        </a:p>
      </dgm:t>
    </dgm:pt>
    <dgm:pt modelId="{29643248-C6F8-476A-9445-F676BDBE9C0B}" type="sibTrans" cxnId="{918370B2-B66F-4A36-8119-16DAD9E284EF}">
      <dgm:prSet/>
      <dgm:spPr/>
      <dgm:t>
        <a:bodyPr/>
        <a:lstStyle/>
        <a:p>
          <a:endParaRPr lang="en-US"/>
        </a:p>
      </dgm:t>
    </dgm:pt>
    <dgm:pt modelId="{7CEA59F6-53A0-416D-BA5D-8E2A00B4FF27}">
      <dgm:prSet custT="1"/>
      <dgm:spPr/>
      <dgm:t>
        <a:bodyPr/>
        <a:lstStyle/>
        <a:p>
          <a:r>
            <a:rPr lang="en-US" sz="2000" dirty="0">
              <a:latin typeface="Georgia" panose="02040502050405020303" pitchFamily="18" charset="0"/>
            </a:rPr>
            <a:t>Must uphold fairness and equity and remain impartial and objective throughout the process</a:t>
          </a:r>
        </a:p>
      </dgm:t>
    </dgm:pt>
    <dgm:pt modelId="{0A0A9DFE-4EA1-43ED-97E6-0CC17F38991F}" type="parTrans" cxnId="{4BD14BF8-CD36-4AFA-B3D9-05A58C6BBB05}">
      <dgm:prSet/>
      <dgm:spPr/>
      <dgm:t>
        <a:bodyPr/>
        <a:lstStyle/>
        <a:p>
          <a:endParaRPr lang="en-US"/>
        </a:p>
      </dgm:t>
    </dgm:pt>
    <dgm:pt modelId="{37D272E8-A7C9-4B06-A242-5074E7454550}" type="sibTrans" cxnId="{4BD14BF8-CD36-4AFA-B3D9-05A58C6BBB05}">
      <dgm:prSet/>
      <dgm:spPr/>
      <dgm:t>
        <a:bodyPr/>
        <a:lstStyle/>
        <a:p>
          <a:endParaRPr lang="en-US"/>
        </a:p>
      </dgm:t>
    </dgm:pt>
    <dgm:pt modelId="{B48A6B44-7DE6-4669-8872-3CC3FC9CC3D1}" type="pres">
      <dgm:prSet presAssocID="{E000302D-F0EC-4C10-81C4-41ED91A34A2C}" presName="root" presStyleCnt="0">
        <dgm:presLayoutVars>
          <dgm:dir/>
          <dgm:resizeHandles val="exact"/>
        </dgm:presLayoutVars>
      </dgm:prSet>
      <dgm:spPr/>
    </dgm:pt>
    <dgm:pt modelId="{D228397E-22CA-4514-879A-DCF6C947BDAA}" type="pres">
      <dgm:prSet presAssocID="{2F0DA364-AF25-4C61-A9C1-A04B60E823A0}" presName="compNode" presStyleCnt="0"/>
      <dgm:spPr/>
    </dgm:pt>
    <dgm:pt modelId="{2421B113-8BE7-46C7-B4B1-5DB641B2A9FA}" type="pres">
      <dgm:prSet presAssocID="{2F0DA364-AF25-4C61-A9C1-A04B60E823A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 title=""/>
        </a:ext>
      </dgm:extLst>
    </dgm:pt>
    <dgm:pt modelId="{55FAADEE-0B19-4E2B-9ADE-9723BAE7E82B}" type="pres">
      <dgm:prSet presAssocID="{2F0DA364-AF25-4C61-A9C1-A04B60E823A0}" presName="spaceRect" presStyleCnt="0"/>
      <dgm:spPr/>
    </dgm:pt>
    <dgm:pt modelId="{F07B0BA3-BCA5-4D65-8606-51E8F0FA950D}" type="pres">
      <dgm:prSet presAssocID="{2F0DA364-AF25-4C61-A9C1-A04B60E823A0}" presName="textRect" presStyleLbl="revTx" presStyleIdx="0" presStyleCnt="4">
        <dgm:presLayoutVars>
          <dgm:chMax val="1"/>
          <dgm:chPref val="1"/>
        </dgm:presLayoutVars>
      </dgm:prSet>
      <dgm:spPr/>
    </dgm:pt>
    <dgm:pt modelId="{3AA51319-A029-41A4-A8D9-0E0366B9C500}" type="pres">
      <dgm:prSet presAssocID="{072000D2-01C4-4946-885D-A1487EE376B7}" presName="sibTrans" presStyleCnt="0"/>
      <dgm:spPr/>
    </dgm:pt>
    <dgm:pt modelId="{2139771A-98F9-471A-BB4A-AAEC3999740C}" type="pres">
      <dgm:prSet presAssocID="{3AC77760-C478-410E-B28B-AD6A5C7D596C}" presName="compNode" presStyleCnt="0"/>
      <dgm:spPr/>
    </dgm:pt>
    <dgm:pt modelId="{47F78813-AEEE-44A9-AF14-F6C11C6905B6}" type="pres">
      <dgm:prSet presAssocID="{3AC77760-C478-410E-B28B-AD6A5C7D596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 title=""/>
        </a:ext>
      </dgm:extLst>
    </dgm:pt>
    <dgm:pt modelId="{554FCBF4-BEFD-4C1C-8E93-1D1FE6AEB6DE}" type="pres">
      <dgm:prSet presAssocID="{3AC77760-C478-410E-B28B-AD6A5C7D596C}" presName="spaceRect" presStyleCnt="0"/>
      <dgm:spPr/>
    </dgm:pt>
    <dgm:pt modelId="{1E6AA068-2E2E-4C12-A3E6-A4D99D57CA1C}" type="pres">
      <dgm:prSet presAssocID="{3AC77760-C478-410E-B28B-AD6A5C7D596C}" presName="textRect" presStyleLbl="revTx" presStyleIdx="1" presStyleCnt="4">
        <dgm:presLayoutVars>
          <dgm:chMax val="1"/>
          <dgm:chPref val="1"/>
        </dgm:presLayoutVars>
      </dgm:prSet>
      <dgm:spPr/>
    </dgm:pt>
    <dgm:pt modelId="{A393E547-6E31-45E3-A7DF-6E53CAC8732F}" type="pres">
      <dgm:prSet presAssocID="{9E99AFD6-9BF4-4B8C-955A-505F27F6F16E}" presName="sibTrans" presStyleCnt="0"/>
      <dgm:spPr/>
    </dgm:pt>
    <dgm:pt modelId="{A8F96877-E3C7-4DD7-B028-225CC0C69F34}" type="pres">
      <dgm:prSet presAssocID="{E285AA1B-5BAA-4E65-996D-E99D50A9CC5D}" presName="compNode" presStyleCnt="0"/>
      <dgm:spPr/>
    </dgm:pt>
    <dgm:pt modelId="{3DA2FFCF-414A-4438-8C83-42EFC4AC6C91}" type="pres">
      <dgm:prSet presAssocID="{E285AA1B-5BAA-4E65-996D-E99D50A9CC5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 title=""/>
        </a:ext>
      </dgm:extLst>
    </dgm:pt>
    <dgm:pt modelId="{E094AA62-E3F9-4ED4-B524-0714E78E897C}" type="pres">
      <dgm:prSet presAssocID="{E285AA1B-5BAA-4E65-996D-E99D50A9CC5D}" presName="spaceRect" presStyleCnt="0"/>
      <dgm:spPr/>
    </dgm:pt>
    <dgm:pt modelId="{C3819766-825C-46AF-9C70-8E5EF7DEF9A2}" type="pres">
      <dgm:prSet presAssocID="{E285AA1B-5BAA-4E65-996D-E99D50A9CC5D}" presName="textRect" presStyleLbl="revTx" presStyleIdx="2" presStyleCnt="4">
        <dgm:presLayoutVars>
          <dgm:chMax val="1"/>
          <dgm:chPref val="1"/>
        </dgm:presLayoutVars>
      </dgm:prSet>
      <dgm:spPr/>
    </dgm:pt>
    <dgm:pt modelId="{9159E50D-D8D7-41A7-9DDD-6CABC357AD6C}" type="pres">
      <dgm:prSet presAssocID="{29643248-C6F8-476A-9445-F676BDBE9C0B}" presName="sibTrans" presStyleCnt="0"/>
      <dgm:spPr/>
    </dgm:pt>
    <dgm:pt modelId="{35B9281D-D86E-47B7-ADCF-6F6720E5FB38}" type="pres">
      <dgm:prSet presAssocID="{7CEA59F6-53A0-416D-BA5D-8E2A00B4FF27}" presName="compNode" presStyleCnt="0"/>
      <dgm:spPr/>
    </dgm:pt>
    <dgm:pt modelId="{B9B0F864-9CAC-469E-9104-E9AB591E9417}" type="pres">
      <dgm:prSet presAssocID="{7CEA59F6-53A0-416D-BA5D-8E2A00B4FF2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 title=""/>
        </a:ext>
      </dgm:extLst>
    </dgm:pt>
    <dgm:pt modelId="{6BF46E56-0682-4D37-9B98-FD68E68A01EE}" type="pres">
      <dgm:prSet presAssocID="{7CEA59F6-53A0-416D-BA5D-8E2A00B4FF27}" presName="spaceRect" presStyleCnt="0"/>
      <dgm:spPr/>
    </dgm:pt>
    <dgm:pt modelId="{CEBD1D36-BA59-4870-AF42-9AC771F38737}" type="pres">
      <dgm:prSet presAssocID="{7CEA59F6-53A0-416D-BA5D-8E2A00B4FF27}" presName="textRect" presStyleLbl="revTx" presStyleIdx="3" presStyleCnt="4">
        <dgm:presLayoutVars>
          <dgm:chMax val="1"/>
          <dgm:chPref val="1"/>
        </dgm:presLayoutVars>
      </dgm:prSet>
      <dgm:spPr/>
    </dgm:pt>
  </dgm:ptLst>
  <dgm:cxnLst>
    <dgm:cxn modelId="{D742DE1A-31F9-4CF2-90AF-933522DEFAC7}" type="presOf" srcId="{3AC77760-C478-410E-B28B-AD6A5C7D596C}" destId="{1E6AA068-2E2E-4C12-A3E6-A4D99D57CA1C}" srcOrd="0" destOrd="0" presId="urn:microsoft.com/office/officeart/2018/2/layout/IconLabelList"/>
    <dgm:cxn modelId="{B1C2C82C-4C36-461D-A314-E09846BF192F}" type="presOf" srcId="{7CEA59F6-53A0-416D-BA5D-8E2A00B4FF27}" destId="{CEBD1D36-BA59-4870-AF42-9AC771F38737}" srcOrd="0" destOrd="0" presId="urn:microsoft.com/office/officeart/2018/2/layout/IconLabelList"/>
    <dgm:cxn modelId="{F41D8F3B-8BB4-4E6A-8C27-B2CF543D6337}" type="presOf" srcId="{E285AA1B-5BAA-4E65-996D-E99D50A9CC5D}" destId="{C3819766-825C-46AF-9C70-8E5EF7DEF9A2}" srcOrd="0" destOrd="0" presId="urn:microsoft.com/office/officeart/2018/2/layout/IconLabelList"/>
    <dgm:cxn modelId="{B1057841-F249-49D8-B141-5645C084A747}" type="presOf" srcId="{2F0DA364-AF25-4C61-A9C1-A04B60E823A0}" destId="{F07B0BA3-BCA5-4D65-8606-51E8F0FA950D}" srcOrd="0" destOrd="0" presId="urn:microsoft.com/office/officeart/2018/2/layout/IconLabelList"/>
    <dgm:cxn modelId="{BC60AC69-5774-435C-9D09-5A451201BE53}" type="presOf" srcId="{E000302D-F0EC-4C10-81C4-41ED91A34A2C}" destId="{B48A6B44-7DE6-4669-8872-3CC3FC9CC3D1}" srcOrd="0" destOrd="0" presId="urn:microsoft.com/office/officeart/2018/2/layout/IconLabelList"/>
    <dgm:cxn modelId="{918370B2-B66F-4A36-8119-16DAD9E284EF}" srcId="{E000302D-F0EC-4C10-81C4-41ED91A34A2C}" destId="{E285AA1B-5BAA-4E65-996D-E99D50A9CC5D}" srcOrd="2" destOrd="0" parTransId="{47C244EE-DBA1-439E-B7E5-8FAD031C7720}" sibTransId="{29643248-C6F8-476A-9445-F676BDBE9C0B}"/>
    <dgm:cxn modelId="{751AE6C3-F8F5-43B8-B8F4-B4307E3D52FE}" srcId="{E000302D-F0EC-4C10-81C4-41ED91A34A2C}" destId="{3AC77760-C478-410E-B28B-AD6A5C7D596C}" srcOrd="1" destOrd="0" parTransId="{D6B23F23-C6A4-4520-8723-A51B7B4065B5}" sibTransId="{9E99AFD6-9BF4-4B8C-955A-505F27F6F16E}"/>
    <dgm:cxn modelId="{7465FAE9-E005-4935-8FAC-D7A7977147CC}" srcId="{E000302D-F0EC-4C10-81C4-41ED91A34A2C}" destId="{2F0DA364-AF25-4C61-A9C1-A04B60E823A0}" srcOrd="0" destOrd="0" parTransId="{C7066FA3-D4E2-433B-A5C7-14FAFFD1D24A}" sibTransId="{072000D2-01C4-4946-885D-A1487EE376B7}"/>
    <dgm:cxn modelId="{4BD14BF8-CD36-4AFA-B3D9-05A58C6BBB05}" srcId="{E000302D-F0EC-4C10-81C4-41ED91A34A2C}" destId="{7CEA59F6-53A0-416D-BA5D-8E2A00B4FF27}" srcOrd="3" destOrd="0" parTransId="{0A0A9DFE-4EA1-43ED-97E6-0CC17F38991F}" sibTransId="{37D272E8-A7C9-4B06-A242-5074E7454550}"/>
    <dgm:cxn modelId="{4581EC29-D1A8-4DC6-8213-A3E77BC97DE0}" type="presParOf" srcId="{B48A6B44-7DE6-4669-8872-3CC3FC9CC3D1}" destId="{D228397E-22CA-4514-879A-DCF6C947BDAA}" srcOrd="0" destOrd="0" presId="urn:microsoft.com/office/officeart/2018/2/layout/IconLabelList"/>
    <dgm:cxn modelId="{A0E04BC7-3B93-43AC-B2A0-71EB40E7BB25}" type="presParOf" srcId="{D228397E-22CA-4514-879A-DCF6C947BDAA}" destId="{2421B113-8BE7-46C7-B4B1-5DB641B2A9FA}" srcOrd="0" destOrd="0" presId="urn:microsoft.com/office/officeart/2018/2/layout/IconLabelList"/>
    <dgm:cxn modelId="{D6B16F38-248C-484A-B58A-84401AF83D22}" type="presParOf" srcId="{D228397E-22CA-4514-879A-DCF6C947BDAA}" destId="{55FAADEE-0B19-4E2B-9ADE-9723BAE7E82B}" srcOrd="1" destOrd="0" presId="urn:microsoft.com/office/officeart/2018/2/layout/IconLabelList"/>
    <dgm:cxn modelId="{00C0D659-1886-4F4E-A179-663EE11F4ED7}" type="presParOf" srcId="{D228397E-22CA-4514-879A-DCF6C947BDAA}" destId="{F07B0BA3-BCA5-4D65-8606-51E8F0FA950D}" srcOrd="2" destOrd="0" presId="urn:microsoft.com/office/officeart/2018/2/layout/IconLabelList"/>
    <dgm:cxn modelId="{F0DB94B5-5726-4118-A2CC-E31AF8C474CF}" type="presParOf" srcId="{B48A6B44-7DE6-4669-8872-3CC3FC9CC3D1}" destId="{3AA51319-A029-41A4-A8D9-0E0366B9C500}" srcOrd="1" destOrd="0" presId="urn:microsoft.com/office/officeart/2018/2/layout/IconLabelList"/>
    <dgm:cxn modelId="{7F30C1D7-0F19-4F35-9D0E-865E1509A0E4}" type="presParOf" srcId="{B48A6B44-7DE6-4669-8872-3CC3FC9CC3D1}" destId="{2139771A-98F9-471A-BB4A-AAEC3999740C}" srcOrd="2" destOrd="0" presId="urn:microsoft.com/office/officeart/2018/2/layout/IconLabelList"/>
    <dgm:cxn modelId="{A8F4F50E-E6DB-4F99-B1AC-5008802B2817}" type="presParOf" srcId="{2139771A-98F9-471A-BB4A-AAEC3999740C}" destId="{47F78813-AEEE-44A9-AF14-F6C11C6905B6}" srcOrd="0" destOrd="0" presId="urn:microsoft.com/office/officeart/2018/2/layout/IconLabelList"/>
    <dgm:cxn modelId="{BE2D804A-DD8D-4BC8-A6C9-82FDFEF8120C}" type="presParOf" srcId="{2139771A-98F9-471A-BB4A-AAEC3999740C}" destId="{554FCBF4-BEFD-4C1C-8E93-1D1FE6AEB6DE}" srcOrd="1" destOrd="0" presId="urn:microsoft.com/office/officeart/2018/2/layout/IconLabelList"/>
    <dgm:cxn modelId="{B11567D8-349F-4C9E-97BC-5178E5DEB3F4}" type="presParOf" srcId="{2139771A-98F9-471A-BB4A-AAEC3999740C}" destId="{1E6AA068-2E2E-4C12-A3E6-A4D99D57CA1C}" srcOrd="2" destOrd="0" presId="urn:microsoft.com/office/officeart/2018/2/layout/IconLabelList"/>
    <dgm:cxn modelId="{1BD495B6-2576-4B3F-B088-426A483880AF}" type="presParOf" srcId="{B48A6B44-7DE6-4669-8872-3CC3FC9CC3D1}" destId="{A393E547-6E31-45E3-A7DF-6E53CAC8732F}" srcOrd="3" destOrd="0" presId="urn:microsoft.com/office/officeart/2018/2/layout/IconLabelList"/>
    <dgm:cxn modelId="{DDD62296-184F-4231-96DA-F05F62704CFB}" type="presParOf" srcId="{B48A6B44-7DE6-4669-8872-3CC3FC9CC3D1}" destId="{A8F96877-E3C7-4DD7-B028-225CC0C69F34}" srcOrd="4" destOrd="0" presId="urn:microsoft.com/office/officeart/2018/2/layout/IconLabelList"/>
    <dgm:cxn modelId="{25D391A3-0ADE-44F7-8B70-1DFA6CF948BE}" type="presParOf" srcId="{A8F96877-E3C7-4DD7-B028-225CC0C69F34}" destId="{3DA2FFCF-414A-4438-8C83-42EFC4AC6C91}" srcOrd="0" destOrd="0" presId="urn:microsoft.com/office/officeart/2018/2/layout/IconLabelList"/>
    <dgm:cxn modelId="{7445815D-36CE-434E-B7BE-0247C02F0F22}" type="presParOf" srcId="{A8F96877-E3C7-4DD7-B028-225CC0C69F34}" destId="{E094AA62-E3F9-4ED4-B524-0714E78E897C}" srcOrd="1" destOrd="0" presId="urn:microsoft.com/office/officeart/2018/2/layout/IconLabelList"/>
    <dgm:cxn modelId="{23AF3D5D-A960-4F6E-8881-B9DA5C17B9D0}" type="presParOf" srcId="{A8F96877-E3C7-4DD7-B028-225CC0C69F34}" destId="{C3819766-825C-46AF-9C70-8E5EF7DEF9A2}" srcOrd="2" destOrd="0" presId="urn:microsoft.com/office/officeart/2018/2/layout/IconLabelList"/>
    <dgm:cxn modelId="{D20398CC-DC62-4256-8223-6F66D1098DF2}" type="presParOf" srcId="{B48A6B44-7DE6-4669-8872-3CC3FC9CC3D1}" destId="{9159E50D-D8D7-41A7-9DDD-6CABC357AD6C}" srcOrd="5" destOrd="0" presId="urn:microsoft.com/office/officeart/2018/2/layout/IconLabelList"/>
    <dgm:cxn modelId="{9F8E33A0-7822-4219-8E4F-D543F6B8CFD2}" type="presParOf" srcId="{B48A6B44-7DE6-4669-8872-3CC3FC9CC3D1}" destId="{35B9281D-D86E-47B7-ADCF-6F6720E5FB38}" srcOrd="6" destOrd="0" presId="urn:microsoft.com/office/officeart/2018/2/layout/IconLabelList"/>
    <dgm:cxn modelId="{A2494751-168D-4BA1-9257-16EA30222DAC}" type="presParOf" srcId="{35B9281D-D86E-47B7-ADCF-6F6720E5FB38}" destId="{B9B0F864-9CAC-469E-9104-E9AB591E9417}" srcOrd="0" destOrd="0" presId="urn:microsoft.com/office/officeart/2018/2/layout/IconLabelList"/>
    <dgm:cxn modelId="{FBEB0B38-8CB8-4F78-890D-11D06D059B19}" type="presParOf" srcId="{35B9281D-D86E-47B7-ADCF-6F6720E5FB38}" destId="{6BF46E56-0682-4D37-9B98-FD68E68A01EE}" srcOrd="1" destOrd="0" presId="urn:microsoft.com/office/officeart/2018/2/layout/IconLabelList"/>
    <dgm:cxn modelId="{EAE2FC65-14CB-4B66-B8D2-2E3BF554303C}" type="presParOf" srcId="{35B9281D-D86E-47B7-ADCF-6F6720E5FB38}" destId="{CEBD1D36-BA59-4870-AF42-9AC771F38737}"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sp="http://schemas.microsoft.com/office/drawing/2008/diagram" xmlns:dgm="http://schemas.openxmlformats.org/drawingml/2006/diagram" xmlns:a="http://schemas.openxmlformats.org/drawingml/2006/main">
  <dgm:ptLst>
    <dgm:pt modelId="{7C9E1B28-E3DB-46BF-BB49-AFAE5395D1BA}"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4FB1E4E0-9295-4957-B221-B7F0D1389501}">
      <dgm:prSet custT="1"/>
      <dgm:spPr/>
      <dgm:t>
        <a:bodyPr/>
        <a:lstStyle/>
        <a:p>
          <a:r>
            <a:rPr lang="en-US" sz="2000" dirty="0">
              <a:latin typeface="Georgia" panose="02040502050405020303" pitchFamily="18" charset="0"/>
            </a:rPr>
            <a:t>Fact-sensitive inquiry</a:t>
          </a:r>
        </a:p>
      </dgm:t>
    </dgm:pt>
    <dgm:pt modelId="{8BE37732-3549-4405-9924-DA3EF53870E5}" type="parTrans" cxnId="{F02493BD-8D56-4628-A8B4-47727757DF46}">
      <dgm:prSet/>
      <dgm:spPr/>
      <dgm:t>
        <a:bodyPr/>
        <a:lstStyle/>
        <a:p>
          <a:endParaRPr lang="en-US"/>
        </a:p>
      </dgm:t>
    </dgm:pt>
    <dgm:pt modelId="{15862073-262F-44A1-A5BC-183AFC84253C}" type="sibTrans" cxnId="{F02493BD-8D56-4628-A8B4-47727757DF46}">
      <dgm:prSet/>
      <dgm:spPr/>
      <dgm:t>
        <a:bodyPr/>
        <a:lstStyle/>
        <a:p>
          <a:endParaRPr lang="en-US"/>
        </a:p>
      </dgm:t>
    </dgm:pt>
    <dgm:pt modelId="{273DC79C-1058-454E-B599-9A605BC8A913}">
      <dgm:prSet custT="1"/>
      <dgm:spPr/>
      <dgm:t>
        <a:bodyPr/>
        <a:lstStyle/>
        <a:p>
          <a:r>
            <a:rPr lang="en-US" sz="2000" dirty="0">
              <a:latin typeface="Georgia" panose="02040502050405020303" pitchFamily="18" charset="0"/>
            </a:rPr>
            <a:t>Reasonable person standard</a:t>
          </a:r>
        </a:p>
      </dgm:t>
    </dgm:pt>
    <dgm:pt modelId="{E3341C31-0FDD-471B-8505-B2B402D764F9}" type="parTrans" cxnId="{8EA20571-43E9-4270-B0FA-CBEF5F9C8AEE}">
      <dgm:prSet/>
      <dgm:spPr/>
      <dgm:t>
        <a:bodyPr/>
        <a:lstStyle/>
        <a:p>
          <a:endParaRPr lang="en-US"/>
        </a:p>
      </dgm:t>
    </dgm:pt>
    <dgm:pt modelId="{99E41739-5F3F-45DB-BCEB-B3CE4411663E}" type="sibTrans" cxnId="{8EA20571-43E9-4270-B0FA-CBEF5F9C8AEE}">
      <dgm:prSet/>
      <dgm:spPr/>
      <dgm:t>
        <a:bodyPr/>
        <a:lstStyle/>
        <a:p>
          <a:endParaRPr lang="en-US"/>
        </a:p>
      </dgm:t>
    </dgm:pt>
    <dgm:pt modelId="{7392EC08-E7CE-4903-91B5-96930FDCD93A}">
      <dgm:prSet custT="1"/>
      <dgm:spPr/>
      <dgm:t>
        <a:bodyPr/>
        <a:lstStyle/>
        <a:p>
          <a:r>
            <a:rPr lang="en-US" sz="2000" dirty="0">
              <a:latin typeface="Georgia" panose="02040502050405020303" pitchFamily="18" charset="0"/>
            </a:rPr>
            <a:t>Avoid generalizations</a:t>
          </a:r>
        </a:p>
      </dgm:t>
    </dgm:pt>
    <dgm:pt modelId="{89AB6848-8939-4B53-B722-238DEDB3C2A9}" type="parTrans" cxnId="{65060909-2C94-4649-9F89-73258AA06873}">
      <dgm:prSet/>
      <dgm:spPr/>
      <dgm:t>
        <a:bodyPr/>
        <a:lstStyle/>
        <a:p>
          <a:endParaRPr lang="en-US"/>
        </a:p>
      </dgm:t>
    </dgm:pt>
    <dgm:pt modelId="{D95D94B2-60B8-4597-9EAD-D01395E9DF76}" type="sibTrans" cxnId="{65060909-2C94-4649-9F89-73258AA06873}">
      <dgm:prSet/>
      <dgm:spPr/>
      <dgm:t>
        <a:bodyPr/>
        <a:lstStyle/>
        <a:p>
          <a:endParaRPr lang="en-US"/>
        </a:p>
      </dgm:t>
    </dgm:pt>
    <dgm:pt modelId="{4DFA9B88-8162-4117-B19E-7583A068AD42}" type="pres">
      <dgm:prSet presAssocID="{7C9E1B28-E3DB-46BF-BB49-AFAE5395D1BA}" presName="diagram" presStyleCnt="0">
        <dgm:presLayoutVars>
          <dgm:chPref val="1"/>
          <dgm:dir/>
          <dgm:animOne val="branch"/>
          <dgm:animLvl val="lvl"/>
          <dgm:resizeHandles/>
        </dgm:presLayoutVars>
      </dgm:prSet>
      <dgm:spPr/>
    </dgm:pt>
    <dgm:pt modelId="{3A609733-2A91-40CE-AB1F-4D700E9BF816}" type="pres">
      <dgm:prSet presAssocID="{4FB1E4E0-9295-4957-B221-B7F0D1389501}" presName="root" presStyleCnt="0"/>
      <dgm:spPr/>
    </dgm:pt>
    <dgm:pt modelId="{2EF2997A-C235-4104-ABF2-4A36BE9AF6E6}" type="pres">
      <dgm:prSet presAssocID="{4FB1E4E0-9295-4957-B221-B7F0D1389501}" presName="rootComposite" presStyleCnt="0"/>
      <dgm:spPr/>
    </dgm:pt>
    <dgm:pt modelId="{4447027F-C4CD-4298-8849-6DF3DC9C4972}" type="pres">
      <dgm:prSet presAssocID="{4FB1E4E0-9295-4957-B221-B7F0D1389501}" presName="rootText" presStyleLbl="node1" presStyleIdx="0" presStyleCnt="3"/>
      <dgm:spPr/>
    </dgm:pt>
    <dgm:pt modelId="{E672DA44-4CE0-484D-8018-36668EA56149}" type="pres">
      <dgm:prSet presAssocID="{4FB1E4E0-9295-4957-B221-B7F0D1389501}" presName="rootConnector" presStyleLbl="node1" presStyleIdx="0" presStyleCnt="3"/>
      <dgm:spPr/>
    </dgm:pt>
    <dgm:pt modelId="{1F4F54DE-7696-472A-B14C-09526B341F08}" type="pres">
      <dgm:prSet presAssocID="{4FB1E4E0-9295-4957-B221-B7F0D1389501}" presName="childShape" presStyleCnt="0"/>
      <dgm:spPr/>
    </dgm:pt>
    <dgm:pt modelId="{B299AC20-19F1-4011-8A76-F7CD060C0B7B}" type="pres">
      <dgm:prSet presAssocID="{273DC79C-1058-454E-B599-9A605BC8A913}" presName="root" presStyleCnt="0"/>
      <dgm:spPr/>
    </dgm:pt>
    <dgm:pt modelId="{1F77E904-32F6-4B56-A41B-65BA7B08011B}" type="pres">
      <dgm:prSet presAssocID="{273DC79C-1058-454E-B599-9A605BC8A913}" presName="rootComposite" presStyleCnt="0"/>
      <dgm:spPr/>
    </dgm:pt>
    <dgm:pt modelId="{805262C4-67AE-4286-AE11-581BDDF81C5B}" type="pres">
      <dgm:prSet presAssocID="{273DC79C-1058-454E-B599-9A605BC8A913}" presName="rootText" presStyleLbl="node1" presStyleIdx="1" presStyleCnt="3"/>
      <dgm:spPr/>
    </dgm:pt>
    <dgm:pt modelId="{827CA6BA-C638-439B-978A-FA0032B900D3}" type="pres">
      <dgm:prSet presAssocID="{273DC79C-1058-454E-B599-9A605BC8A913}" presName="rootConnector" presStyleLbl="node1" presStyleIdx="1" presStyleCnt="3"/>
      <dgm:spPr/>
    </dgm:pt>
    <dgm:pt modelId="{D71C90B4-A13F-4C56-A972-BA816D9529D1}" type="pres">
      <dgm:prSet presAssocID="{273DC79C-1058-454E-B599-9A605BC8A913}" presName="childShape" presStyleCnt="0"/>
      <dgm:spPr/>
    </dgm:pt>
    <dgm:pt modelId="{3021F35C-AFED-433B-A744-990B8C19EE91}" type="pres">
      <dgm:prSet presAssocID="{7392EC08-E7CE-4903-91B5-96930FDCD93A}" presName="root" presStyleCnt="0"/>
      <dgm:spPr/>
    </dgm:pt>
    <dgm:pt modelId="{D2FD4A4D-35A5-4F39-9B01-0D101609E653}" type="pres">
      <dgm:prSet presAssocID="{7392EC08-E7CE-4903-91B5-96930FDCD93A}" presName="rootComposite" presStyleCnt="0"/>
      <dgm:spPr/>
    </dgm:pt>
    <dgm:pt modelId="{A35E80DB-6F93-47FE-8616-804CB04770EE}" type="pres">
      <dgm:prSet presAssocID="{7392EC08-E7CE-4903-91B5-96930FDCD93A}" presName="rootText" presStyleLbl="node1" presStyleIdx="2" presStyleCnt="3"/>
      <dgm:spPr/>
    </dgm:pt>
    <dgm:pt modelId="{43F41791-5521-4983-B4AC-AC768EE849C9}" type="pres">
      <dgm:prSet presAssocID="{7392EC08-E7CE-4903-91B5-96930FDCD93A}" presName="rootConnector" presStyleLbl="node1" presStyleIdx="2" presStyleCnt="3"/>
      <dgm:spPr/>
    </dgm:pt>
    <dgm:pt modelId="{C044B77F-AD72-400F-B592-C24370CC2447}" type="pres">
      <dgm:prSet presAssocID="{7392EC08-E7CE-4903-91B5-96930FDCD93A}" presName="childShape" presStyleCnt="0"/>
      <dgm:spPr/>
    </dgm:pt>
  </dgm:ptLst>
  <dgm:cxnLst>
    <dgm:cxn modelId="{65060909-2C94-4649-9F89-73258AA06873}" srcId="{7C9E1B28-E3DB-46BF-BB49-AFAE5395D1BA}" destId="{7392EC08-E7CE-4903-91B5-96930FDCD93A}" srcOrd="2" destOrd="0" parTransId="{89AB6848-8939-4B53-B722-238DEDB3C2A9}" sibTransId="{D95D94B2-60B8-4597-9EAD-D01395E9DF76}"/>
    <dgm:cxn modelId="{532B3769-B12B-4CC5-B97A-8C1A19DF226D}" type="presOf" srcId="{7C9E1B28-E3DB-46BF-BB49-AFAE5395D1BA}" destId="{4DFA9B88-8162-4117-B19E-7583A068AD42}" srcOrd="0" destOrd="0" presId="urn:microsoft.com/office/officeart/2005/8/layout/hierarchy3"/>
    <dgm:cxn modelId="{8EA20571-43E9-4270-B0FA-CBEF5F9C8AEE}" srcId="{7C9E1B28-E3DB-46BF-BB49-AFAE5395D1BA}" destId="{273DC79C-1058-454E-B599-9A605BC8A913}" srcOrd="1" destOrd="0" parTransId="{E3341C31-0FDD-471B-8505-B2B402D764F9}" sibTransId="{99E41739-5F3F-45DB-BCEB-B3CE4411663E}"/>
    <dgm:cxn modelId="{FBF77C7F-5ACB-4BAE-9910-0CDBAE4D42E6}" type="presOf" srcId="{7392EC08-E7CE-4903-91B5-96930FDCD93A}" destId="{A35E80DB-6F93-47FE-8616-804CB04770EE}" srcOrd="0" destOrd="0" presId="urn:microsoft.com/office/officeart/2005/8/layout/hierarchy3"/>
    <dgm:cxn modelId="{0CA2ABAD-2BFB-4D2F-AEE9-15808061CE99}" type="presOf" srcId="{4FB1E4E0-9295-4957-B221-B7F0D1389501}" destId="{E672DA44-4CE0-484D-8018-36668EA56149}" srcOrd="1" destOrd="0" presId="urn:microsoft.com/office/officeart/2005/8/layout/hierarchy3"/>
    <dgm:cxn modelId="{F02493BD-8D56-4628-A8B4-47727757DF46}" srcId="{7C9E1B28-E3DB-46BF-BB49-AFAE5395D1BA}" destId="{4FB1E4E0-9295-4957-B221-B7F0D1389501}" srcOrd="0" destOrd="0" parTransId="{8BE37732-3549-4405-9924-DA3EF53870E5}" sibTransId="{15862073-262F-44A1-A5BC-183AFC84253C}"/>
    <dgm:cxn modelId="{1FDEB5C6-BE06-4CD7-99C5-D735F926B535}" type="presOf" srcId="{4FB1E4E0-9295-4957-B221-B7F0D1389501}" destId="{4447027F-C4CD-4298-8849-6DF3DC9C4972}" srcOrd="0" destOrd="0" presId="urn:microsoft.com/office/officeart/2005/8/layout/hierarchy3"/>
    <dgm:cxn modelId="{E22782DD-8E28-4277-838B-1E4CF0D0B720}" type="presOf" srcId="{7392EC08-E7CE-4903-91B5-96930FDCD93A}" destId="{43F41791-5521-4983-B4AC-AC768EE849C9}" srcOrd="1" destOrd="0" presId="urn:microsoft.com/office/officeart/2005/8/layout/hierarchy3"/>
    <dgm:cxn modelId="{5156E7E3-1943-45C4-89AF-2A4F1F4340CD}" type="presOf" srcId="{273DC79C-1058-454E-B599-9A605BC8A913}" destId="{827CA6BA-C638-439B-978A-FA0032B900D3}" srcOrd="1" destOrd="0" presId="urn:microsoft.com/office/officeart/2005/8/layout/hierarchy3"/>
    <dgm:cxn modelId="{A07292EC-FD59-44C5-9AD6-03D928979661}" type="presOf" srcId="{273DC79C-1058-454E-B599-9A605BC8A913}" destId="{805262C4-67AE-4286-AE11-581BDDF81C5B}" srcOrd="0" destOrd="0" presId="urn:microsoft.com/office/officeart/2005/8/layout/hierarchy3"/>
    <dgm:cxn modelId="{4ABC332C-A1F6-4B97-A7F6-88C52AA5F772}" type="presParOf" srcId="{4DFA9B88-8162-4117-B19E-7583A068AD42}" destId="{3A609733-2A91-40CE-AB1F-4D700E9BF816}" srcOrd="0" destOrd="0" presId="urn:microsoft.com/office/officeart/2005/8/layout/hierarchy3"/>
    <dgm:cxn modelId="{C4BF8C36-F849-4476-854F-12E8E5AE238F}" type="presParOf" srcId="{3A609733-2A91-40CE-AB1F-4D700E9BF816}" destId="{2EF2997A-C235-4104-ABF2-4A36BE9AF6E6}" srcOrd="0" destOrd="0" presId="urn:microsoft.com/office/officeart/2005/8/layout/hierarchy3"/>
    <dgm:cxn modelId="{0D7600DF-27D8-4711-BDFB-124B355CE245}" type="presParOf" srcId="{2EF2997A-C235-4104-ABF2-4A36BE9AF6E6}" destId="{4447027F-C4CD-4298-8849-6DF3DC9C4972}" srcOrd="0" destOrd="0" presId="urn:microsoft.com/office/officeart/2005/8/layout/hierarchy3"/>
    <dgm:cxn modelId="{DC821D32-BDA5-4DC0-88D9-561FE08B635C}" type="presParOf" srcId="{2EF2997A-C235-4104-ABF2-4A36BE9AF6E6}" destId="{E672DA44-4CE0-484D-8018-36668EA56149}" srcOrd="1" destOrd="0" presId="urn:microsoft.com/office/officeart/2005/8/layout/hierarchy3"/>
    <dgm:cxn modelId="{67B59FBD-3E97-4E45-8C9F-088005ADC235}" type="presParOf" srcId="{3A609733-2A91-40CE-AB1F-4D700E9BF816}" destId="{1F4F54DE-7696-472A-B14C-09526B341F08}" srcOrd="1" destOrd="0" presId="urn:microsoft.com/office/officeart/2005/8/layout/hierarchy3"/>
    <dgm:cxn modelId="{DC18F728-319D-4C76-BEDC-1431F731F1C4}" type="presParOf" srcId="{4DFA9B88-8162-4117-B19E-7583A068AD42}" destId="{B299AC20-19F1-4011-8A76-F7CD060C0B7B}" srcOrd="1" destOrd="0" presId="urn:microsoft.com/office/officeart/2005/8/layout/hierarchy3"/>
    <dgm:cxn modelId="{D6D73576-F7D2-4C13-A1CB-6D9B981C4E9D}" type="presParOf" srcId="{B299AC20-19F1-4011-8A76-F7CD060C0B7B}" destId="{1F77E904-32F6-4B56-A41B-65BA7B08011B}" srcOrd="0" destOrd="0" presId="urn:microsoft.com/office/officeart/2005/8/layout/hierarchy3"/>
    <dgm:cxn modelId="{F48643FE-CD41-4080-94C6-8F9B8F483810}" type="presParOf" srcId="{1F77E904-32F6-4B56-A41B-65BA7B08011B}" destId="{805262C4-67AE-4286-AE11-581BDDF81C5B}" srcOrd="0" destOrd="0" presId="urn:microsoft.com/office/officeart/2005/8/layout/hierarchy3"/>
    <dgm:cxn modelId="{4BE32B3D-EB10-4D2A-9E9E-594D49187E9F}" type="presParOf" srcId="{1F77E904-32F6-4B56-A41B-65BA7B08011B}" destId="{827CA6BA-C638-439B-978A-FA0032B900D3}" srcOrd="1" destOrd="0" presId="urn:microsoft.com/office/officeart/2005/8/layout/hierarchy3"/>
    <dgm:cxn modelId="{A38470D9-F844-4E8C-9EC2-6E09568B72E1}" type="presParOf" srcId="{B299AC20-19F1-4011-8A76-F7CD060C0B7B}" destId="{D71C90B4-A13F-4C56-A972-BA816D9529D1}" srcOrd="1" destOrd="0" presId="urn:microsoft.com/office/officeart/2005/8/layout/hierarchy3"/>
    <dgm:cxn modelId="{E76E1C1B-23AF-4AA1-A726-651F490E77B0}" type="presParOf" srcId="{4DFA9B88-8162-4117-B19E-7583A068AD42}" destId="{3021F35C-AFED-433B-A744-990B8C19EE91}" srcOrd="2" destOrd="0" presId="urn:microsoft.com/office/officeart/2005/8/layout/hierarchy3"/>
    <dgm:cxn modelId="{E4F3FBA9-FB0D-476C-A5F9-4146021783D2}" type="presParOf" srcId="{3021F35C-AFED-433B-A744-990B8C19EE91}" destId="{D2FD4A4D-35A5-4F39-9B01-0D101609E653}" srcOrd="0" destOrd="0" presId="urn:microsoft.com/office/officeart/2005/8/layout/hierarchy3"/>
    <dgm:cxn modelId="{81952F80-9BDE-4D3F-8CB4-EC3727FA070B}" type="presParOf" srcId="{D2FD4A4D-35A5-4F39-9B01-0D101609E653}" destId="{A35E80DB-6F93-47FE-8616-804CB04770EE}" srcOrd="0" destOrd="0" presId="urn:microsoft.com/office/officeart/2005/8/layout/hierarchy3"/>
    <dgm:cxn modelId="{AF29D9C6-16A0-4943-B034-BBA63DA79DFE}" type="presParOf" srcId="{D2FD4A4D-35A5-4F39-9B01-0D101609E653}" destId="{43F41791-5521-4983-B4AC-AC768EE849C9}" srcOrd="1" destOrd="0" presId="urn:microsoft.com/office/officeart/2005/8/layout/hierarchy3"/>
    <dgm:cxn modelId="{2F14D914-E98B-4AD0-B85D-0C91FD216616}" type="presParOf" srcId="{3021F35C-AFED-433B-A744-990B8C19EE91}" destId="{C044B77F-AD72-400F-B592-C24370CC2447}"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sp="http://schemas.microsoft.com/office/drawing/2008/diagram" xmlns:dgm="http://schemas.openxmlformats.org/drawingml/2006/diagram" xmlns:a="http://schemas.openxmlformats.org/drawingml/2006/main">
  <dgm:ptLst>
    <dgm:pt modelId="{08EFF095-C1DC-40C2-BA87-865D1B4525DC}"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BE2C9FB6-722A-4015-A6F8-C22F9401E159}">
      <dgm:prSet/>
      <dgm:spPr/>
      <dgm:t>
        <a:bodyPr/>
        <a:lstStyle/>
        <a:p>
          <a:r>
            <a:rPr lang="en-US" dirty="0">
              <a:latin typeface="Georgia" panose="02040502050405020303" pitchFamily="18" charset="0"/>
            </a:rPr>
            <a:t>Relevance</a:t>
          </a:r>
        </a:p>
      </dgm:t>
    </dgm:pt>
    <dgm:pt modelId="{94CFD10E-07AD-4D96-B053-2F2FEB0598B4}" type="parTrans" cxnId="{0F90FC3C-016A-485C-B836-AAE759550E1A}">
      <dgm:prSet/>
      <dgm:spPr/>
      <dgm:t>
        <a:bodyPr/>
        <a:lstStyle/>
        <a:p>
          <a:endParaRPr lang="en-US"/>
        </a:p>
      </dgm:t>
    </dgm:pt>
    <dgm:pt modelId="{29B2CBD3-94B0-40FA-8CA7-254A328B8F0F}" type="sibTrans" cxnId="{0F90FC3C-016A-485C-B836-AAE759550E1A}">
      <dgm:prSet/>
      <dgm:spPr/>
      <dgm:t>
        <a:bodyPr/>
        <a:lstStyle/>
        <a:p>
          <a:endParaRPr lang="en-US"/>
        </a:p>
      </dgm:t>
    </dgm:pt>
    <dgm:pt modelId="{E59847C3-B162-403D-BB0D-B7EF44B1C989}">
      <dgm:prSet/>
      <dgm:spPr/>
      <dgm:t>
        <a:bodyPr/>
        <a:lstStyle/>
        <a:p>
          <a:r>
            <a:rPr lang="en-US" dirty="0">
              <a:latin typeface="Georgia" panose="02040502050405020303" pitchFamily="18" charset="0"/>
            </a:rPr>
            <a:t>Credibility</a:t>
          </a:r>
          <a:r>
            <a:rPr lang="en-US" dirty="0"/>
            <a:t> </a:t>
          </a:r>
        </a:p>
      </dgm:t>
    </dgm:pt>
    <dgm:pt modelId="{BE590D45-A57C-4C08-AFC7-950B29CE2CAF}" type="parTrans" cxnId="{6CD534A2-24B3-477E-85DB-1A561EB0F700}">
      <dgm:prSet/>
      <dgm:spPr/>
      <dgm:t>
        <a:bodyPr/>
        <a:lstStyle/>
        <a:p>
          <a:endParaRPr lang="en-US"/>
        </a:p>
      </dgm:t>
    </dgm:pt>
    <dgm:pt modelId="{C2C5359D-1EDB-46A4-ACE5-A2C17DBD40A7}" type="sibTrans" cxnId="{6CD534A2-24B3-477E-85DB-1A561EB0F700}">
      <dgm:prSet/>
      <dgm:spPr/>
      <dgm:t>
        <a:bodyPr/>
        <a:lstStyle/>
        <a:p>
          <a:endParaRPr lang="en-US"/>
        </a:p>
      </dgm:t>
    </dgm:pt>
    <dgm:pt modelId="{D9ED494D-B047-4440-8627-A35470608278}" type="pres">
      <dgm:prSet presAssocID="{08EFF095-C1DC-40C2-BA87-865D1B4525DC}" presName="hierChild1" presStyleCnt="0">
        <dgm:presLayoutVars>
          <dgm:chPref val="1"/>
          <dgm:dir/>
          <dgm:animOne val="branch"/>
          <dgm:animLvl val="lvl"/>
          <dgm:resizeHandles/>
        </dgm:presLayoutVars>
      </dgm:prSet>
      <dgm:spPr/>
    </dgm:pt>
    <dgm:pt modelId="{F2E0EEFB-F476-4D58-9E4E-AFC7DD9EA311}" type="pres">
      <dgm:prSet presAssocID="{BE2C9FB6-722A-4015-A6F8-C22F9401E159}" presName="hierRoot1" presStyleCnt="0"/>
      <dgm:spPr/>
    </dgm:pt>
    <dgm:pt modelId="{80381D4C-B252-42F9-8EED-E3E64C05D7B1}" type="pres">
      <dgm:prSet presAssocID="{BE2C9FB6-722A-4015-A6F8-C22F9401E159}" presName="composite" presStyleCnt="0"/>
      <dgm:spPr/>
    </dgm:pt>
    <dgm:pt modelId="{D27E266B-E3C9-4BE5-8D6F-ABD8389267F1}" type="pres">
      <dgm:prSet presAssocID="{BE2C9FB6-722A-4015-A6F8-C22F9401E159}" presName="background" presStyleLbl="node0" presStyleIdx="0" presStyleCnt="2"/>
      <dgm:spPr/>
    </dgm:pt>
    <dgm:pt modelId="{A71F415F-222E-4F00-B9FF-ED100600F2E7}" type="pres">
      <dgm:prSet presAssocID="{BE2C9FB6-722A-4015-A6F8-C22F9401E159}" presName="text" presStyleLbl="fgAcc0" presStyleIdx="0" presStyleCnt="2">
        <dgm:presLayoutVars>
          <dgm:chPref val="3"/>
        </dgm:presLayoutVars>
      </dgm:prSet>
      <dgm:spPr/>
    </dgm:pt>
    <dgm:pt modelId="{F98D6C1F-5877-4F7D-8544-61599709DCEC}" type="pres">
      <dgm:prSet presAssocID="{BE2C9FB6-722A-4015-A6F8-C22F9401E159}" presName="hierChild2" presStyleCnt="0"/>
      <dgm:spPr/>
    </dgm:pt>
    <dgm:pt modelId="{439F7919-19CC-455D-BB56-B1F4BFAB75F4}" type="pres">
      <dgm:prSet presAssocID="{E59847C3-B162-403D-BB0D-B7EF44B1C989}" presName="hierRoot1" presStyleCnt="0"/>
      <dgm:spPr/>
    </dgm:pt>
    <dgm:pt modelId="{12FE01EE-B4BF-4C34-87A0-8F3CA1BCF190}" type="pres">
      <dgm:prSet presAssocID="{E59847C3-B162-403D-BB0D-B7EF44B1C989}" presName="composite" presStyleCnt="0"/>
      <dgm:spPr/>
    </dgm:pt>
    <dgm:pt modelId="{3C93727C-D2E9-41C0-B33E-ADC01E37C743}" type="pres">
      <dgm:prSet presAssocID="{E59847C3-B162-403D-BB0D-B7EF44B1C989}" presName="background" presStyleLbl="node0" presStyleIdx="1" presStyleCnt="2"/>
      <dgm:spPr/>
    </dgm:pt>
    <dgm:pt modelId="{3B9927A7-091A-4E37-A50B-E538646515F8}" type="pres">
      <dgm:prSet presAssocID="{E59847C3-B162-403D-BB0D-B7EF44B1C989}" presName="text" presStyleLbl="fgAcc0" presStyleIdx="1" presStyleCnt="2">
        <dgm:presLayoutVars>
          <dgm:chPref val="3"/>
        </dgm:presLayoutVars>
      </dgm:prSet>
      <dgm:spPr/>
    </dgm:pt>
    <dgm:pt modelId="{9A74AD2B-704B-4DEC-88EF-8393CD88AF77}" type="pres">
      <dgm:prSet presAssocID="{E59847C3-B162-403D-BB0D-B7EF44B1C989}" presName="hierChild2" presStyleCnt="0"/>
      <dgm:spPr/>
    </dgm:pt>
  </dgm:ptLst>
  <dgm:cxnLst>
    <dgm:cxn modelId="{0F90FC3C-016A-485C-B836-AAE759550E1A}" srcId="{08EFF095-C1DC-40C2-BA87-865D1B4525DC}" destId="{BE2C9FB6-722A-4015-A6F8-C22F9401E159}" srcOrd="0" destOrd="0" parTransId="{94CFD10E-07AD-4D96-B053-2F2FEB0598B4}" sibTransId="{29B2CBD3-94B0-40FA-8CA7-254A328B8F0F}"/>
    <dgm:cxn modelId="{50E43356-E225-4242-911B-1E378B6A5797}" type="presOf" srcId="{E59847C3-B162-403D-BB0D-B7EF44B1C989}" destId="{3B9927A7-091A-4E37-A50B-E538646515F8}" srcOrd="0" destOrd="0" presId="urn:microsoft.com/office/officeart/2005/8/layout/hierarchy1"/>
    <dgm:cxn modelId="{6CD534A2-24B3-477E-85DB-1A561EB0F700}" srcId="{08EFF095-C1DC-40C2-BA87-865D1B4525DC}" destId="{E59847C3-B162-403D-BB0D-B7EF44B1C989}" srcOrd="1" destOrd="0" parTransId="{BE590D45-A57C-4C08-AFC7-950B29CE2CAF}" sibTransId="{C2C5359D-1EDB-46A4-ACE5-A2C17DBD40A7}"/>
    <dgm:cxn modelId="{F682AFD8-23CD-4181-B7C1-0D2948890623}" type="presOf" srcId="{08EFF095-C1DC-40C2-BA87-865D1B4525DC}" destId="{D9ED494D-B047-4440-8627-A35470608278}" srcOrd="0" destOrd="0" presId="urn:microsoft.com/office/officeart/2005/8/layout/hierarchy1"/>
    <dgm:cxn modelId="{95A048DD-426E-4B1C-A2C5-E459F0BA520F}" type="presOf" srcId="{BE2C9FB6-722A-4015-A6F8-C22F9401E159}" destId="{A71F415F-222E-4F00-B9FF-ED100600F2E7}" srcOrd="0" destOrd="0" presId="urn:microsoft.com/office/officeart/2005/8/layout/hierarchy1"/>
    <dgm:cxn modelId="{95AA4149-C3E9-4585-91FB-63C030F11614}" type="presParOf" srcId="{D9ED494D-B047-4440-8627-A35470608278}" destId="{F2E0EEFB-F476-4D58-9E4E-AFC7DD9EA311}" srcOrd="0" destOrd="0" presId="urn:microsoft.com/office/officeart/2005/8/layout/hierarchy1"/>
    <dgm:cxn modelId="{4758D810-B139-4239-8B24-915F1779376A}" type="presParOf" srcId="{F2E0EEFB-F476-4D58-9E4E-AFC7DD9EA311}" destId="{80381D4C-B252-42F9-8EED-E3E64C05D7B1}" srcOrd="0" destOrd="0" presId="urn:microsoft.com/office/officeart/2005/8/layout/hierarchy1"/>
    <dgm:cxn modelId="{44005DC5-A4DE-4DDC-AC66-DD4E519B52F0}" type="presParOf" srcId="{80381D4C-B252-42F9-8EED-E3E64C05D7B1}" destId="{D27E266B-E3C9-4BE5-8D6F-ABD8389267F1}" srcOrd="0" destOrd="0" presId="urn:microsoft.com/office/officeart/2005/8/layout/hierarchy1"/>
    <dgm:cxn modelId="{C513EC5B-9FE0-42C1-A2FF-9FA972A6B57D}" type="presParOf" srcId="{80381D4C-B252-42F9-8EED-E3E64C05D7B1}" destId="{A71F415F-222E-4F00-B9FF-ED100600F2E7}" srcOrd="1" destOrd="0" presId="urn:microsoft.com/office/officeart/2005/8/layout/hierarchy1"/>
    <dgm:cxn modelId="{C97053F3-C92E-4A52-A26A-26355FF848AA}" type="presParOf" srcId="{F2E0EEFB-F476-4D58-9E4E-AFC7DD9EA311}" destId="{F98D6C1F-5877-4F7D-8544-61599709DCEC}" srcOrd="1" destOrd="0" presId="urn:microsoft.com/office/officeart/2005/8/layout/hierarchy1"/>
    <dgm:cxn modelId="{057F1516-8138-4A22-9551-BAB414FD8EC1}" type="presParOf" srcId="{D9ED494D-B047-4440-8627-A35470608278}" destId="{439F7919-19CC-455D-BB56-B1F4BFAB75F4}" srcOrd="1" destOrd="0" presId="urn:microsoft.com/office/officeart/2005/8/layout/hierarchy1"/>
    <dgm:cxn modelId="{878A1932-343A-40A5-A06D-82FB92476453}" type="presParOf" srcId="{439F7919-19CC-455D-BB56-B1F4BFAB75F4}" destId="{12FE01EE-B4BF-4C34-87A0-8F3CA1BCF190}" srcOrd="0" destOrd="0" presId="urn:microsoft.com/office/officeart/2005/8/layout/hierarchy1"/>
    <dgm:cxn modelId="{B32868E6-F59D-4016-8136-F4F3A7DA7286}" type="presParOf" srcId="{12FE01EE-B4BF-4C34-87A0-8F3CA1BCF190}" destId="{3C93727C-D2E9-41C0-B33E-ADC01E37C743}" srcOrd="0" destOrd="0" presId="urn:microsoft.com/office/officeart/2005/8/layout/hierarchy1"/>
    <dgm:cxn modelId="{48D1A085-7090-4F89-AD0B-30C489059779}" type="presParOf" srcId="{12FE01EE-B4BF-4C34-87A0-8F3CA1BCF190}" destId="{3B9927A7-091A-4E37-A50B-E538646515F8}" srcOrd="1" destOrd="0" presId="urn:microsoft.com/office/officeart/2005/8/layout/hierarchy1"/>
    <dgm:cxn modelId="{FF4E6BE5-BCAA-4560-928C-1EEA317D36BB}" type="presParOf" srcId="{439F7919-19CC-455D-BB56-B1F4BFAB75F4}" destId="{9A74AD2B-704B-4DEC-88EF-8393CD88AF7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sp="http://schemas.microsoft.com/office/drawing/2008/diagram" xmlns:dgm="http://schemas.openxmlformats.org/drawingml/2006/diagram" xmlns:a="http://schemas.openxmlformats.org/drawingml/2006/main">
  <dgm:ptLst>
    <dgm:pt modelId="{B331CB82-2F78-46E0-A3F5-E612199A3A28}"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794A90E0-1554-4A4E-B9ED-0294FC003010}">
      <dgm:prSet/>
      <dgm:spPr/>
      <dgm:t>
        <a:bodyPr/>
        <a:lstStyle/>
        <a:p>
          <a:r>
            <a:rPr lang="en-US" b="1" dirty="0">
              <a:latin typeface="Georgia" panose="02040502050405020303" pitchFamily="18" charset="0"/>
            </a:rPr>
            <a:t>Mantra:  </a:t>
          </a:r>
          <a:r>
            <a:rPr lang="en-US" dirty="0">
              <a:latin typeface="Georgia" panose="02040502050405020303" pitchFamily="18" charset="0"/>
            </a:rPr>
            <a:t>Is the fact or information that is being offered likely to prove/disprove an issue in the investigation?  </a:t>
          </a:r>
        </a:p>
      </dgm:t>
    </dgm:pt>
    <dgm:pt modelId="{5E1544C5-BDB2-41A9-9239-07F2003E6E48}" type="parTrans" cxnId="{AAD3FCC8-72D2-4699-86AF-9BA958B40638}">
      <dgm:prSet/>
      <dgm:spPr/>
      <dgm:t>
        <a:bodyPr/>
        <a:lstStyle/>
        <a:p>
          <a:endParaRPr lang="en-US"/>
        </a:p>
      </dgm:t>
    </dgm:pt>
    <dgm:pt modelId="{0261F47D-FC9C-46EF-B68A-AFAE1D538414}" type="sibTrans" cxnId="{AAD3FCC8-72D2-4699-86AF-9BA958B40638}">
      <dgm:prSet/>
      <dgm:spPr/>
      <dgm:t>
        <a:bodyPr/>
        <a:lstStyle/>
        <a:p>
          <a:endParaRPr lang="en-US"/>
        </a:p>
      </dgm:t>
    </dgm:pt>
    <dgm:pt modelId="{D54FC8A4-00F8-44DB-A7C2-9B88A785104E}">
      <dgm:prSet/>
      <dgm:spPr/>
      <dgm:t>
        <a:bodyPr/>
        <a:lstStyle/>
        <a:p>
          <a:r>
            <a:rPr lang="en-US" dirty="0">
              <a:latin typeface="Georgia" panose="02040502050405020303" pitchFamily="18" charset="0"/>
            </a:rPr>
            <a:t>If it is likely to prove/disprove, even indirectly, it is relevant.  If it is not likely to do so, it should not be considered.</a:t>
          </a:r>
        </a:p>
      </dgm:t>
    </dgm:pt>
    <dgm:pt modelId="{59C86416-67F7-43DA-A275-1B755C55F9E3}" type="parTrans" cxnId="{566930C0-58B8-4398-9970-34A2BF331689}">
      <dgm:prSet/>
      <dgm:spPr/>
      <dgm:t>
        <a:bodyPr/>
        <a:lstStyle/>
        <a:p>
          <a:endParaRPr lang="en-US"/>
        </a:p>
      </dgm:t>
    </dgm:pt>
    <dgm:pt modelId="{C83715A4-875A-4C30-9F78-17E4980955D8}" type="sibTrans" cxnId="{566930C0-58B8-4398-9970-34A2BF331689}">
      <dgm:prSet/>
      <dgm:spPr/>
      <dgm:t>
        <a:bodyPr/>
        <a:lstStyle/>
        <a:p>
          <a:endParaRPr lang="en-US"/>
        </a:p>
      </dgm:t>
    </dgm:pt>
    <dgm:pt modelId="{D83F5FA4-0613-4920-8D8C-49DBF2B510EC}" type="pres">
      <dgm:prSet presAssocID="{B331CB82-2F78-46E0-A3F5-E612199A3A28}" presName="hierChild1" presStyleCnt="0">
        <dgm:presLayoutVars>
          <dgm:chPref val="1"/>
          <dgm:dir/>
          <dgm:animOne val="branch"/>
          <dgm:animLvl val="lvl"/>
          <dgm:resizeHandles/>
        </dgm:presLayoutVars>
      </dgm:prSet>
      <dgm:spPr/>
    </dgm:pt>
    <dgm:pt modelId="{BA3D03FA-74A8-4517-B46D-4CD4AE2034A9}" type="pres">
      <dgm:prSet presAssocID="{794A90E0-1554-4A4E-B9ED-0294FC003010}" presName="hierRoot1" presStyleCnt="0"/>
      <dgm:spPr/>
    </dgm:pt>
    <dgm:pt modelId="{267F481E-F81E-4E7B-A93F-39267564A2B7}" type="pres">
      <dgm:prSet presAssocID="{794A90E0-1554-4A4E-B9ED-0294FC003010}" presName="composite" presStyleCnt="0"/>
      <dgm:spPr/>
    </dgm:pt>
    <dgm:pt modelId="{E1E71E68-8DE3-43DB-8E7A-1EC5314CE501}" type="pres">
      <dgm:prSet presAssocID="{794A90E0-1554-4A4E-B9ED-0294FC003010}" presName="background" presStyleLbl="node0" presStyleIdx="0" presStyleCnt="2"/>
      <dgm:spPr/>
    </dgm:pt>
    <dgm:pt modelId="{B097F3B5-A492-45E8-8C92-2C06D59FDC46}" type="pres">
      <dgm:prSet presAssocID="{794A90E0-1554-4A4E-B9ED-0294FC003010}" presName="text" presStyleLbl="fgAcc0" presStyleIdx="0" presStyleCnt="2">
        <dgm:presLayoutVars>
          <dgm:chPref val="3"/>
        </dgm:presLayoutVars>
      </dgm:prSet>
      <dgm:spPr/>
    </dgm:pt>
    <dgm:pt modelId="{70DA4993-645F-496E-8C85-F5AAC6A6761F}" type="pres">
      <dgm:prSet presAssocID="{794A90E0-1554-4A4E-B9ED-0294FC003010}" presName="hierChild2" presStyleCnt="0"/>
      <dgm:spPr/>
    </dgm:pt>
    <dgm:pt modelId="{23190602-ACC5-440F-A069-77A74A218E3F}" type="pres">
      <dgm:prSet presAssocID="{D54FC8A4-00F8-44DB-A7C2-9B88A785104E}" presName="hierRoot1" presStyleCnt="0"/>
      <dgm:spPr/>
    </dgm:pt>
    <dgm:pt modelId="{3D1202DB-A873-4AEE-99B2-30D2FA6C0C40}" type="pres">
      <dgm:prSet presAssocID="{D54FC8A4-00F8-44DB-A7C2-9B88A785104E}" presName="composite" presStyleCnt="0"/>
      <dgm:spPr/>
    </dgm:pt>
    <dgm:pt modelId="{5A1DD186-679F-464D-A30E-40ECA285B680}" type="pres">
      <dgm:prSet presAssocID="{D54FC8A4-00F8-44DB-A7C2-9B88A785104E}" presName="background" presStyleLbl="node0" presStyleIdx="1" presStyleCnt="2"/>
      <dgm:spPr/>
    </dgm:pt>
    <dgm:pt modelId="{E9E52279-1E9E-417B-9790-48B681850BE9}" type="pres">
      <dgm:prSet presAssocID="{D54FC8A4-00F8-44DB-A7C2-9B88A785104E}" presName="text" presStyleLbl="fgAcc0" presStyleIdx="1" presStyleCnt="2">
        <dgm:presLayoutVars>
          <dgm:chPref val="3"/>
        </dgm:presLayoutVars>
      </dgm:prSet>
      <dgm:spPr/>
    </dgm:pt>
    <dgm:pt modelId="{E7067919-AFFE-435B-8BA2-155174F27292}" type="pres">
      <dgm:prSet presAssocID="{D54FC8A4-00F8-44DB-A7C2-9B88A785104E}" presName="hierChild2" presStyleCnt="0"/>
      <dgm:spPr/>
    </dgm:pt>
  </dgm:ptLst>
  <dgm:cxnLst>
    <dgm:cxn modelId="{4B011754-575F-494A-8D81-CFE536CEF1ED}" type="presOf" srcId="{D54FC8A4-00F8-44DB-A7C2-9B88A785104E}" destId="{E9E52279-1E9E-417B-9790-48B681850BE9}" srcOrd="0" destOrd="0" presId="urn:microsoft.com/office/officeart/2005/8/layout/hierarchy1"/>
    <dgm:cxn modelId="{8F889C77-0E7D-4E1D-80D4-E3F567C90B48}" type="presOf" srcId="{B331CB82-2F78-46E0-A3F5-E612199A3A28}" destId="{D83F5FA4-0613-4920-8D8C-49DBF2B510EC}" srcOrd="0" destOrd="0" presId="urn:microsoft.com/office/officeart/2005/8/layout/hierarchy1"/>
    <dgm:cxn modelId="{566930C0-58B8-4398-9970-34A2BF331689}" srcId="{B331CB82-2F78-46E0-A3F5-E612199A3A28}" destId="{D54FC8A4-00F8-44DB-A7C2-9B88A785104E}" srcOrd="1" destOrd="0" parTransId="{59C86416-67F7-43DA-A275-1B755C55F9E3}" sibTransId="{C83715A4-875A-4C30-9F78-17E4980955D8}"/>
    <dgm:cxn modelId="{AAD3FCC8-72D2-4699-86AF-9BA958B40638}" srcId="{B331CB82-2F78-46E0-A3F5-E612199A3A28}" destId="{794A90E0-1554-4A4E-B9ED-0294FC003010}" srcOrd="0" destOrd="0" parTransId="{5E1544C5-BDB2-41A9-9239-07F2003E6E48}" sibTransId="{0261F47D-FC9C-46EF-B68A-AFAE1D538414}"/>
    <dgm:cxn modelId="{35AC43FF-B0A2-4D83-AC78-1B4AEA622977}" type="presOf" srcId="{794A90E0-1554-4A4E-B9ED-0294FC003010}" destId="{B097F3B5-A492-45E8-8C92-2C06D59FDC46}" srcOrd="0" destOrd="0" presId="urn:microsoft.com/office/officeart/2005/8/layout/hierarchy1"/>
    <dgm:cxn modelId="{6A06BF76-54C6-4CE3-B347-DAD0DCE6FD68}" type="presParOf" srcId="{D83F5FA4-0613-4920-8D8C-49DBF2B510EC}" destId="{BA3D03FA-74A8-4517-B46D-4CD4AE2034A9}" srcOrd="0" destOrd="0" presId="urn:microsoft.com/office/officeart/2005/8/layout/hierarchy1"/>
    <dgm:cxn modelId="{8CA83CCE-C892-4AFE-9313-92B9E108F216}" type="presParOf" srcId="{BA3D03FA-74A8-4517-B46D-4CD4AE2034A9}" destId="{267F481E-F81E-4E7B-A93F-39267564A2B7}" srcOrd="0" destOrd="0" presId="urn:microsoft.com/office/officeart/2005/8/layout/hierarchy1"/>
    <dgm:cxn modelId="{00504A5C-FE09-4B84-8909-76320B84C8E6}" type="presParOf" srcId="{267F481E-F81E-4E7B-A93F-39267564A2B7}" destId="{E1E71E68-8DE3-43DB-8E7A-1EC5314CE501}" srcOrd="0" destOrd="0" presId="urn:microsoft.com/office/officeart/2005/8/layout/hierarchy1"/>
    <dgm:cxn modelId="{0AB058F6-8999-4C7A-9FD1-8F62D3FD1E24}" type="presParOf" srcId="{267F481E-F81E-4E7B-A93F-39267564A2B7}" destId="{B097F3B5-A492-45E8-8C92-2C06D59FDC46}" srcOrd="1" destOrd="0" presId="urn:microsoft.com/office/officeart/2005/8/layout/hierarchy1"/>
    <dgm:cxn modelId="{1C37D23E-7C5F-4E5A-9F1C-5F2B48629FC0}" type="presParOf" srcId="{BA3D03FA-74A8-4517-B46D-4CD4AE2034A9}" destId="{70DA4993-645F-496E-8C85-F5AAC6A6761F}" srcOrd="1" destOrd="0" presId="urn:microsoft.com/office/officeart/2005/8/layout/hierarchy1"/>
    <dgm:cxn modelId="{05756893-C71F-4734-A2DD-9716CAB7CD91}" type="presParOf" srcId="{D83F5FA4-0613-4920-8D8C-49DBF2B510EC}" destId="{23190602-ACC5-440F-A069-77A74A218E3F}" srcOrd="1" destOrd="0" presId="urn:microsoft.com/office/officeart/2005/8/layout/hierarchy1"/>
    <dgm:cxn modelId="{2143C93A-1AAB-4D38-A90B-2768C02BF6C6}" type="presParOf" srcId="{23190602-ACC5-440F-A069-77A74A218E3F}" destId="{3D1202DB-A873-4AEE-99B2-30D2FA6C0C40}" srcOrd="0" destOrd="0" presId="urn:microsoft.com/office/officeart/2005/8/layout/hierarchy1"/>
    <dgm:cxn modelId="{8FA64C4E-73DD-4B0E-8E93-406F0C576890}" type="presParOf" srcId="{3D1202DB-A873-4AEE-99B2-30D2FA6C0C40}" destId="{5A1DD186-679F-464D-A30E-40ECA285B680}" srcOrd="0" destOrd="0" presId="urn:microsoft.com/office/officeart/2005/8/layout/hierarchy1"/>
    <dgm:cxn modelId="{71082B92-1435-4810-AEAF-D1736399EC18}" type="presParOf" srcId="{3D1202DB-A873-4AEE-99B2-30D2FA6C0C40}" destId="{E9E52279-1E9E-417B-9790-48B681850BE9}" srcOrd="1" destOrd="0" presId="urn:microsoft.com/office/officeart/2005/8/layout/hierarchy1"/>
    <dgm:cxn modelId="{875770F1-2E94-41B4-92EB-71CB8E10B4CD}" type="presParOf" srcId="{23190602-ACC5-440F-A069-77A74A218E3F}" destId="{E7067919-AFFE-435B-8BA2-155174F27292}"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sp="http://schemas.microsoft.com/office/drawing/2008/diagram" xmlns:dgm="http://schemas.openxmlformats.org/drawingml/2006/diagram" xmlns:a="http://schemas.openxmlformats.org/drawingml/2006/main">
  <dgm:ptLst>
    <dgm:pt modelId="{6218FF25-6378-40CD-8B31-178A2B43A55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2370363-D941-47C8-9C90-282BD30E1817}">
      <dgm:prSet custT="1"/>
      <dgm:spPr/>
      <dgm:t>
        <a:bodyPr/>
        <a:lstStyle/>
        <a:p>
          <a:r>
            <a:rPr lang="en-US" sz="3200" b="1" dirty="0">
              <a:latin typeface="Georgia" panose="02040502050405020303" pitchFamily="18" charset="0"/>
            </a:rPr>
            <a:t>EEOC</a:t>
          </a:r>
          <a:r>
            <a:rPr lang="en-US" sz="3200" dirty="0">
              <a:latin typeface="Georgia" panose="02040502050405020303" pitchFamily="18" charset="0"/>
            </a:rPr>
            <a:t> recommends using the following factors:</a:t>
          </a:r>
        </a:p>
      </dgm:t>
    </dgm:pt>
    <dgm:pt modelId="{DBA6C250-1DCD-4690-AED6-E40CB327E604}" type="parTrans" cxnId="{523E2C88-FD14-4427-AE6D-D1FB23E6B4CE}">
      <dgm:prSet/>
      <dgm:spPr/>
      <dgm:t>
        <a:bodyPr/>
        <a:lstStyle/>
        <a:p>
          <a:endParaRPr lang="en-US"/>
        </a:p>
      </dgm:t>
    </dgm:pt>
    <dgm:pt modelId="{CB4544D7-5044-40C2-82DC-9FFF62D4AA30}" type="sibTrans" cxnId="{523E2C88-FD14-4427-AE6D-D1FB23E6B4CE}">
      <dgm:prSet/>
      <dgm:spPr/>
      <dgm:t>
        <a:bodyPr/>
        <a:lstStyle/>
        <a:p>
          <a:endParaRPr lang="en-US"/>
        </a:p>
      </dgm:t>
    </dgm:pt>
    <dgm:pt modelId="{0F016078-CDAC-42BE-81A8-C64A92349B10}">
      <dgm:prSet custT="1"/>
      <dgm:spPr/>
      <dgm:t>
        <a:bodyPr/>
        <a:lstStyle/>
        <a:p>
          <a:pPr algn="just"/>
          <a:r>
            <a:rPr lang="en-US" sz="2000" b="1" dirty="0">
              <a:latin typeface="Georgia" panose="02040502050405020303" pitchFamily="18" charset="0"/>
            </a:rPr>
            <a:t>Plausibility</a:t>
          </a:r>
          <a:r>
            <a:rPr lang="en-US" sz="2000" dirty="0">
              <a:latin typeface="Georgia" panose="02040502050405020303" pitchFamily="18" charset="0"/>
            </a:rPr>
            <a:t>: Is the witness’s version of the facts believable? Does it make sense?</a:t>
          </a:r>
        </a:p>
      </dgm:t>
    </dgm:pt>
    <dgm:pt modelId="{8B22A318-D590-47DE-A4F1-8EA73C22E622}" type="parTrans" cxnId="{0C05466B-1ACD-44E8-8DD0-40A75C94152B}">
      <dgm:prSet/>
      <dgm:spPr/>
      <dgm:t>
        <a:bodyPr/>
        <a:lstStyle/>
        <a:p>
          <a:endParaRPr lang="en-US"/>
        </a:p>
      </dgm:t>
    </dgm:pt>
    <dgm:pt modelId="{7D6CBDCC-57AC-4568-8D33-0DCA72B8469E}" type="sibTrans" cxnId="{0C05466B-1ACD-44E8-8DD0-40A75C94152B}">
      <dgm:prSet/>
      <dgm:spPr/>
      <dgm:t>
        <a:bodyPr/>
        <a:lstStyle/>
        <a:p>
          <a:endParaRPr lang="en-US"/>
        </a:p>
      </dgm:t>
    </dgm:pt>
    <dgm:pt modelId="{EF198ABB-D6A5-411A-A0F4-A085AAD436CC}">
      <dgm:prSet custT="1"/>
      <dgm:spPr/>
      <dgm:t>
        <a:bodyPr/>
        <a:lstStyle/>
        <a:p>
          <a:pPr algn="just"/>
          <a:r>
            <a:rPr lang="en-US" sz="2000" b="1" dirty="0">
              <a:latin typeface="Georgia" panose="02040502050405020303" pitchFamily="18" charset="0"/>
            </a:rPr>
            <a:t>Demeanor</a:t>
          </a:r>
          <a:r>
            <a:rPr lang="en-US" sz="2000" dirty="0">
              <a:latin typeface="Georgia" panose="02040502050405020303" pitchFamily="18" charset="0"/>
            </a:rPr>
            <a:t>: Does the witness seem to be telling the truth?</a:t>
          </a:r>
        </a:p>
      </dgm:t>
    </dgm:pt>
    <dgm:pt modelId="{5C5CA9E4-5B66-4A9F-A1B8-76EB18FFCC6B}" type="parTrans" cxnId="{F403C799-4BC9-4705-9FD3-B2D2168FA077}">
      <dgm:prSet/>
      <dgm:spPr/>
      <dgm:t>
        <a:bodyPr/>
        <a:lstStyle/>
        <a:p>
          <a:endParaRPr lang="en-US"/>
        </a:p>
      </dgm:t>
    </dgm:pt>
    <dgm:pt modelId="{2E09F8D7-A8B2-447D-84B0-7CB34CF3E2A9}" type="sibTrans" cxnId="{F403C799-4BC9-4705-9FD3-B2D2168FA077}">
      <dgm:prSet/>
      <dgm:spPr/>
      <dgm:t>
        <a:bodyPr/>
        <a:lstStyle/>
        <a:p>
          <a:endParaRPr lang="en-US"/>
        </a:p>
      </dgm:t>
    </dgm:pt>
    <dgm:pt modelId="{E8A2CAB8-F9A7-4F5E-94D1-A3003361DD99}">
      <dgm:prSet custT="1"/>
      <dgm:spPr/>
      <dgm:t>
        <a:bodyPr/>
        <a:lstStyle/>
        <a:p>
          <a:pPr algn="just"/>
          <a:r>
            <a:rPr lang="en-US" sz="2000" b="1" dirty="0">
              <a:latin typeface="Georgia" panose="02040502050405020303" pitchFamily="18" charset="0"/>
            </a:rPr>
            <a:t>Motive</a:t>
          </a:r>
          <a:r>
            <a:rPr lang="en-US" sz="2000" dirty="0">
              <a:latin typeface="Georgia" panose="02040502050405020303" pitchFamily="18" charset="0"/>
            </a:rPr>
            <a:t>:  Does the person have a reason to lie?</a:t>
          </a:r>
        </a:p>
      </dgm:t>
    </dgm:pt>
    <dgm:pt modelId="{FAC43748-0E8D-4E5C-AB66-571359A43B93}" type="parTrans" cxnId="{891D61AA-7817-43AB-886E-453D293B45D0}">
      <dgm:prSet/>
      <dgm:spPr/>
      <dgm:t>
        <a:bodyPr/>
        <a:lstStyle/>
        <a:p>
          <a:endParaRPr lang="en-US"/>
        </a:p>
      </dgm:t>
    </dgm:pt>
    <dgm:pt modelId="{8DEB1A01-1B93-4E83-8B72-AAF68073E3EE}" type="sibTrans" cxnId="{891D61AA-7817-43AB-886E-453D293B45D0}">
      <dgm:prSet/>
      <dgm:spPr/>
      <dgm:t>
        <a:bodyPr/>
        <a:lstStyle/>
        <a:p>
          <a:endParaRPr lang="en-US"/>
        </a:p>
      </dgm:t>
    </dgm:pt>
    <dgm:pt modelId="{51830E7D-C967-4065-9A5B-39C413C516F5}">
      <dgm:prSet custT="1"/>
      <dgm:spPr/>
      <dgm:t>
        <a:bodyPr/>
        <a:lstStyle/>
        <a:p>
          <a:pPr algn="just"/>
          <a:r>
            <a:rPr lang="en-US" sz="2000" b="1" dirty="0">
              <a:latin typeface="Georgia" panose="02040502050405020303" pitchFamily="18" charset="0"/>
            </a:rPr>
            <a:t>Corroboration</a:t>
          </a:r>
          <a:r>
            <a:rPr lang="en-US" sz="2000" dirty="0">
              <a:latin typeface="Georgia" panose="02040502050405020303" pitchFamily="18" charset="0"/>
            </a:rPr>
            <a:t>:  Are there documents or other witnesses that support the witness’s version of events?</a:t>
          </a:r>
        </a:p>
      </dgm:t>
    </dgm:pt>
    <dgm:pt modelId="{ABA11CEC-5EE1-4C0E-B5EA-F646CC35DF27}" type="parTrans" cxnId="{02C6B700-98EF-4222-BB60-27F42B87852F}">
      <dgm:prSet/>
      <dgm:spPr/>
      <dgm:t>
        <a:bodyPr/>
        <a:lstStyle/>
        <a:p>
          <a:endParaRPr lang="en-US"/>
        </a:p>
      </dgm:t>
    </dgm:pt>
    <dgm:pt modelId="{D2D95D5C-24B7-4250-B0E8-4C7226EE4FE8}" type="sibTrans" cxnId="{02C6B700-98EF-4222-BB60-27F42B87852F}">
      <dgm:prSet/>
      <dgm:spPr/>
      <dgm:t>
        <a:bodyPr/>
        <a:lstStyle/>
        <a:p>
          <a:endParaRPr lang="en-US"/>
        </a:p>
      </dgm:t>
    </dgm:pt>
    <dgm:pt modelId="{5B3B3A48-43EE-402A-9ABC-076349836406}">
      <dgm:prSet custT="1"/>
      <dgm:spPr/>
      <dgm:t>
        <a:bodyPr/>
        <a:lstStyle/>
        <a:p>
          <a:pPr algn="just"/>
          <a:r>
            <a:rPr lang="en-US" sz="2000" b="1" dirty="0">
              <a:latin typeface="Georgia" panose="02040502050405020303" pitchFamily="18" charset="0"/>
            </a:rPr>
            <a:t>Past record</a:t>
          </a:r>
          <a:r>
            <a:rPr lang="en-US" sz="2000" dirty="0">
              <a:latin typeface="Georgia" panose="02040502050405020303" pitchFamily="18" charset="0"/>
            </a:rPr>
            <a:t>: Does the subject of the complaint have a past record of inappropriate behavior?</a:t>
          </a:r>
        </a:p>
      </dgm:t>
    </dgm:pt>
    <dgm:pt modelId="{A8F8F0A2-04EB-412B-8499-095EA1275AC0}" type="parTrans" cxnId="{7FAD924E-5C57-423A-BC62-405FF8F259A2}">
      <dgm:prSet/>
      <dgm:spPr/>
      <dgm:t>
        <a:bodyPr/>
        <a:lstStyle/>
        <a:p>
          <a:endParaRPr lang="en-US"/>
        </a:p>
      </dgm:t>
    </dgm:pt>
    <dgm:pt modelId="{265B8069-E40D-41F3-ADA5-B7A912691E8C}" type="sibTrans" cxnId="{7FAD924E-5C57-423A-BC62-405FF8F259A2}">
      <dgm:prSet/>
      <dgm:spPr/>
      <dgm:t>
        <a:bodyPr/>
        <a:lstStyle/>
        <a:p>
          <a:endParaRPr lang="en-US"/>
        </a:p>
      </dgm:t>
    </dgm:pt>
    <dgm:pt modelId="{76444630-59B0-4E74-B545-BCE3DC7F63A6}" type="pres">
      <dgm:prSet presAssocID="{6218FF25-6378-40CD-8B31-178A2B43A55E}" presName="linear" presStyleCnt="0">
        <dgm:presLayoutVars>
          <dgm:animLvl val="lvl"/>
          <dgm:resizeHandles val="exact"/>
        </dgm:presLayoutVars>
      </dgm:prSet>
      <dgm:spPr/>
    </dgm:pt>
    <dgm:pt modelId="{F8CBCEDE-0F1F-4021-AD6E-3A69AACBF1F6}" type="pres">
      <dgm:prSet presAssocID="{F2370363-D941-47C8-9C90-282BD30E1817}" presName="parentText" presStyleLbl="node1" presStyleIdx="0" presStyleCnt="1">
        <dgm:presLayoutVars>
          <dgm:chMax val="0"/>
          <dgm:bulletEnabled val="1"/>
        </dgm:presLayoutVars>
      </dgm:prSet>
      <dgm:spPr/>
    </dgm:pt>
    <dgm:pt modelId="{801BB951-5A36-4E06-96C6-BAF6556D7A70}" type="pres">
      <dgm:prSet presAssocID="{F2370363-D941-47C8-9C90-282BD30E1817}" presName="childText" presStyleLbl="revTx" presStyleIdx="0" presStyleCnt="1">
        <dgm:presLayoutVars>
          <dgm:bulletEnabled val="1"/>
        </dgm:presLayoutVars>
      </dgm:prSet>
      <dgm:spPr/>
    </dgm:pt>
  </dgm:ptLst>
  <dgm:cxnLst>
    <dgm:cxn modelId="{02C6B700-98EF-4222-BB60-27F42B87852F}" srcId="{F2370363-D941-47C8-9C90-282BD30E1817}" destId="{51830E7D-C967-4065-9A5B-39C413C516F5}" srcOrd="3" destOrd="0" parTransId="{ABA11CEC-5EE1-4C0E-B5EA-F646CC35DF27}" sibTransId="{D2D95D5C-24B7-4250-B0E8-4C7226EE4FE8}"/>
    <dgm:cxn modelId="{73FE3866-2AC1-4D96-9423-1BC7D31E7715}" type="presOf" srcId="{51830E7D-C967-4065-9A5B-39C413C516F5}" destId="{801BB951-5A36-4E06-96C6-BAF6556D7A70}" srcOrd="0" destOrd="3" presId="urn:microsoft.com/office/officeart/2005/8/layout/vList2"/>
    <dgm:cxn modelId="{0C05466B-1ACD-44E8-8DD0-40A75C94152B}" srcId="{F2370363-D941-47C8-9C90-282BD30E1817}" destId="{0F016078-CDAC-42BE-81A8-C64A92349B10}" srcOrd="0" destOrd="0" parTransId="{8B22A318-D590-47DE-A4F1-8EA73C22E622}" sibTransId="{7D6CBDCC-57AC-4568-8D33-0DCA72B8469E}"/>
    <dgm:cxn modelId="{7FAD924E-5C57-423A-BC62-405FF8F259A2}" srcId="{F2370363-D941-47C8-9C90-282BD30E1817}" destId="{5B3B3A48-43EE-402A-9ABC-076349836406}" srcOrd="4" destOrd="0" parTransId="{A8F8F0A2-04EB-412B-8499-095EA1275AC0}" sibTransId="{265B8069-E40D-41F3-ADA5-B7A912691E8C}"/>
    <dgm:cxn modelId="{F8B21D74-74B5-4D09-9581-F29B8F7716CD}" type="presOf" srcId="{E8A2CAB8-F9A7-4F5E-94D1-A3003361DD99}" destId="{801BB951-5A36-4E06-96C6-BAF6556D7A70}" srcOrd="0" destOrd="2" presId="urn:microsoft.com/office/officeart/2005/8/layout/vList2"/>
    <dgm:cxn modelId="{523E2C88-FD14-4427-AE6D-D1FB23E6B4CE}" srcId="{6218FF25-6378-40CD-8B31-178A2B43A55E}" destId="{F2370363-D941-47C8-9C90-282BD30E1817}" srcOrd="0" destOrd="0" parTransId="{DBA6C250-1DCD-4690-AED6-E40CB327E604}" sibTransId="{CB4544D7-5044-40C2-82DC-9FFF62D4AA30}"/>
    <dgm:cxn modelId="{F403C799-4BC9-4705-9FD3-B2D2168FA077}" srcId="{F2370363-D941-47C8-9C90-282BD30E1817}" destId="{EF198ABB-D6A5-411A-A0F4-A085AAD436CC}" srcOrd="1" destOrd="0" parTransId="{5C5CA9E4-5B66-4A9F-A1B8-76EB18FFCC6B}" sibTransId="{2E09F8D7-A8B2-447D-84B0-7CB34CF3E2A9}"/>
    <dgm:cxn modelId="{4F566F9A-0112-4DF7-9705-41BF4494AACF}" type="presOf" srcId="{EF198ABB-D6A5-411A-A0F4-A085AAD436CC}" destId="{801BB951-5A36-4E06-96C6-BAF6556D7A70}" srcOrd="0" destOrd="1" presId="urn:microsoft.com/office/officeart/2005/8/layout/vList2"/>
    <dgm:cxn modelId="{891D61AA-7817-43AB-886E-453D293B45D0}" srcId="{F2370363-D941-47C8-9C90-282BD30E1817}" destId="{E8A2CAB8-F9A7-4F5E-94D1-A3003361DD99}" srcOrd="2" destOrd="0" parTransId="{FAC43748-0E8D-4E5C-AB66-571359A43B93}" sibTransId="{8DEB1A01-1B93-4E83-8B72-AAF68073E3EE}"/>
    <dgm:cxn modelId="{BD3E6BB9-AEE6-422C-ABAE-F05548F01CD8}" type="presOf" srcId="{5B3B3A48-43EE-402A-9ABC-076349836406}" destId="{801BB951-5A36-4E06-96C6-BAF6556D7A70}" srcOrd="0" destOrd="4" presId="urn:microsoft.com/office/officeart/2005/8/layout/vList2"/>
    <dgm:cxn modelId="{8B7104C7-3C86-48F0-AF6B-8DF8963DD582}" type="presOf" srcId="{0F016078-CDAC-42BE-81A8-C64A92349B10}" destId="{801BB951-5A36-4E06-96C6-BAF6556D7A70}" srcOrd="0" destOrd="0" presId="urn:microsoft.com/office/officeart/2005/8/layout/vList2"/>
    <dgm:cxn modelId="{CDF7A4C7-741E-4653-8C29-F10467D98418}" type="presOf" srcId="{F2370363-D941-47C8-9C90-282BD30E1817}" destId="{F8CBCEDE-0F1F-4021-AD6E-3A69AACBF1F6}" srcOrd="0" destOrd="0" presId="urn:microsoft.com/office/officeart/2005/8/layout/vList2"/>
    <dgm:cxn modelId="{5E8310EF-699C-42DE-A0BB-DECA0906BDAA}" type="presOf" srcId="{6218FF25-6378-40CD-8B31-178A2B43A55E}" destId="{76444630-59B0-4E74-B545-BCE3DC7F63A6}" srcOrd="0" destOrd="0" presId="urn:microsoft.com/office/officeart/2005/8/layout/vList2"/>
    <dgm:cxn modelId="{38422A35-000E-4311-AF5E-5BB2088BE2BF}" type="presParOf" srcId="{76444630-59B0-4E74-B545-BCE3DC7F63A6}" destId="{F8CBCEDE-0F1F-4021-AD6E-3A69AACBF1F6}" srcOrd="0" destOrd="0" presId="urn:microsoft.com/office/officeart/2005/8/layout/vList2"/>
    <dgm:cxn modelId="{77914F9E-F173-4DE5-A2F1-9C800196F761}" type="presParOf" srcId="{76444630-59B0-4E74-B545-BCE3DC7F63A6}" destId="{801BB951-5A36-4E06-96C6-BAF6556D7A70}"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sp="http://schemas.microsoft.com/office/drawing/2008/diagram" xmlns:dgm="http://schemas.openxmlformats.org/drawingml/2006/diagram" xmlns:a="http://schemas.openxmlformats.org/drawingml/2006/main">
  <dgm:ptLst>
    <dgm:pt modelId="{8F07D8A5-53D2-4673-9B07-445CA65600B0}"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368D1A59-BC4D-469B-B94C-9E86D6A69004}">
      <dgm:prSet/>
      <dgm:spPr/>
      <dgm:t>
        <a:bodyPr/>
        <a:lstStyle/>
        <a:p>
          <a:r>
            <a:rPr lang="en-US" dirty="0">
              <a:latin typeface="Georgia" panose="02040502050405020303" pitchFamily="18" charset="0"/>
            </a:rPr>
            <a:t>Can be powerful evidence in these cases, but beware!</a:t>
          </a:r>
        </a:p>
      </dgm:t>
    </dgm:pt>
    <dgm:pt modelId="{5853E71D-A2B1-434B-A838-B3E5DF48559E}" type="parTrans" cxnId="{F0398A5B-B4D2-4E3C-8FA8-4ADBD497927C}">
      <dgm:prSet/>
      <dgm:spPr/>
      <dgm:t>
        <a:bodyPr/>
        <a:lstStyle/>
        <a:p>
          <a:endParaRPr lang="en-US"/>
        </a:p>
      </dgm:t>
    </dgm:pt>
    <dgm:pt modelId="{52D3A4D2-021B-4C00-9CDD-360093CAD61E}" type="sibTrans" cxnId="{F0398A5B-B4D2-4E3C-8FA8-4ADBD497927C}">
      <dgm:prSet/>
      <dgm:spPr/>
      <dgm:t>
        <a:bodyPr/>
        <a:lstStyle/>
        <a:p>
          <a:endParaRPr lang="en-US"/>
        </a:p>
      </dgm:t>
    </dgm:pt>
    <dgm:pt modelId="{36CE9502-5C68-4018-86AE-0DA3B280008D}">
      <dgm:prSet/>
      <dgm:spPr/>
      <dgm:t>
        <a:bodyPr/>
        <a:lstStyle/>
        <a:p>
          <a:r>
            <a:rPr lang="en-US" dirty="0">
              <a:latin typeface="Georgia" panose="02040502050405020303" pitchFamily="18" charset="0"/>
            </a:rPr>
            <a:t>Can they be corroborated?</a:t>
          </a:r>
        </a:p>
      </dgm:t>
    </dgm:pt>
    <dgm:pt modelId="{38CDFD0E-4DB5-4A84-B9CB-2E02A446EF4F}" type="parTrans" cxnId="{0AAA18EA-199D-409A-9AD6-8947416BFB19}">
      <dgm:prSet/>
      <dgm:spPr/>
      <dgm:t>
        <a:bodyPr/>
        <a:lstStyle/>
        <a:p>
          <a:endParaRPr lang="en-US"/>
        </a:p>
      </dgm:t>
    </dgm:pt>
    <dgm:pt modelId="{9B7BE5E4-9A22-4BD1-8AB7-0F4D6C39E16A}" type="sibTrans" cxnId="{0AAA18EA-199D-409A-9AD6-8947416BFB19}">
      <dgm:prSet/>
      <dgm:spPr/>
      <dgm:t>
        <a:bodyPr/>
        <a:lstStyle/>
        <a:p>
          <a:endParaRPr lang="en-US"/>
        </a:p>
      </dgm:t>
    </dgm:pt>
    <dgm:pt modelId="{F422BD45-9363-42F2-801E-D2F3D2A1E893}">
      <dgm:prSet/>
      <dgm:spPr/>
      <dgm:t>
        <a:bodyPr/>
        <a:lstStyle/>
        <a:p>
          <a:r>
            <a:rPr lang="en-US" dirty="0">
              <a:latin typeface="Georgia" panose="02040502050405020303" pitchFamily="18" charset="0"/>
            </a:rPr>
            <a:t>Do you have a complete version? </a:t>
          </a:r>
        </a:p>
      </dgm:t>
    </dgm:pt>
    <dgm:pt modelId="{1971C8AF-B01F-4832-8C95-324078B266EE}" type="parTrans" cxnId="{BAB59628-32E3-40A3-81A7-FBE8D2B9B28D}">
      <dgm:prSet/>
      <dgm:spPr/>
      <dgm:t>
        <a:bodyPr/>
        <a:lstStyle/>
        <a:p>
          <a:endParaRPr lang="en-US"/>
        </a:p>
      </dgm:t>
    </dgm:pt>
    <dgm:pt modelId="{60BB35A1-76A5-444C-BEBE-DD0226B33EAF}" type="sibTrans" cxnId="{BAB59628-32E3-40A3-81A7-FBE8D2B9B28D}">
      <dgm:prSet/>
      <dgm:spPr/>
      <dgm:t>
        <a:bodyPr/>
        <a:lstStyle/>
        <a:p>
          <a:endParaRPr lang="en-US"/>
        </a:p>
      </dgm:t>
    </dgm:pt>
    <dgm:pt modelId="{0A99C0D3-8D1C-428D-94C5-91E8F03246D3}" type="pres">
      <dgm:prSet presAssocID="{8F07D8A5-53D2-4673-9B07-445CA65600B0}" presName="hierChild1" presStyleCnt="0">
        <dgm:presLayoutVars>
          <dgm:chPref val="1"/>
          <dgm:dir/>
          <dgm:animOne val="branch"/>
          <dgm:animLvl val="lvl"/>
          <dgm:resizeHandles/>
        </dgm:presLayoutVars>
      </dgm:prSet>
      <dgm:spPr/>
    </dgm:pt>
    <dgm:pt modelId="{2916FD55-4FFD-4783-A1BF-73500E4D27D0}" type="pres">
      <dgm:prSet presAssocID="{368D1A59-BC4D-469B-B94C-9E86D6A69004}" presName="hierRoot1" presStyleCnt="0"/>
      <dgm:spPr/>
    </dgm:pt>
    <dgm:pt modelId="{C77F782D-6590-4D91-920D-053D9EAE78A0}" type="pres">
      <dgm:prSet presAssocID="{368D1A59-BC4D-469B-B94C-9E86D6A69004}" presName="composite" presStyleCnt="0"/>
      <dgm:spPr/>
    </dgm:pt>
    <dgm:pt modelId="{72BEB2FD-69AA-4B04-B779-15802C5FF501}" type="pres">
      <dgm:prSet presAssocID="{368D1A59-BC4D-469B-B94C-9E86D6A69004}" presName="background" presStyleLbl="node0" presStyleIdx="0" presStyleCnt="3"/>
      <dgm:spPr/>
    </dgm:pt>
    <dgm:pt modelId="{4F355A1A-4EE6-41FB-85FB-4BB9686D0B24}" type="pres">
      <dgm:prSet presAssocID="{368D1A59-BC4D-469B-B94C-9E86D6A69004}" presName="text" presStyleLbl="fgAcc0" presStyleIdx="0" presStyleCnt="3">
        <dgm:presLayoutVars>
          <dgm:chPref val="3"/>
        </dgm:presLayoutVars>
      </dgm:prSet>
      <dgm:spPr/>
    </dgm:pt>
    <dgm:pt modelId="{2C65DBE4-C609-47A7-9D67-535A11A67DFA}" type="pres">
      <dgm:prSet presAssocID="{368D1A59-BC4D-469B-B94C-9E86D6A69004}" presName="hierChild2" presStyleCnt="0"/>
      <dgm:spPr/>
    </dgm:pt>
    <dgm:pt modelId="{68C27177-5D8B-4AF2-830D-7CC3CA93A13F}" type="pres">
      <dgm:prSet presAssocID="{36CE9502-5C68-4018-86AE-0DA3B280008D}" presName="hierRoot1" presStyleCnt="0"/>
      <dgm:spPr/>
    </dgm:pt>
    <dgm:pt modelId="{6FB04392-838D-47F9-92AD-B7156543DB89}" type="pres">
      <dgm:prSet presAssocID="{36CE9502-5C68-4018-86AE-0DA3B280008D}" presName="composite" presStyleCnt="0"/>
      <dgm:spPr/>
    </dgm:pt>
    <dgm:pt modelId="{5DD24EAD-E7BC-49C7-A83E-F4499B1837B8}" type="pres">
      <dgm:prSet presAssocID="{36CE9502-5C68-4018-86AE-0DA3B280008D}" presName="background" presStyleLbl="node0" presStyleIdx="1" presStyleCnt="3"/>
      <dgm:spPr/>
    </dgm:pt>
    <dgm:pt modelId="{EA57EF65-FD2E-4CE2-8BA1-28603646A819}" type="pres">
      <dgm:prSet presAssocID="{36CE9502-5C68-4018-86AE-0DA3B280008D}" presName="text" presStyleLbl="fgAcc0" presStyleIdx="1" presStyleCnt="3">
        <dgm:presLayoutVars>
          <dgm:chPref val="3"/>
        </dgm:presLayoutVars>
      </dgm:prSet>
      <dgm:spPr/>
    </dgm:pt>
    <dgm:pt modelId="{F69E4A61-B6E0-4098-B65C-984187BC6F43}" type="pres">
      <dgm:prSet presAssocID="{36CE9502-5C68-4018-86AE-0DA3B280008D}" presName="hierChild2" presStyleCnt="0"/>
      <dgm:spPr/>
    </dgm:pt>
    <dgm:pt modelId="{536F850C-C5D7-4001-A751-E804B8DB4C0A}" type="pres">
      <dgm:prSet presAssocID="{F422BD45-9363-42F2-801E-D2F3D2A1E893}" presName="hierRoot1" presStyleCnt="0"/>
      <dgm:spPr/>
    </dgm:pt>
    <dgm:pt modelId="{E1906CED-A5F9-4995-BA7B-FEAF4D9F0654}" type="pres">
      <dgm:prSet presAssocID="{F422BD45-9363-42F2-801E-D2F3D2A1E893}" presName="composite" presStyleCnt="0"/>
      <dgm:spPr/>
    </dgm:pt>
    <dgm:pt modelId="{6D4BD8BA-3D18-4BD8-8269-AFC33C117E7C}" type="pres">
      <dgm:prSet presAssocID="{F422BD45-9363-42F2-801E-D2F3D2A1E893}" presName="background" presStyleLbl="node0" presStyleIdx="2" presStyleCnt="3"/>
      <dgm:spPr/>
    </dgm:pt>
    <dgm:pt modelId="{3429AA6A-9D7C-4530-ABED-73BF014FA39C}" type="pres">
      <dgm:prSet presAssocID="{F422BD45-9363-42F2-801E-D2F3D2A1E893}" presName="text" presStyleLbl="fgAcc0" presStyleIdx="2" presStyleCnt="3">
        <dgm:presLayoutVars>
          <dgm:chPref val="3"/>
        </dgm:presLayoutVars>
      </dgm:prSet>
      <dgm:spPr/>
    </dgm:pt>
    <dgm:pt modelId="{A64F0FF6-5EBA-4167-9EE8-834E1F9CFE3C}" type="pres">
      <dgm:prSet presAssocID="{F422BD45-9363-42F2-801E-D2F3D2A1E893}" presName="hierChild2" presStyleCnt="0"/>
      <dgm:spPr/>
    </dgm:pt>
  </dgm:ptLst>
  <dgm:cxnLst>
    <dgm:cxn modelId="{BAB59628-32E3-40A3-81A7-FBE8D2B9B28D}" srcId="{8F07D8A5-53D2-4673-9B07-445CA65600B0}" destId="{F422BD45-9363-42F2-801E-D2F3D2A1E893}" srcOrd="2" destOrd="0" parTransId="{1971C8AF-B01F-4832-8C95-324078B266EE}" sibTransId="{60BB35A1-76A5-444C-BEBE-DD0226B33EAF}"/>
    <dgm:cxn modelId="{74F45436-6ED6-43F1-A9F5-087046FFD96A}" type="presOf" srcId="{8F07D8A5-53D2-4673-9B07-445CA65600B0}" destId="{0A99C0D3-8D1C-428D-94C5-91E8F03246D3}" srcOrd="0" destOrd="0" presId="urn:microsoft.com/office/officeart/2005/8/layout/hierarchy1"/>
    <dgm:cxn modelId="{F0398A5B-B4D2-4E3C-8FA8-4ADBD497927C}" srcId="{8F07D8A5-53D2-4673-9B07-445CA65600B0}" destId="{368D1A59-BC4D-469B-B94C-9E86D6A69004}" srcOrd="0" destOrd="0" parTransId="{5853E71D-A2B1-434B-A838-B3E5DF48559E}" sibTransId="{52D3A4D2-021B-4C00-9CDD-360093CAD61E}"/>
    <dgm:cxn modelId="{4B3E0469-A4BA-4726-9B01-05E475674CC8}" type="presOf" srcId="{36CE9502-5C68-4018-86AE-0DA3B280008D}" destId="{EA57EF65-FD2E-4CE2-8BA1-28603646A819}" srcOrd="0" destOrd="0" presId="urn:microsoft.com/office/officeart/2005/8/layout/hierarchy1"/>
    <dgm:cxn modelId="{B829C1E1-F584-4F03-B001-82D7353A32AE}" type="presOf" srcId="{F422BD45-9363-42F2-801E-D2F3D2A1E893}" destId="{3429AA6A-9D7C-4530-ABED-73BF014FA39C}" srcOrd="0" destOrd="0" presId="urn:microsoft.com/office/officeart/2005/8/layout/hierarchy1"/>
    <dgm:cxn modelId="{9EA587E5-AD2C-44BD-B527-C463F42D938C}" type="presOf" srcId="{368D1A59-BC4D-469B-B94C-9E86D6A69004}" destId="{4F355A1A-4EE6-41FB-85FB-4BB9686D0B24}" srcOrd="0" destOrd="0" presId="urn:microsoft.com/office/officeart/2005/8/layout/hierarchy1"/>
    <dgm:cxn modelId="{0AAA18EA-199D-409A-9AD6-8947416BFB19}" srcId="{8F07D8A5-53D2-4673-9B07-445CA65600B0}" destId="{36CE9502-5C68-4018-86AE-0DA3B280008D}" srcOrd="1" destOrd="0" parTransId="{38CDFD0E-4DB5-4A84-B9CB-2E02A446EF4F}" sibTransId="{9B7BE5E4-9A22-4BD1-8AB7-0F4D6C39E16A}"/>
    <dgm:cxn modelId="{FE0EB22D-E532-4E76-95B5-E5399965EB69}" type="presParOf" srcId="{0A99C0D3-8D1C-428D-94C5-91E8F03246D3}" destId="{2916FD55-4FFD-4783-A1BF-73500E4D27D0}" srcOrd="0" destOrd="0" presId="urn:microsoft.com/office/officeart/2005/8/layout/hierarchy1"/>
    <dgm:cxn modelId="{9DD30D7D-3927-4A92-9F6E-D26CE00B9993}" type="presParOf" srcId="{2916FD55-4FFD-4783-A1BF-73500E4D27D0}" destId="{C77F782D-6590-4D91-920D-053D9EAE78A0}" srcOrd="0" destOrd="0" presId="urn:microsoft.com/office/officeart/2005/8/layout/hierarchy1"/>
    <dgm:cxn modelId="{1DD0A4DB-4EF2-44F2-967D-A58EDA47C04E}" type="presParOf" srcId="{C77F782D-6590-4D91-920D-053D9EAE78A0}" destId="{72BEB2FD-69AA-4B04-B779-15802C5FF501}" srcOrd="0" destOrd="0" presId="urn:microsoft.com/office/officeart/2005/8/layout/hierarchy1"/>
    <dgm:cxn modelId="{8DCB8D7C-C0FD-40A7-B4DA-3C8FF616E7F4}" type="presParOf" srcId="{C77F782D-6590-4D91-920D-053D9EAE78A0}" destId="{4F355A1A-4EE6-41FB-85FB-4BB9686D0B24}" srcOrd="1" destOrd="0" presId="urn:microsoft.com/office/officeart/2005/8/layout/hierarchy1"/>
    <dgm:cxn modelId="{18406E89-765A-420C-96F1-117A1B800A4E}" type="presParOf" srcId="{2916FD55-4FFD-4783-A1BF-73500E4D27D0}" destId="{2C65DBE4-C609-47A7-9D67-535A11A67DFA}" srcOrd="1" destOrd="0" presId="urn:microsoft.com/office/officeart/2005/8/layout/hierarchy1"/>
    <dgm:cxn modelId="{FB39AFAD-3EB7-43D9-B530-FB11F0D004C9}" type="presParOf" srcId="{0A99C0D3-8D1C-428D-94C5-91E8F03246D3}" destId="{68C27177-5D8B-4AF2-830D-7CC3CA93A13F}" srcOrd="1" destOrd="0" presId="urn:microsoft.com/office/officeart/2005/8/layout/hierarchy1"/>
    <dgm:cxn modelId="{E349F221-2CD4-4BCB-A966-0EA60426A060}" type="presParOf" srcId="{68C27177-5D8B-4AF2-830D-7CC3CA93A13F}" destId="{6FB04392-838D-47F9-92AD-B7156543DB89}" srcOrd="0" destOrd="0" presId="urn:microsoft.com/office/officeart/2005/8/layout/hierarchy1"/>
    <dgm:cxn modelId="{AAE13E0C-8FBA-448F-AD76-352867E47A8C}" type="presParOf" srcId="{6FB04392-838D-47F9-92AD-B7156543DB89}" destId="{5DD24EAD-E7BC-49C7-A83E-F4499B1837B8}" srcOrd="0" destOrd="0" presId="urn:microsoft.com/office/officeart/2005/8/layout/hierarchy1"/>
    <dgm:cxn modelId="{9E2ADAB1-33F4-46C4-BA8A-08517453A928}" type="presParOf" srcId="{6FB04392-838D-47F9-92AD-B7156543DB89}" destId="{EA57EF65-FD2E-4CE2-8BA1-28603646A819}" srcOrd="1" destOrd="0" presId="urn:microsoft.com/office/officeart/2005/8/layout/hierarchy1"/>
    <dgm:cxn modelId="{CFFAE19A-E1EE-4C77-9D52-176C2A38060F}" type="presParOf" srcId="{68C27177-5D8B-4AF2-830D-7CC3CA93A13F}" destId="{F69E4A61-B6E0-4098-B65C-984187BC6F43}" srcOrd="1" destOrd="0" presId="urn:microsoft.com/office/officeart/2005/8/layout/hierarchy1"/>
    <dgm:cxn modelId="{714051BA-26BC-4202-A905-882A3FEE5F2F}" type="presParOf" srcId="{0A99C0D3-8D1C-428D-94C5-91E8F03246D3}" destId="{536F850C-C5D7-4001-A751-E804B8DB4C0A}" srcOrd="2" destOrd="0" presId="urn:microsoft.com/office/officeart/2005/8/layout/hierarchy1"/>
    <dgm:cxn modelId="{AF482584-29E7-4F7C-9261-3262005F71CF}" type="presParOf" srcId="{536F850C-C5D7-4001-A751-E804B8DB4C0A}" destId="{E1906CED-A5F9-4995-BA7B-FEAF4D9F0654}" srcOrd="0" destOrd="0" presId="urn:microsoft.com/office/officeart/2005/8/layout/hierarchy1"/>
    <dgm:cxn modelId="{5A2D27FD-9F4D-43A0-B6B8-502431B6C31C}" type="presParOf" srcId="{E1906CED-A5F9-4995-BA7B-FEAF4D9F0654}" destId="{6D4BD8BA-3D18-4BD8-8269-AFC33C117E7C}" srcOrd="0" destOrd="0" presId="urn:microsoft.com/office/officeart/2005/8/layout/hierarchy1"/>
    <dgm:cxn modelId="{B4A39004-DFC1-47C4-980C-D9F751ADD6A6}" type="presParOf" srcId="{E1906CED-A5F9-4995-BA7B-FEAF4D9F0654}" destId="{3429AA6A-9D7C-4530-ABED-73BF014FA39C}" srcOrd="1" destOrd="0" presId="urn:microsoft.com/office/officeart/2005/8/layout/hierarchy1"/>
    <dgm:cxn modelId="{25FB447F-A2F8-4CA0-9DC4-5F00512C5A95}" type="presParOf" srcId="{536F850C-C5D7-4001-A751-E804B8DB4C0A}" destId="{A64F0FF6-5EBA-4167-9EE8-834E1F9CFE3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sp="http://schemas.microsoft.com/office/drawing/2008/diagram" xmlns:dgm="http://schemas.openxmlformats.org/drawingml/2006/diagram" xmlns:a="http://schemas.openxmlformats.org/drawingml/2006/main">
  <dgm:ptLst>
    <dgm:pt modelId="{29D8DB3D-7488-490F-AC42-880D0CB69FE4}" type="doc">
      <dgm:prSet loTypeId="urn:microsoft.com/office/officeart/2005/8/layout/hierarchy3" loCatId="hierarchy" qsTypeId="urn:microsoft.com/office/officeart/2005/8/quickstyle/simple1" qsCatId="simple" csTypeId="urn:microsoft.com/office/officeart/2005/8/colors/colorful1" csCatId="colorful" phldr="1"/>
      <dgm:spPr/>
      <dgm:t>
        <a:bodyPr/>
        <a:lstStyle/>
        <a:p>
          <a:endParaRPr lang="en-US"/>
        </a:p>
      </dgm:t>
    </dgm:pt>
    <dgm:pt modelId="{8BCB617E-ED6D-420E-99CE-976E84D74CBD}">
      <dgm:prSet/>
      <dgm:spPr/>
      <dgm:t>
        <a:bodyPr/>
        <a:lstStyle/>
        <a:p>
          <a:r>
            <a:rPr lang="en-US" dirty="0">
              <a:latin typeface="Georgia" panose="02040502050405020303" pitchFamily="18" charset="0"/>
            </a:rPr>
            <a:t>Ranges and types of sanctions must be appropriate to policy violation</a:t>
          </a:r>
        </a:p>
      </dgm:t>
    </dgm:pt>
    <dgm:pt modelId="{16DAC70A-7061-4595-9076-69B27054CBF3}" type="parTrans" cxnId="{4C11C81C-ADF4-4DA2-8B10-1AAE90DB8107}">
      <dgm:prSet/>
      <dgm:spPr/>
      <dgm:t>
        <a:bodyPr/>
        <a:lstStyle/>
        <a:p>
          <a:endParaRPr lang="en-US"/>
        </a:p>
      </dgm:t>
    </dgm:pt>
    <dgm:pt modelId="{40087271-B003-48BD-9207-CCE122F7D628}" type="sibTrans" cxnId="{4C11C81C-ADF4-4DA2-8B10-1AAE90DB8107}">
      <dgm:prSet/>
      <dgm:spPr/>
      <dgm:t>
        <a:bodyPr/>
        <a:lstStyle/>
        <a:p>
          <a:endParaRPr lang="en-US"/>
        </a:p>
      </dgm:t>
    </dgm:pt>
    <dgm:pt modelId="{94B096D6-79DB-4975-A14C-00377BC603E6}">
      <dgm:prSet/>
      <dgm:spPr/>
      <dgm:t>
        <a:bodyPr/>
        <a:lstStyle/>
        <a:p>
          <a:r>
            <a:rPr lang="en-US" dirty="0">
              <a:latin typeface="Georgia" panose="02040502050405020303" pitchFamily="18" charset="0"/>
            </a:rPr>
            <a:t>One or more sanctions may be imposed</a:t>
          </a:r>
        </a:p>
      </dgm:t>
    </dgm:pt>
    <dgm:pt modelId="{6EB8E1A9-8ADC-40D8-86A1-6D1792E571DA}" type="parTrans" cxnId="{7BD382AD-4141-48B0-9950-AC609B4030DC}">
      <dgm:prSet/>
      <dgm:spPr/>
      <dgm:t>
        <a:bodyPr/>
        <a:lstStyle/>
        <a:p>
          <a:endParaRPr lang="en-US"/>
        </a:p>
      </dgm:t>
    </dgm:pt>
    <dgm:pt modelId="{4D9EDA99-6A22-4AB9-9468-BB80D88921B4}" type="sibTrans" cxnId="{7BD382AD-4141-48B0-9950-AC609B4030DC}">
      <dgm:prSet/>
      <dgm:spPr/>
      <dgm:t>
        <a:bodyPr/>
        <a:lstStyle/>
        <a:p>
          <a:endParaRPr lang="en-US"/>
        </a:p>
      </dgm:t>
    </dgm:pt>
    <dgm:pt modelId="{35574C9B-13BD-470A-A3BF-B896BD613644}">
      <dgm:prSet/>
      <dgm:spPr/>
      <dgm:t>
        <a:bodyPr/>
        <a:lstStyle/>
        <a:p>
          <a:r>
            <a:rPr lang="en-US" dirty="0">
              <a:latin typeface="Georgia" panose="02040502050405020303" pitchFamily="18" charset="0"/>
            </a:rPr>
            <a:t>Sanctions also vary based on whether the responsible party is a student, employee, or third-party vendor</a:t>
          </a:r>
        </a:p>
      </dgm:t>
    </dgm:pt>
    <dgm:pt modelId="{591E4413-F105-4242-95CA-1A1CA5D63478}" type="parTrans" cxnId="{AEBC1796-5813-4A14-9819-65F93EA182C7}">
      <dgm:prSet/>
      <dgm:spPr/>
      <dgm:t>
        <a:bodyPr/>
        <a:lstStyle/>
        <a:p>
          <a:endParaRPr lang="en-US"/>
        </a:p>
      </dgm:t>
    </dgm:pt>
    <dgm:pt modelId="{74BD3073-7860-4E23-BBA6-5A36ED994A6E}" type="sibTrans" cxnId="{AEBC1796-5813-4A14-9819-65F93EA182C7}">
      <dgm:prSet/>
      <dgm:spPr/>
      <dgm:t>
        <a:bodyPr/>
        <a:lstStyle/>
        <a:p>
          <a:endParaRPr lang="en-US"/>
        </a:p>
      </dgm:t>
    </dgm:pt>
    <dgm:pt modelId="{FBF64962-269C-46A0-B9E4-E53AB01B472C}" type="pres">
      <dgm:prSet presAssocID="{29D8DB3D-7488-490F-AC42-880D0CB69FE4}" presName="diagram" presStyleCnt="0">
        <dgm:presLayoutVars>
          <dgm:chPref val="1"/>
          <dgm:dir/>
          <dgm:animOne val="branch"/>
          <dgm:animLvl val="lvl"/>
          <dgm:resizeHandles/>
        </dgm:presLayoutVars>
      </dgm:prSet>
      <dgm:spPr/>
    </dgm:pt>
    <dgm:pt modelId="{6C6567EC-B1D3-4C5D-8BE1-E7947FB07CFB}" type="pres">
      <dgm:prSet presAssocID="{8BCB617E-ED6D-420E-99CE-976E84D74CBD}" presName="root" presStyleCnt="0"/>
      <dgm:spPr/>
    </dgm:pt>
    <dgm:pt modelId="{67AD6E70-419B-4DF8-9510-96198F08ED1D}" type="pres">
      <dgm:prSet presAssocID="{8BCB617E-ED6D-420E-99CE-976E84D74CBD}" presName="rootComposite" presStyleCnt="0"/>
      <dgm:spPr/>
    </dgm:pt>
    <dgm:pt modelId="{00550900-C66A-432B-B522-CD33DDC04096}" type="pres">
      <dgm:prSet presAssocID="{8BCB617E-ED6D-420E-99CE-976E84D74CBD}" presName="rootText" presStyleLbl="node1" presStyleIdx="0" presStyleCnt="3"/>
      <dgm:spPr/>
    </dgm:pt>
    <dgm:pt modelId="{F43BD790-63E0-4683-A0B8-3000E3E8DBFF}" type="pres">
      <dgm:prSet presAssocID="{8BCB617E-ED6D-420E-99CE-976E84D74CBD}" presName="rootConnector" presStyleLbl="node1" presStyleIdx="0" presStyleCnt="3"/>
      <dgm:spPr/>
    </dgm:pt>
    <dgm:pt modelId="{2EA0D097-4E15-4CC3-955B-B832967D6E25}" type="pres">
      <dgm:prSet presAssocID="{8BCB617E-ED6D-420E-99CE-976E84D74CBD}" presName="childShape" presStyleCnt="0"/>
      <dgm:spPr/>
    </dgm:pt>
    <dgm:pt modelId="{46DDACBC-2C28-469B-84EC-CE5AADA47D14}" type="pres">
      <dgm:prSet presAssocID="{94B096D6-79DB-4975-A14C-00377BC603E6}" presName="root" presStyleCnt="0"/>
      <dgm:spPr/>
    </dgm:pt>
    <dgm:pt modelId="{C1026BA0-9DBA-493D-97C4-D110756BAF03}" type="pres">
      <dgm:prSet presAssocID="{94B096D6-79DB-4975-A14C-00377BC603E6}" presName="rootComposite" presStyleCnt="0"/>
      <dgm:spPr/>
    </dgm:pt>
    <dgm:pt modelId="{CA897314-955B-4521-95CD-FE2BCB38C106}" type="pres">
      <dgm:prSet presAssocID="{94B096D6-79DB-4975-A14C-00377BC603E6}" presName="rootText" presStyleLbl="node1" presStyleIdx="1" presStyleCnt="3"/>
      <dgm:spPr/>
    </dgm:pt>
    <dgm:pt modelId="{7CEE85C3-E5E2-40B1-B289-2C1F5E4676A6}" type="pres">
      <dgm:prSet presAssocID="{94B096D6-79DB-4975-A14C-00377BC603E6}" presName="rootConnector" presStyleLbl="node1" presStyleIdx="1" presStyleCnt="3"/>
      <dgm:spPr/>
    </dgm:pt>
    <dgm:pt modelId="{9CA54422-38EF-400A-864E-EB6025214C7A}" type="pres">
      <dgm:prSet presAssocID="{94B096D6-79DB-4975-A14C-00377BC603E6}" presName="childShape" presStyleCnt="0"/>
      <dgm:spPr/>
    </dgm:pt>
    <dgm:pt modelId="{1C65DDCB-E4C9-4FBE-89FB-18AB5FB6F6C2}" type="pres">
      <dgm:prSet presAssocID="{35574C9B-13BD-470A-A3BF-B896BD613644}" presName="root" presStyleCnt="0"/>
      <dgm:spPr/>
    </dgm:pt>
    <dgm:pt modelId="{739533C5-CCF5-4D77-B4B8-93B08D745DBD}" type="pres">
      <dgm:prSet presAssocID="{35574C9B-13BD-470A-A3BF-B896BD613644}" presName="rootComposite" presStyleCnt="0"/>
      <dgm:spPr/>
    </dgm:pt>
    <dgm:pt modelId="{277E8D8A-1FA6-4A06-A423-579ADCD7C976}" type="pres">
      <dgm:prSet presAssocID="{35574C9B-13BD-470A-A3BF-B896BD613644}" presName="rootText" presStyleLbl="node1" presStyleIdx="2" presStyleCnt="3"/>
      <dgm:spPr/>
    </dgm:pt>
    <dgm:pt modelId="{2C26F173-06E4-43E1-B046-6B1BF8E03AC1}" type="pres">
      <dgm:prSet presAssocID="{35574C9B-13BD-470A-A3BF-B896BD613644}" presName="rootConnector" presStyleLbl="node1" presStyleIdx="2" presStyleCnt="3"/>
      <dgm:spPr/>
    </dgm:pt>
    <dgm:pt modelId="{58A1521B-0775-416E-994C-013E73850947}" type="pres">
      <dgm:prSet presAssocID="{35574C9B-13BD-470A-A3BF-B896BD613644}" presName="childShape" presStyleCnt="0"/>
      <dgm:spPr/>
    </dgm:pt>
  </dgm:ptLst>
  <dgm:cxnLst>
    <dgm:cxn modelId="{93829E07-1934-48C4-86FF-2B929FE2A282}" type="presOf" srcId="{35574C9B-13BD-470A-A3BF-B896BD613644}" destId="{277E8D8A-1FA6-4A06-A423-579ADCD7C976}" srcOrd="0" destOrd="0" presId="urn:microsoft.com/office/officeart/2005/8/layout/hierarchy3"/>
    <dgm:cxn modelId="{4C11C81C-ADF4-4DA2-8B10-1AAE90DB8107}" srcId="{29D8DB3D-7488-490F-AC42-880D0CB69FE4}" destId="{8BCB617E-ED6D-420E-99CE-976E84D74CBD}" srcOrd="0" destOrd="0" parTransId="{16DAC70A-7061-4595-9076-69B27054CBF3}" sibTransId="{40087271-B003-48BD-9207-CCE122F7D628}"/>
    <dgm:cxn modelId="{19942C1E-5BAC-488A-869E-C0E5B180F9B6}" type="presOf" srcId="{8BCB617E-ED6D-420E-99CE-976E84D74CBD}" destId="{F43BD790-63E0-4683-A0B8-3000E3E8DBFF}" srcOrd="1" destOrd="0" presId="urn:microsoft.com/office/officeart/2005/8/layout/hierarchy3"/>
    <dgm:cxn modelId="{47B98227-1BB3-4DB1-A47B-8D68047BF952}" type="presOf" srcId="{29D8DB3D-7488-490F-AC42-880D0CB69FE4}" destId="{FBF64962-269C-46A0-B9E4-E53AB01B472C}" srcOrd="0" destOrd="0" presId="urn:microsoft.com/office/officeart/2005/8/layout/hierarchy3"/>
    <dgm:cxn modelId="{A7807A55-A609-4185-B727-CD61258FBB04}" type="presOf" srcId="{94B096D6-79DB-4975-A14C-00377BC603E6}" destId="{7CEE85C3-E5E2-40B1-B289-2C1F5E4676A6}" srcOrd="1" destOrd="0" presId="urn:microsoft.com/office/officeart/2005/8/layout/hierarchy3"/>
    <dgm:cxn modelId="{AEBC1796-5813-4A14-9819-65F93EA182C7}" srcId="{29D8DB3D-7488-490F-AC42-880D0CB69FE4}" destId="{35574C9B-13BD-470A-A3BF-B896BD613644}" srcOrd="2" destOrd="0" parTransId="{591E4413-F105-4242-95CA-1A1CA5D63478}" sibTransId="{74BD3073-7860-4E23-BBA6-5A36ED994A6E}"/>
    <dgm:cxn modelId="{7BD382AD-4141-48B0-9950-AC609B4030DC}" srcId="{29D8DB3D-7488-490F-AC42-880D0CB69FE4}" destId="{94B096D6-79DB-4975-A14C-00377BC603E6}" srcOrd="1" destOrd="0" parTransId="{6EB8E1A9-8ADC-40D8-86A1-6D1792E571DA}" sibTransId="{4D9EDA99-6A22-4AB9-9468-BB80D88921B4}"/>
    <dgm:cxn modelId="{24871BD2-ECF6-4649-A149-D1C1EBEBFFC5}" type="presOf" srcId="{94B096D6-79DB-4975-A14C-00377BC603E6}" destId="{CA897314-955B-4521-95CD-FE2BCB38C106}" srcOrd="0" destOrd="0" presId="urn:microsoft.com/office/officeart/2005/8/layout/hierarchy3"/>
    <dgm:cxn modelId="{F3CBC2D9-B9B9-4E22-955E-8BE945E7D80F}" type="presOf" srcId="{35574C9B-13BD-470A-A3BF-B896BD613644}" destId="{2C26F173-06E4-43E1-B046-6B1BF8E03AC1}" srcOrd="1" destOrd="0" presId="urn:microsoft.com/office/officeart/2005/8/layout/hierarchy3"/>
    <dgm:cxn modelId="{B5D48CFD-B842-428F-BE33-34BB6BDF5655}" type="presOf" srcId="{8BCB617E-ED6D-420E-99CE-976E84D74CBD}" destId="{00550900-C66A-432B-B522-CD33DDC04096}" srcOrd="0" destOrd="0" presId="urn:microsoft.com/office/officeart/2005/8/layout/hierarchy3"/>
    <dgm:cxn modelId="{D4D0E28E-2C2C-41B4-89EF-FD8B65364249}" type="presParOf" srcId="{FBF64962-269C-46A0-B9E4-E53AB01B472C}" destId="{6C6567EC-B1D3-4C5D-8BE1-E7947FB07CFB}" srcOrd="0" destOrd="0" presId="urn:microsoft.com/office/officeart/2005/8/layout/hierarchy3"/>
    <dgm:cxn modelId="{D8D91ABD-9D98-4935-B87E-55ABEF6FAB44}" type="presParOf" srcId="{6C6567EC-B1D3-4C5D-8BE1-E7947FB07CFB}" destId="{67AD6E70-419B-4DF8-9510-96198F08ED1D}" srcOrd="0" destOrd="0" presId="urn:microsoft.com/office/officeart/2005/8/layout/hierarchy3"/>
    <dgm:cxn modelId="{60B58B0B-382C-47F5-A5C8-E8635D6DAAAB}" type="presParOf" srcId="{67AD6E70-419B-4DF8-9510-96198F08ED1D}" destId="{00550900-C66A-432B-B522-CD33DDC04096}" srcOrd="0" destOrd="0" presId="urn:microsoft.com/office/officeart/2005/8/layout/hierarchy3"/>
    <dgm:cxn modelId="{09C2C566-966C-49AE-ACA0-7859650ED38E}" type="presParOf" srcId="{67AD6E70-419B-4DF8-9510-96198F08ED1D}" destId="{F43BD790-63E0-4683-A0B8-3000E3E8DBFF}" srcOrd="1" destOrd="0" presId="urn:microsoft.com/office/officeart/2005/8/layout/hierarchy3"/>
    <dgm:cxn modelId="{6B8C9BDE-D884-42E0-A299-83211BC3FAA2}" type="presParOf" srcId="{6C6567EC-B1D3-4C5D-8BE1-E7947FB07CFB}" destId="{2EA0D097-4E15-4CC3-955B-B832967D6E25}" srcOrd="1" destOrd="0" presId="urn:microsoft.com/office/officeart/2005/8/layout/hierarchy3"/>
    <dgm:cxn modelId="{406A48C1-4CD9-4562-87E0-E26F7AED121D}" type="presParOf" srcId="{FBF64962-269C-46A0-B9E4-E53AB01B472C}" destId="{46DDACBC-2C28-469B-84EC-CE5AADA47D14}" srcOrd="1" destOrd="0" presId="urn:microsoft.com/office/officeart/2005/8/layout/hierarchy3"/>
    <dgm:cxn modelId="{F87D7A91-EF7C-4108-9DF8-3D247C2531E1}" type="presParOf" srcId="{46DDACBC-2C28-469B-84EC-CE5AADA47D14}" destId="{C1026BA0-9DBA-493D-97C4-D110756BAF03}" srcOrd="0" destOrd="0" presId="urn:microsoft.com/office/officeart/2005/8/layout/hierarchy3"/>
    <dgm:cxn modelId="{7FE687E7-A9D0-463C-BA30-387DB8400E88}" type="presParOf" srcId="{C1026BA0-9DBA-493D-97C4-D110756BAF03}" destId="{CA897314-955B-4521-95CD-FE2BCB38C106}" srcOrd="0" destOrd="0" presId="urn:microsoft.com/office/officeart/2005/8/layout/hierarchy3"/>
    <dgm:cxn modelId="{AA8CA7EE-E82A-4156-AF7E-911D81D25D5F}" type="presParOf" srcId="{C1026BA0-9DBA-493D-97C4-D110756BAF03}" destId="{7CEE85C3-E5E2-40B1-B289-2C1F5E4676A6}" srcOrd="1" destOrd="0" presId="urn:microsoft.com/office/officeart/2005/8/layout/hierarchy3"/>
    <dgm:cxn modelId="{8C608C96-8CC7-4B60-B312-0608A732B39B}" type="presParOf" srcId="{46DDACBC-2C28-469B-84EC-CE5AADA47D14}" destId="{9CA54422-38EF-400A-864E-EB6025214C7A}" srcOrd="1" destOrd="0" presId="urn:microsoft.com/office/officeart/2005/8/layout/hierarchy3"/>
    <dgm:cxn modelId="{D6855C4E-55F9-47C1-8CBA-080FB2894D3E}" type="presParOf" srcId="{FBF64962-269C-46A0-B9E4-E53AB01B472C}" destId="{1C65DDCB-E4C9-4FBE-89FB-18AB5FB6F6C2}" srcOrd="2" destOrd="0" presId="urn:microsoft.com/office/officeart/2005/8/layout/hierarchy3"/>
    <dgm:cxn modelId="{10ED5AC1-1B3D-4C8F-BABB-F457E43F10BB}" type="presParOf" srcId="{1C65DDCB-E4C9-4FBE-89FB-18AB5FB6F6C2}" destId="{739533C5-CCF5-4D77-B4B8-93B08D745DBD}" srcOrd="0" destOrd="0" presId="urn:microsoft.com/office/officeart/2005/8/layout/hierarchy3"/>
    <dgm:cxn modelId="{0370920A-5E5C-4C77-AE31-FFA32AC3E125}" type="presParOf" srcId="{739533C5-CCF5-4D77-B4B8-93B08D745DBD}" destId="{277E8D8A-1FA6-4A06-A423-579ADCD7C976}" srcOrd="0" destOrd="0" presId="urn:microsoft.com/office/officeart/2005/8/layout/hierarchy3"/>
    <dgm:cxn modelId="{A93E1A40-9DB7-4106-9B5B-C14E906D4065}" type="presParOf" srcId="{739533C5-CCF5-4D77-B4B8-93B08D745DBD}" destId="{2C26F173-06E4-43E1-B046-6B1BF8E03AC1}" srcOrd="1" destOrd="0" presId="urn:microsoft.com/office/officeart/2005/8/layout/hierarchy3"/>
    <dgm:cxn modelId="{3D9A7495-6B13-441E-B50C-F16EA493B099}" type="presParOf" srcId="{1C65DDCB-E4C9-4FBE-89FB-18AB5FB6F6C2}" destId="{58A1521B-0775-416E-994C-013E73850947}"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r="http://schemas.openxmlformats.org/officeDocument/2006/relationships" xmlns:a14="http://schemas.microsoft.com/office/drawing/2010/main" xmlns:asvg="http://schemas.microsoft.com/office/drawing/2016/SVG/main" xmlns:dgm="http://schemas.openxmlformats.org/drawingml/2006/diagram" xmlns:dsp="http://schemas.microsoft.com/office/drawing/2008/diagram" xmlns:a="http://schemas.openxmlformats.org/drawingml/2006/main">
  <dsp:spTree>
    <dsp:nvGrpSpPr>
      <dsp:cNvPr id="0" name=""/>
      <dsp:cNvGrpSpPr/>
    </dsp:nvGrpSpPr>
    <dsp:grpSpPr/>
    <dsp:sp modelId="{8C391B7F-2823-4316-B878-D0B491D30425}">
      <dsp:nvSpPr>
        <dsp:cNvPr id="0" name=""/>
        <dsp:cNvSpPr/>
      </dsp:nvSpPr>
      <dsp:spPr>
        <a:xfrm>
          <a:off x="1953914" y="529294"/>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672699-92F4-4593-9041-8DE65984B922}">
      <dsp:nvSpPr>
        <dsp:cNvPr id="0" name=""/>
        <dsp:cNvSpPr/>
      </dsp:nvSpPr>
      <dsp:spPr>
        <a:xfrm>
          <a:off x="765914" y="2943510"/>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en-US" sz="2300" kern="1200" dirty="0">
              <a:latin typeface="Georgia" panose="02040502050405020303" pitchFamily="18" charset="0"/>
            </a:rPr>
            <a:t>Restore or preserve equal access to education program or activity.</a:t>
          </a:r>
        </a:p>
      </dsp:txBody>
      <dsp:txXfrm>
        <a:off x="765914" y="2943510"/>
        <a:ext cx="4320000" cy="720000"/>
      </dsp:txXfrm>
    </dsp:sp>
    <dsp:sp modelId="{BDF7E256-F465-4B2F-8F89-9811E9931ECD}">
      <dsp:nvSpPr>
        <dsp:cNvPr id="0" name=""/>
        <dsp:cNvSpPr/>
      </dsp:nvSpPr>
      <dsp:spPr>
        <a:xfrm>
          <a:off x="7029914" y="529294"/>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026081D-8A29-4607-88E8-FA29CFEF7F8A}">
      <dsp:nvSpPr>
        <dsp:cNvPr id="0" name=""/>
        <dsp:cNvSpPr/>
      </dsp:nvSpPr>
      <dsp:spPr>
        <a:xfrm>
          <a:off x="5841914" y="2943510"/>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en-US" sz="2300" kern="1200" dirty="0">
              <a:latin typeface="Georgia" panose="02040502050405020303" pitchFamily="18" charset="0"/>
            </a:rPr>
            <a:t>Maintained as confidential to the furthest extent possible.</a:t>
          </a:r>
        </a:p>
      </dsp:txBody>
      <dsp:txXfrm>
        <a:off x="5841914" y="2943510"/>
        <a:ext cx="432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4EA2E-3D95-4765-A6BD-BE0E1A8D7F14}">
      <dsp:nvSpPr>
        <dsp:cNvPr id="0" name=""/>
        <dsp:cNvSpPr/>
      </dsp:nvSpPr>
      <dsp:spPr>
        <a:xfrm>
          <a:off x="2133386" y="2729"/>
          <a:ext cx="2400059" cy="1312882"/>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After a Formal Complaint has been filed (and is not dismissed)</a:t>
          </a:r>
        </a:p>
      </dsp:txBody>
      <dsp:txXfrm>
        <a:off x="2197476" y="66819"/>
        <a:ext cx="2271879" cy="1184702"/>
      </dsp:txXfrm>
    </dsp:sp>
    <dsp:sp modelId="{00B6E3E7-CEE5-415F-BE2F-854A45C5A137}">
      <dsp:nvSpPr>
        <dsp:cNvPr id="0" name=""/>
        <dsp:cNvSpPr/>
      </dsp:nvSpPr>
      <dsp:spPr>
        <a:xfrm>
          <a:off x="2133386" y="1381255"/>
          <a:ext cx="2400059" cy="1312882"/>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After a Notice of Allegations has been sent to Parties</a:t>
          </a:r>
        </a:p>
      </dsp:txBody>
      <dsp:txXfrm>
        <a:off x="2197476" y="1445345"/>
        <a:ext cx="2271879" cy="1184702"/>
      </dsp:txXfrm>
    </dsp:sp>
    <dsp:sp modelId="{7B9ED572-0B4A-4028-AF3C-1E740AF7D2AB}">
      <dsp:nvSpPr>
        <dsp:cNvPr id="0" name=""/>
        <dsp:cNvSpPr/>
      </dsp:nvSpPr>
      <dsp:spPr>
        <a:xfrm>
          <a:off x="2158779" y="4141037"/>
          <a:ext cx="2400059" cy="1312882"/>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Prior to the Hearing Panel reaching a determination as to responsibility </a:t>
          </a:r>
        </a:p>
      </dsp:txBody>
      <dsp:txXfrm>
        <a:off x="2222869" y="4205127"/>
        <a:ext cx="2271879" cy="1184702"/>
      </dsp:txXfrm>
    </dsp:sp>
    <dsp:sp modelId="{B2675A81-5F05-4559-8138-FAA64B6D10BF}">
      <dsp:nvSpPr>
        <dsp:cNvPr id="0" name=""/>
        <dsp:cNvSpPr/>
      </dsp:nvSpPr>
      <dsp:spPr>
        <a:xfrm>
          <a:off x="2150690" y="2803002"/>
          <a:ext cx="2400059" cy="1312882"/>
        </a:xfrm>
        <a:prstGeom prst="roundRect">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en-US" sz="1900" kern="1200" dirty="0"/>
            <a:t>During investigation</a:t>
          </a:r>
        </a:p>
      </dsp:txBody>
      <dsp:txXfrm>
        <a:off x="2214780" y="2867092"/>
        <a:ext cx="2271879" cy="1184702"/>
      </dsp:txXfrm>
    </dsp:sp>
  </dsp:spTree>
</dsp:drawing>
</file>

<file path=ppt/diagrams/drawing3.xml><?xml version="1.0" encoding="utf-8"?>
<dsp:drawing xmlns:r="http://schemas.openxmlformats.org/officeDocument/2006/relationships" xmlns:a14="http://schemas.microsoft.com/office/drawing/2010/main" xmlns:asvg="http://schemas.microsoft.com/office/drawing/2016/SVG/main" xmlns:dgm="http://schemas.openxmlformats.org/drawingml/2006/diagram" xmlns:dsp="http://schemas.microsoft.com/office/drawing/2008/diagram" xmlns:a="http://schemas.openxmlformats.org/drawingml/2006/main">
  <dsp:spTree>
    <dsp:nvGrpSpPr>
      <dsp:cNvPr id="0" name=""/>
      <dsp:cNvGrpSpPr/>
    </dsp:nvGrpSpPr>
    <dsp:grpSpPr/>
    <dsp:sp modelId="{2421B113-8BE7-46C7-B4B1-5DB641B2A9FA}">
      <dsp:nvSpPr>
        <dsp:cNvPr id="0" name=""/>
        <dsp:cNvSpPr/>
      </dsp:nvSpPr>
      <dsp:spPr>
        <a:xfrm>
          <a:off x="752566" y="542417"/>
          <a:ext cx="1066720" cy="10667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7B0BA3-BCA5-4D65-8606-51E8F0FA950D}">
      <dsp:nvSpPr>
        <dsp:cNvPr id="0" name=""/>
        <dsp:cNvSpPr/>
      </dsp:nvSpPr>
      <dsp:spPr>
        <a:xfrm>
          <a:off x="100682" y="2075387"/>
          <a:ext cx="2370489" cy="157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Bias and Conflict of Interests Prohibited</a:t>
          </a:r>
        </a:p>
      </dsp:txBody>
      <dsp:txXfrm>
        <a:off x="100682" y="2075387"/>
        <a:ext cx="2370489" cy="1575000"/>
      </dsp:txXfrm>
    </dsp:sp>
    <dsp:sp modelId="{47F78813-AEEE-44A9-AF14-F6C11C6905B6}">
      <dsp:nvSpPr>
        <dsp:cNvPr id="0" name=""/>
        <dsp:cNvSpPr/>
      </dsp:nvSpPr>
      <dsp:spPr>
        <a:xfrm>
          <a:off x="3537891" y="542417"/>
          <a:ext cx="1066720" cy="10667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6AA068-2E2E-4C12-A3E6-A4D99D57CA1C}">
      <dsp:nvSpPr>
        <dsp:cNvPr id="0" name=""/>
        <dsp:cNvSpPr/>
      </dsp:nvSpPr>
      <dsp:spPr>
        <a:xfrm>
          <a:off x="2886007" y="2075387"/>
          <a:ext cx="2370489" cy="157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Avoid pre-judgment of the case</a:t>
          </a:r>
        </a:p>
      </dsp:txBody>
      <dsp:txXfrm>
        <a:off x="2886007" y="2075387"/>
        <a:ext cx="2370489" cy="1575000"/>
      </dsp:txXfrm>
    </dsp:sp>
    <dsp:sp modelId="{3DA2FFCF-414A-4438-8C83-42EFC4AC6C91}">
      <dsp:nvSpPr>
        <dsp:cNvPr id="0" name=""/>
        <dsp:cNvSpPr/>
      </dsp:nvSpPr>
      <dsp:spPr>
        <a:xfrm>
          <a:off x="6323216" y="542417"/>
          <a:ext cx="1066720" cy="10667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3819766-825C-46AF-9C70-8E5EF7DEF9A2}">
      <dsp:nvSpPr>
        <dsp:cNvPr id="0" name=""/>
        <dsp:cNvSpPr/>
      </dsp:nvSpPr>
      <dsp:spPr>
        <a:xfrm>
          <a:off x="5671332" y="2075387"/>
          <a:ext cx="2370489" cy="157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Keep an open mind and avoid stereotypes</a:t>
          </a:r>
        </a:p>
      </dsp:txBody>
      <dsp:txXfrm>
        <a:off x="5671332" y="2075387"/>
        <a:ext cx="2370489" cy="1575000"/>
      </dsp:txXfrm>
    </dsp:sp>
    <dsp:sp modelId="{B9B0F864-9CAC-469E-9104-E9AB591E9417}">
      <dsp:nvSpPr>
        <dsp:cNvPr id="0" name=""/>
        <dsp:cNvSpPr/>
      </dsp:nvSpPr>
      <dsp:spPr>
        <a:xfrm>
          <a:off x="9108541" y="542417"/>
          <a:ext cx="1066720" cy="10667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BD1D36-BA59-4870-AF42-9AC771F38737}">
      <dsp:nvSpPr>
        <dsp:cNvPr id="0" name=""/>
        <dsp:cNvSpPr/>
      </dsp:nvSpPr>
      <dsp:spPr>
        <a:xfrm>
          <a:off x="8456657" y="2075387"/>
          <a:ext cx="2370489" cy="157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Must uphold fairness and equity and remain impartial and objective throughout the process</a:t>
          </a:r>
        </a:p>
      </dsp:txBody>
      <dsp:txXfrm>
        <a:off x="8456657" y="2075387"/>
        <a:ext cx="2370489" cy="1575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7027F-C4CD-4298-8849-6DF3DC9C4972}">
      <dsp:nvSpPr>
        <dsp:cNvPr id="0" name=""/>
        <dsp:cNvSpPr/>
      </dsp:nvSpPr>
      <dsp:spPr>
        <a:xfrm>
          <a:off x="1333" y="1316033"/>
          <a:ext cx="3121474" cy="156073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Fact-sensitive inquiry</a:t>
          </a:r>
        </a:p>
      </dsp:txBody>
      <dsp:txXfrm>
        <a:off x="47045" y="1361745"/>
        <a:ext cx="3030050" cy="1469313"/>
      </dsp:txXfrm>
    </dsp:sp>
    <dsp:sp modelId="{805262C4-67AE-4286-AE11-581BDDF81C5B}">
      <dsp:nvSpPr>
        <dsp:cNvPr id="0" name=""/>
        <dsp:cNvSpPr/>
      </dsp:nvSpPr>
      <dsp:spPr>
        <a:xfrm>
          <a:off x="3903177" y="1316033"/>
          <a:ext cx="3121474" cy="156073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Reasonable person standard</a:t>
          </a:r>
        </a:p>
      </dsp:txBody>
      <dsp:txXfrm>
        <a:off x="3948889" y="1361745"/>
        <a:ext cx="3030050" cy="1469313"/>
      </dsp:txXfrm>
    </dsp:sp>
    <dsp:sp modelId="{A35E80DB-6F93-47FE-8616-804CB04770EE}">
      <dsp:nvSpPr>
        <dsp:cNvPr id="0" name=""/>
        <dsp:cNvSpPr/>
      </dsp:nvSpPr>
      <dsp:spPr>
        <a:xfrm>
          <a:off x="7805020" y="1316033"/>
          <a:ext cx="3121474" cy="156073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Georgia" panose="02040502050405020303" pitchFamily="18" charset="0"/>
            </a:rPr>
            <a:t>Avoid generalizations</a:t>
          </a:r>
        </a:p>
      </dsp:txBody>
      <dsp:txXfrm>
        <a:off x="7850732" y="1361745"/>
        <a:ext cx="3030050" cy="14693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E266B-E3C9-4BE5-8D6F-ABD8389267F1}">
      <dsp:nvSpPr>
        <dsp:cNvPr id="0" name=""/>
        <dsp:cNvSpPr/>
      </dsp:nvSpPr>
      <dsp:spPr>
        <a:xfrm>
          <a:off x="1333" y="110983"/>
          <a:ext cx="4682211" cy="297320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1F415F-222E-4F00-B9FF-ED100600F2E7}">
      <dsp:nvSpPr>
        <dsp:cNvPr id="0" name=""/>
        <dsp:cNvSpPr/>
      </dsp:nvSpPr>
      <dsp:spPr>
        <a:xfrm>
          <a:off x="521579" y="605216"/>
          <a:ext cx="4682211" cy="297320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latin typeface="Georgia" panose="02040502050405020303" pitchFamily="18" charset="0"/>
            </a:rPr>
            <a:t>Relevance</a:t>
          </a:r>
        </a:p>
      </dsp:txBody>
      <dsp:txXfrm>
        <a:off x="608661" y="692298"/>
        <a:ext cx="4508047" cy="2799040"/>
      </dsp:txXfrm>
    </dsp:sp>
    <dsp:sp modelId="{3C93727C-D2E9-41C0-B33E-ADC01E37C743}">
      <dsp:nvSpPr>
        <dsp:cNvPr id="0" name=""/>
        <dsp:cNvSpPr/>
      </dsp:nvSpPr>
      <dsp:spPr>
        <a:xfrm>
          <a:off x="5724037" y="110983"/>
          <a:ext cx="4682211" cy="297320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9927A7-091A-4E37-A50B-E538646515F8}">
      <dsp:nvSpPr>
        <dsp:cNvPr id="0" name=""/>
        <dsp:cNvSpPr/>
      </dsp:nvSpPr>
      <dsp:spPr>
        <a:xfrm>
          <a:off x="6244283" y="605216"/>
          <a:ext cx="4682211" cy="297320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latin typeface="Georgia" panose="02040502050405020303" pitchFamily="18" charset="0"/>
            </a:rPr>
            <a:t>Credibility</a:t>
          </a:r>
          <a:r>
            <a:rPr lang="en-US" sz="6500" kern="1200" dirty="0"/>
            <a:t> </a:t>
          </a:r>
        </a:p>
      </dsp:txBody>
      <dsp:txXfrm>
        <a:off x="6331365" y="692298"/>
        <a:ext cx="4508047" cy="27990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E71E68-8DE3-43DB-8E7A-1EC5314CE501}">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97F3B5-A492-45E8-8C92-2C06D59FDC46}">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latin typeface="Georgia" panose="02040502050405020303" pitchFamily="18" charset="0"/>
            </a:rPr>
            <a:t>Mantra:  </a:t>
          </a:r>
          <a:r>
            <a:rPr lang="en-US" sz="3200" kern="1200" dirty="0">
              <a:latin typeface="Georgia" panose="02040502050405020303" pitchFamily="18" charset="0"/>
            </a:rPr>
            <a:t>Is the fact or information that is being offered likely to prove/disprove an issue in the investigation?  </a:t>
          </a:r>
        </a:p>
      </dsp:txBody>
      <dsp:txXfrm>
        <a:off x="608661" y="692298"/>
        <a:ext cx="4508047" cy="2799040"/>
      </dsp:txXfrm>
    </dsp:sp>
    <dsp:sp modelId="{5A1DD186-679F-464D-A30E-40ECA285B680}">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E52279-1E9E-417B-9790-48B681850BE9}">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Georgia" panose="02040502050405020303" pitchFamily="18" charset="0"/>
            </a:rPr>
            <a:t>If it is likely to prove/disprove, even indirectly, it is relevant.  If it is not likely to do so, it should not be considered.</a:t>
          </a:r>
        </a:p>
      </dsp:txBody>
      <dsp:txXfrm>
        <a:off x="6331365" y="692298"/>
        <a:ext cx="4508047" cy="279904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CBCEDE-0F1F-4021-AD6E-3A69AACBF1F6}">
      <dsp:nvSpPr>
        <dsp:cNvPr id="0" name=""/>
        <dsp:cNvSpPr/>
      </dsp:nvSpPr>
      <dsp:spPr>
        <a:xfrm>
          <a:off x="0" y="806697"/>
          <a:ext cx="6666833" cy="12168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dirty="0">
              <a:latin typeface="Georgia" panose="02040502050405020303" pitchFamily="18" charset="0"/>
            </a:rPr>
            <a:t>EEOC</a:t>
          </a:r>
          <a:r>
            <a:rPr lang="en-US" sz="3200" kern="1200" dirty="0">
              <a:latin typeface="Georgia" panose="02040502050405020303" pitchFamily="18" charset="0"/>
            </a:rPr>
            <a:t> recommends using the following factors:</a:t>
          </a:r>
        </a:p>
      </dsp:txBody>
      <dsp:txXfrm>
        <a:off x="59399" y="866096"/>
        <a:ext cx="6548035" cy="1098002"/>
      </dsp:txXfrm>
    </dsp:sp>
    <dsp:sp modelId="{801BB951-5A36-4E06-96C6-BAF6556D7A70}">
      <dsp:nvSpPr>
        <dsp:cNvPr id="0" name=""/>
        <dsp:cNvSpPr/>
      </dsp:nvSpPr>
      <dsp:spPr>
        <a:xfrm>
          <a:off x="0" y="2023497"/>
          <a:ext cx="6666833" cy="26237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25400" rIns="142240" bIns="25400" numCol="1" spcCol="1270" anchor="t" anchorCtr="0">
          <a:noAutofit/>
        </a:bodyPr>
        <a:lstStyle/>
        <a:p>
          <a:pPr marL="228600" lvl="1" indent="-228600" algn="just" defTabSz="889000">
            <a:lnSpc>
              <a:spcPct val="90000"/>
            </a:lnSpc>
            <a:spcBef>
              <a:spcPct val="0"/>
            </a:spcBef>
            <a:spcAft>
              <a:spcPct val="20000"/>
            </a:spcAft>
            <a:buChar char="•"/>
          </a:pPr>
          <a:r>
            <a:rPr lang="en-US" sz="2000" b="1" kern="1200" dirty="0">
              <a:latin typeface="Georgia" panose="02040502050405020303" pitchFamily="18" charset="0"/>
            </a:rPr>
            <a:t>Plausibility</a:t>
          </a:r>
          <a:r>
            <a:rPr lang="en-US" sz="2000" kern="1200" dirty="0">
              <a:latin typeface="Georgia" panose="02040502050405020303" pitchFamily="18" charset="0"/>
            </a:rPr>
            <a:t>: Is the witness’s version of the facts believable? Does it make sense?</a:t>
          </a:r>
        </a:p>
        <a:p>
          <a:pPr marL="228600" lvl="1" indent="-228600" algn="just" defTabSz="889000">
            <a:lnSpc>
              <a:spcPct val="90000"/>
            </a:lnSpc>
            <a:spcBef>
              <a:spcPct val="0"/>
            </a:spcBef>
            <a:spcAft>
              <a:spcPct val="20000"/>
            </a:spcAft>
            <a:buChar char="•"/>
          </a:pPr>
          <a:r>
            <a:rPr lang="en-US" sz="2000" b="1" kern="1200" dirty="0">
              <a:latin typeface="Georgia" panose="02040502050405020303" pitchFamily="18" charset="0"/>
            </a:rPr>
            <a:t>Demeanor</a:t>
          </a:r>
          <a:r>
            <a:rPr lang="en-US" sz="2000" kern="1200" dirty="0">
              <a:latin typeface="Georgia" panose="02040502050405020303" pitchFamily="18" charset="0"/>
            </a:rPr>
            <a:t>: Does the witness seem to be telling the truth?</a:t>
          </a:r>
        </a:p>
        <a:p>
          <a:pPr marL="228600" lvl="1" indent="-228600" algn="just" defTabSz="889000">
            <a:lnSpc>
              <a:spcPct val="90000"/>
            </a:lnSpc>
            <a:spcBef>
              <a:spcPct val="0"/>
            </a:spcBef>
            <a:spcAft>
              <a:spcPct val="20000"/>
            </a:spcAft>
            <a:buChar char="•"/>
          </a:pPr>
          <a:r>
            <a:rPr lang="en-US" sz="2000" b="1" kern="1200" dirty="0">
              <a:latin typeface="Georgia" panose="02040502050405020303" pitchFamily="18" charset="0"/>
            </a:rPr>
            <a:t>Motive</a:t>
          </a:r>
          <a:r>
            <a:rPr lang="en-US" sz="2000" kern="1200" dirty="0">
              <a:latin typeface="Georgia" panose="02040502050405020303" pitchFamily="18" charset="0"/>
            </a:rPr>
            <a:t>:  Does the person have a reason to lie?</a:t>
          </a:r>
        </a:p>
        <a:p>
          <a:pPr marL="228600" lvl="1" indent="-228600" algn="just" defTabSz="889000">
            <a:lnSpc>
              <a:spcPct val="90000"/>
            </a:lnSpc>
            <a:spcBef>
              <a:spcPct val="0"/>
            </a:spcBef>
            <a:spcAft>
              <a:spcPct val="20000"/>
            </a:spcAft>
            <a:buChar char="•"/>
          </a:pPr>
          <a:r>
            <a:rPr lang="en-US" sz="2000" b="1" kern="1200" dirty="0">
              <a:latin typeface="Georgia" panose="02040502050405020303" pitchFamily="18" charset="0"/>
            </a:rPr>
            <a:t>Corroboration</a:t>
          </a:r>
          <a:r>
            <a:rPr lang="en-US" sz="2000" kern="1200" dirty="0">
              <a:latin typeface="Georgia" panose="02040502050405020303" pitchFamily="18" charset="0"/>
            </a:rPr>
            <a:t>:  Are there documents or other witnesses that support the witness’s version of events?</a:t>
          </a:r>
        </a:p>
        <a:p>
          <a:pPr marL="228600" lvl="1" indent="-228600" algn="just" defTabSz="889000">
            <a:lnSpc>
              <a:spcPct val="90000"/>
            </a:lnSpc>
            <a:spcBef>
              <a:spcPct val="0"/>
            </a:spcBef>
            <a:spcAft>
              <a:spcPct val="20000"/>
            </a:spcAft>
            <a:buChar char="•"/>
          </a:pPr>
          <a:r>
            <a:rPr lang="en-US" sz="2000" b="1" kern="1200" dirty="0">
              <a:latin typeface="Georgia" panose="02040502050405020303" pitchFamily="18" charset="0"/>
            </a:rPr>
            <a:t>Past record</a:t>
          </a:r>
          <a:r>
            <a:rPr lang="en-US" sz="2000" kern="1200" dirty="0">
              <a:latin typeface="Georgia" panose="02040502050405020303" pitchFamily="18" charset="0"/>
            </a:rPr>
            <a:t>: Does the subject of the complaint have a past record of inappropriate behavior?</a:t>
          </a:r>
        </a:p>
      </dsp:txBody>
      <dsp:txXfrm>
        <a:off x="0" y="2023497"/>
        <a:ext cx="6666833" cy="262372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BEB2FD-69AA-4B04-B779-15802C5FF501}">
      <dsp:nvSpPr>
        <dsp:cNvPr id="0" name=""/>
        <dsp:cNvSpPr/>
      </dsp:nvSpPr>
      <dsp:spPr>
        <a:xfrm>
          <a:off x="0" y="706671"/>
          <a:ext cx="3073451" cy="19516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355A1A-4EE6-41FB-85FB-4BB9686D0B24}">
      <dsp:nvSpPr>
        <dsp:cNvPr id="0" name=""/>
        <dsp:cNvSpPr/>
      </dsp:nvSpPr>
      <dsp:spPr>
        <a:xfrm>
          <a:off x="341494"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Georgia" panose="02040502050405020303" pitchFamily="18" charset="0"/>
            </a:rPr>
            <a:t>Can be powerful evidence in these cases, but beware!</a:t>
          </a:r>
        </a:p>
      </dsp:txBody>
      <dsp:txXfrm>
        <a:off x="398656" y="1088253"/>
        <a:ext cx="2959127" cy="1837317"/>
      </dsp:txXfrm>
    </dsp:sp>
    <dsp:sp modelId="{5DD24EAD-E7BC-49C7-A83E-F4499B1837B8}">
      <dsp:nvSpPr>
        <dsp:cNvPr id="0" name=""/>
        <dsp:cNvSpPr/>
      </dsp:nvSpPr>
      <dsp:spPr>
        <a:xfrm>
          <a:off x="3756441" y="706671"/>
          <a:ext cx="3073451" cy="19516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A57EF65-FD2E-4CE2-8BA1-28603646A819}">
      <dsp:nvSpPr>
        <dsp:cNvPr id="0" name=""/>
        <dsp:cNvSpPr/>
      </dsp:nvSpPr>
      <dsp:spPr>
        <a:xfrm>
          <a:off x="4097935"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Georgia" panose="02040502050405020303" pitchFamily="18" charset="0"/>
            </a:rPr>
            <a:t>Can they be corroborated?</a:t>
          </a:r>
        </a:p>
      </dsp:txBody>
      <dsp:txXfrm>
        <a:off x="4155097" y="1088253"/>
        <a:ext cx="2959127" cy="1837317"/>
      </dsp:txXfrm>
    </dsp:sp>
    <dsp:sp modelId="{6D4BD8BA-3D18-4BD8-8269-AFC33C117E7C}">
      <dsp:nvSpPr>
        <dsp:cNvPr id="0" name=""/>
        <dsp:cNvSpPr/>
      </dsp:nvSpPr>
      <dsp:spPr>
        <a:xfrm>
          <a:off x="7512882" y="706671"/>
          <a:ext cx="3073451" cy="19516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29AA6A-9D7C-4530-ABED-73BF014FA39C}">
      <dsp:nvSpPr>
        <dsp:cNvPr id="0" name=""/>
        <dsp:cNvSpPr/>
      </dsp:nvSpPr>
      <dsp:spPr>
        <a:xfrm>
          <a:off x="7854377" y="1031091"/>
          <a:ext cx="3073451" cy="1951641"/>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latin typeface="Georgia" panose="02040502050405020303" pitchFamily="18" charset="0"/>
            </a:rPr>
            <a:t>Do you have a complete version? </a:t>
          </a:r>
        </a:p>
      </dsp:txBody>
      <dsp:txXfrm>
        <a:off x="7911539" y="1088253"/>
        <a:ext cx="2959127" cy="183731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50900-C66A-432B-B522-CD33DDC04096}">
      <dsp:nvSpPr>
        <dsp:cNvPr id="0" name=""/>
        <dsp:cNvSpPr/>
      </dsp:nvSpPr>
      <dsp:spPr>
        <a:xfrm>
          <a:off x="1333" y="1316033"/>
          <a:ext cx="3121474" cy="1560737"/>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Georgia" panose="02040502050405020303" pitchFamily="18" charset="0"/>
            </a:rPr>
            <a:t>Ranges and types of sanctions must be appropriate to policy violation</a:t>
          </a:r>
        </a:p>
      </dsp:txBody>
      <dsp:txXfrm>
        <a:off x="47045" y="1361745"/>
        <a:ext cx="3030050" cy="1469313"/>
      </dsp:txXfrm>
    </dsp:sp>
    <dsp:sp modelId="{CA897314-955B-4521-95CD-FE2BCB38C106}">
      <dsp:nvSpPr>
        <dsp:cNvPr id="0" name=""/>
        <dsp:cNvSpPr/>
      </dsp:nvSpPr>
      <dsp:spPr>
        <a:xfrm>
          <a:off x="3903177" y="1316033"/>
          <a:ext cx="3121474" cy="1560737"/>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Georgia" panose="02040502050405020303" pitchFamily="18" charset="0"/>
            </a:rPr>
            <a:t>One or more sanctions may be imposed</a:t>
          </a:r>
        </a:p>
      </dsp:txBody>
      <dsp:txXfrm>
        <a:off x="3948889" y="1361745"/>
        <a:ext cx="3030050" cy="1469313"/>
      </dsp:txXfrm>
    </dsp:sp>
    <dsp:sp modelId="{277E8D8A-1FA6-4A06-A423-579ADCD7C976}">
      <dsp:nvSpPr>
        <dsp:cNvPr id="0" name=""/>
        <dsp:cNvSpPr/>
      </dsp:nvSpPr>
      <dsp:spPr>
        <a:xfrm>
          <a:off x="7805020" y="1316033"/>
          <a:ext cx="3121474" cy="1560737"/>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Georgia" panose="02040502050405020303" pitchFamily="18" charset="0"/>
            </a:rPr>
            <a:t>Sanctions also vary based on whether the responsible party is a student, employee, or third-party vendor</a:t>
          </a:r>
        </a:p>
      </dsp:txBody>
      <dsp:txXfrm>
        <a:off x="7850732" y="1361745"/>
        <a:ext cx="3030050" cy="1469313"/>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556AAD-C227-40B0-BCB9-50003577E93A}" type="datetimeFigureOut">
              <a:rPr lang="en-US" smtClean="0"/>
              <a:t>9/12/2025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301FB-83DE-41DA-9BD5-09508DB8A73A}" type="slidenum">
              <a:rPr lang="en-US" smtClean="0"/>
              <a:t>‹#›</a:t>
            </a:fld>
            <a:endParaRPr lang="en-US"/>
          </a:p>
        </p:txBody>
      </p:sp>
    </p:spTree>
    <p:extLst>
      <p:ext uri="{BB962C8B-B14F-4D97-AF65-F5344CB8AC3E}">
        <p14:creationId xmlns:p14="http://schemas.microsoft.com/office/powerpoint/2010/main" val="838824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FE0A4-FC2C-E7BA-5841-793497AE62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7569BC-66DE-0D9F-6F5E-3D7B24249ABE}"/>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4FA4F5B2-CB60-E68F-718F-0B803C99234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5E1BE4-F563-4A90-A3D7-9125F111A6C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65901432"/>
      </p:ext>
    </p:extLst>
  </p:cSld>
  <p:clrMapOvr>
    <a:masterClrMapping/>
  </p:clrMapOvr>
</p:notes>
</file>

<file path=ppt/notesSlides/notesSlide10.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3C34B52-B950-4020-B93E-9F5F58222020}" type="slidenum">
              <a:rPr lang="en-US" smtClean="0"/>
              <a:t>11</a:t>
            </a:fld>
            <a:endParaRPr lang="en-US"/>
          </a:p>
        </p:txBody>
      </p:sp>
    </p:spTree>
    <p:extLst>
      <p:ext uri="{BB962C8B-B14F-4D97-AF65-F5344CB8AC3E}">
        <p14:creationId xmlns:p14="http://schemas.microsoft.com/office/powerpoint/2010/main" val="1796704253"/>
      </p:ext>
    </p:extLst>
  </p:cSld>
  <p:clrMapOvr>
    <a:masterClrMapping/>
  </p:clrMapOvr>
</p:notes>
</file>

<file path=ppt/notesSlides/notesSlide1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5E1BE4-F563-4A90-A3D7-9125F111A6C8}" type="slidenum">
              <a:rPr lang="en-US" smtClean="0"/>
              <a:t>12</a:t>
            </a:fld>
            <a:endParaRPr lang="en-US"/>
          </a:p>
        </p:txBody>
      </p:sp>
    </p:spTree>
    <p:extLst>
      <p:ext uri="{BB962C8B-B14F-4D97-AF65-F5344CB8AC3E}">
        <p14:creationId xmlns:p14="http://schemas.microsoft.com/office/powerpoint/2010/main" val="3200131610"/>
      </p:ext>
    </p:extLst>
  </p:cSld>
  <p:clrMapOvr>
    <a:masterClrMapping/>
  </p:clrMapOvr>
</p:notes>
</file>

<file path=ppt/notesSlides/notesSlide1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234F911-4E3A-4F02-AB1B-B39AF62E4EC5}" type="slidenum">
              <a:rPr lang="en-US" smtClean="0"/>
              <a:t>13</a:t>
            </a:fld>
            <a:endParaRPr lang="en-US"/>
          </a:p>
        </p:txBody>
      </p:sp>
    </p:spTree>
    <p:extLst>
      <p:ext uri="{BB962C8B-B14F-4D97-AF65-F5344CB8AC3E}">
        <p14:creationId xmlns:p14="http://schemas.microsoft.com/office/powerpoint/2010/main" val="1332070134"/>
      </p:ext>
    </p:extLst>
  </p:cSld>
  <p:clrMapOvr>
    <a:masterClrMapping/>
  </p:clrMapOvr>
</p:notes>
</file>

<file path=ppt/notesSlides/notesSlide1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234F911-4E3A-4F02-AB1B-B39AF62E4EC5}" type="slidenum">
              <a:rPr lang="en-US" smtClean="0"/>
              <a:t>14</a:t>
            </a:fld>
            <a:endParaRPr lang="en-US"/>
          </a:p>
        </p:txBody>
      </p:sp>
    </p:spTree>
    <p:extLst>
      <p:ext uri="{BB962C8B-B14F-4D97-AF65-F5344CB8AC3E}">
        <p14:creationId xmlns:p14="http://schemas.microsoft.com/office/powerpoint/2010/main" val="2309775703"/>
      </p:ext>
    </p:extLst>
  </p:cSld>
  <p:clrMapOvr>
    <a:masterClrMapping/>
  </p:clrMapOvr>
</p:notes>
</file>

<file path=ppt/notesSlides/notesSlide1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234F911-4E3A-4F02-AB1B-B39AF62E4EC5}" type="slidenum">
              <a:rPr lang="en-US" smtClean="0"/>
              <a:t>15</a:t>
            </a:fld>
            <a:endParaRPr lang="en-US"/>
          </a:p>
        </p:txBody>
      </p:sp>
    </p:spTree>
    <p:extLst>
      <p:ext uri="{BB962C8B-B14F-4D97-AF65-F5344CB8AC3E}">
        <p14:creationId xmlns:p14="http://schemas.microsoft.com/office/powerpoint/2010/main" val="1836042878"/>
      </p:ext>
    </p:extLst>
  </p:cSld>
  <p:clrMapOvr>
    <a:masterClrMapping/>
  </p:clrMapOvr>
</p:notes>
</file>

<file path=ppt/notesSlides/notesSlide1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234F911-4E3A-4F02-AB1B-B39AF62E4EC5}" type="slidenum">
              <a:rPr lang="en-US" smtClean="0"/>
              <a:t>16</a:t>
            </a:fld>
            <a:endParaRPr lang="en-US"/>
          </a:p>
        </p:txBody>
      </p:sp>
    </p:spTree>
    <p:extLst>
      <p:ext uri="{BB962C8B-B14F-4D97-AF65-F5344CB8AC3E}">
        <p14:creationId xmlns:p14="http://schemas.microsoft.com/office/powerpoint/2010/main" val="145163111"/>
      </p:ext>
    </p:extLst>
  </p:cSld>
  <p:clrMapOvr>
    <a:masterClrMapping/>
  </p:clrMapOvr>
</p:notes>
</file>

<file path=ppt/notesSlides/notesSlide1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234F911-4E3A-4F02-AB1B-B39AF62E4EC5}" type="slidenum">
              <a:rPr lang="en-US" smtClean="0"/>
              <a:t>17</a:t>
            </a:fld>
            <a:endParaRPr lang="en-US"/>
          </a:p>
        </p:txBody>
      </p:sp>
    </p:spTree>
    <p:extLst>
      <p:ext uri="{BB962C8B-B14F-4D97-AF65-F5344CB8AC3E}">
        <p14:creationId xmlns:p14="http://schemas.microsoft.com/office/powerpoint/2010/main" val="1793347696"/>
      </p:ext>
    </p:extLst>
  </p:cSld>
  <p:clrMapOvr>
    <a:masterClrMapping/>
  </p:clrMapOvr>
</p:notes>
</file>

<file path=ppt/notesSlides/notesSlide1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3A51A39-94C7-40E3-9877-F2B97027307D}" type="slidenum">
              <a:rPr lang="en-US" smtClean="0"/>
              <a:t>19</a:t>
            </a:fld>
            <a:endParaRPr lang="en-US"/>
          </a:p>
        </p:txBody>
      </p:sp>
    </p:spTree>
    <p:extLst>
      <p:ext uri="{BB962C8B-B14F-4D97-AF65-F5344CB8AC3E}">
        <p14:creationId xmlns:p14="http://schemas.microsoft.com/office/powerpoint/2010/main" val="1843944697"/>
      </p:ext>
    </p:extLst>
  </p:cSld>
  <p:clrMapOvr>
    <a:masterClrMapping/>
  </p:clrMapOvr>
</p:notes>
</file>

<file path=ppt/notesSlides/notesSlide1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3A51A39-94C7-40E3-9877-F2B97027307D}" type="slidenum">
              <a:rPr lang="en-US" smtClean="0"/>
              <a:t>20</a:t>
            </a:fld>
            <a:endParaRPr lang="en-US"/>
          </a:p>
        </p:txBody>
      </p:sp>
    </p:spTree>
    <p:extLst>
      <p:ext uri="{BB962C8B-B14F-4D97-AF65-F5344CB8AC3E}">
        <p14:creationId xmlns:p14="http://schemas.microsoft.com/office/powerpoint/2010/main" val="1387280952"/>
      </p:ext>
    </p:extLst>
  </p:cSld>
  <p:clrMapOvr>
    <a:masterClrMapping/>
  </p:clrMapOvr>
</p:notes>
</file>

<file path=ppt/notesSlides/notesSlide1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4934F-5888-6D09-2216-DA00758B66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4E7E5A-06C6-3663-98EF-49E1322DFD5E}"/>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DF4E422B-E1DA-B5ED-46F7-CB8DC2D1EA22}"/>
              </a:ext>
            </a:extLst>
          </p:cNvPr>
          <p:cNvSpPr>
            <a:spLocks noGrp="1"/>
          </p:cNvSpPr>
          <p:nvPr>
            <p:ph type="sldNum" sz="quarter" idx="10"/>
          </p:nvPr>
        </p:nvSpPr>
        <p:spPr/>
        <p:txBody>
          <a:bodyPr/>
          <a:lstStyle/>
          <a:p>
            <a:fld id="{13A51A39-94C7-40E3-9877-F2B97027307D}" type="slidenum">
              <a:rPr lang="en-US" smtClean="0"/>
              <a:t>21</a:t>
            </a:fld>
            <a:endParaRPr lang="en-US"/>
          </a:p>
        </p:txBody>
      </p:sp>
    </p:spTree>
    <p:extLst>
      <p:ext uri="{BB962C8B-B14F-4D97-AF65-F5344CB8AC3E}">
        <p14:creationId xmlns:p14="http://schemas.microsoft.com/office/powerpoint/2010/main" val="3889154361"/>
      </p:ext>
    </p:extLst>
  </p:cSld>
  <p:clrMapOvr>
    <a:masterClrMapping/>
  </p:clrMapOvr>
</p:notes>
</file>

<file path=ppt/notesSlides/notesSlide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F33BF-7F3A-95E1-0C04-1C242B1514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BBBECD-44A1-7D85-D049-394D1FE76CDF}"/>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3CB3438E-B6FB-A327-BDD3-E297189642D6}"/>
              </a:ext>
            </a:extLst>
          </p:cNvPr>
          <p:cNvSpPr>
            <a:spLocks noGrp="1"/>
          </p:cNvSpPr>
          <p:nvPr>
            <p:ph type="sldNum" sz="quarter" idx="10"/>
          </p:nvPr>
        </p:nvSpPr>
        <p:spPr/>
        <p:txBody>
          <a:bodyPr/>
          <a:lstStyle/>
          <a:p>
            <a:fld id="{F74E5F15-43B0-42D7-9BC1-CDA6F600E173}" type="slidenum">
              <a:rPr lang="en-US" smtClean="0"/>
              <a:t>3</a:t>
            </a:fld>
            <a:endParaRPr lang="en-US"/>
          </a:p>
        </p:txBody>
      </p:sp>
    </p:spTree>
    <p:extLst>
      <p:ext uri="{BB962C8B-B14F-4D97-AF65-F5344CB8AC3E}">
        <p14:creationId xmlns:p14="http://schemas.microsoft.com/office/powerpoint/2010/main" val="2280362947"/>
      </p:ext>
    </p:extLst>
  </p:cSld>
  <p:clrMapOvr>
    <a:masterClrMapping/>
  </p:clrMapOvr>
</p:notes>
</file>

<file path=ppt/notesSlides/notesSlide20.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3A51A39-94C7-40E3-9877-F2B97027307D}" type="slidenum">
              <a:rPr lang="en-US" smtClean="0"/>
              <a:t>22</a:t>
            </a:fld>
            <a:endParaRPr lang="en-US"/>
          </a:p>
        </p:txBody>
      </p:sp>
    </p:spTree>
    <p:extLst>
      <p:ext uri="{BB962C8B-B14F-4D97-AF65-F5344CB8AC3E}">
        <p14:creationId xmlns:p14="http://schemas.microsoft.com/office/powerpoint/2010/main" val="368599678"/>
      </p:ext>
    </p:extLst>
  </p:cSld>
  <p:clrMapOvr>
    <a:masterClrMapping/>
  </p:clrMapOvr>
</p:notes>
</file>

<file path=ppt/notesSlides/notesSlide2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067762-A731-09C6-6AAD-B24D5DB855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8707FF-A69A-8524-BFBF-747C20558697}"/>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F73F2EB1-6C93-D909-8417-C8991C0F85FE}"/>
              </a:ext>
            </a:extLst>
          </p:cNvPr>
          <p:cNvSpPr>
            <a:spLocks noGrp="1"/>
          </p:cNvSpPr>
          <p:nvPr>
            <p:ph type="sldNum" sz="quarter" idx="10"/>
          </p:nvPr>
        </p:nvSpPr>
        <p:spPr/>
        <p:txBody>
          <a:bodyPr/>
          <a:lstStyle/>
          <a:p>
            <a:fld id="{13A51A39-94C7-40E3-9877-F2B97027307D}" type="slidenum">
              <a:rPr lang="en-US" smtClean="0"/>
              <a:t>23</a:t>
            </a:fld>
            <a:endParaRPr lang="en-US"/>
          </a:p>
        </p:txBody>
      </p:sp>
    </p:spTree>
    <p:extLst>
      <p:ext uri="{BB962C8B-B14F-4D97-AF65-F5344CB8AC3E}">
        <p14:creationId xmlns:p14="http://schemas.microsoft.com/office/powerpoint/2010/main" val="2995480361"/>
      </p:ext>
    </p:extLst>
  </p:cSld>
  <p:clrMapOvr>
    <a:masterClrMapping/>
  </p:clrMapOvr>
</p:notes>
</file>

<file path=ppt/notesSlides/notesSlide2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43F63-A645-A85E-F10B-E6E85F8EF7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43736-0718-7963-999B-01EC23F6261C}"/>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1D7D9353-9EC4-C978-A031-613482AC508F}"/>
              </a:ext>
            </a:extLst>
          </p:cNvPr>
          <p:cNvSpPr>
            <a:spLocks noGrp="1"/>
          </p:cNvSpPr>
          <p:nvPr>
            <p:ph type="sldNum" sz="quarter" idx="10"/>
          </p:nvPr>
        </p:nvSpPr>
        <p:spPr/>
        <p:txBody>
          <a:bodyPr/>
          <a:lstStyle/>
          <a:p>
            <a:fld id="{13A51A39-94C7-40E3-9877-F2B97027307D}" type="slidenum">
              <a:rPr lang="en-US" smtClean="0"/>
              <a:t>24</a:t>
            </a:fld>
            <a:endParaRPr lang="en-US"/>
          </a:p>
        </p:txBody>
      </p:sp>
    </p:spTree>
    <p:extLst>
      <p:ext uri="{BB962C8B-B14F-4D97-AF65-F5344CB8AC3E}">
        <p14:creationId xmlns:p14="http://schemas.microsoft.com/office/powerpoint/2010/main" val="1237713811"/>
      </p:ext>
    </p:extLst>
  </p:cSld>
  <p:clrMapOvr>
    <a:masterClrMapping/>
  </p:clrMapOvr>
</p:notes>
</file>

<file path=ppt/notesSlides/notesSlide2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D2D43-BFB7-A286-A3F3-C0182BB523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913092-F20E-C5F0-935F-CFB5975DF0C5}"/>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C9EDE357-61D6-A6CA-6050-F2EA77EDFB21}"/>
              </a:ext>
            </a:extLst>
          </p:cNvPr>
          <p:cNvSpPr>
            <a:spLocks noGrp="1"/>
          </p:cNvSpPr>
          <p:nvPr>
            <p:ph type="sldNum" sz="quarter" idx="10"/>
          </p:nvPr>
        </p:nvSpPr>
        <p:spPr/>
        <p:txBody>
          <a:bodyPr/>
          <a:lstStyle/>
          <a:p>
            <a:fld id="{13A51A39-94C7-40E3-9877-F2B97027307D}" type="slidenum">
              <a:rPr lang="en-US" smtClean="0"/>
              <a:t>25</a:t>
            </a:fld>
            <a:endParaRPr lang="en-US"/>
          </a:p>
        </p:txBody>
      </p:sp>
    </p:spTree>
    <p:extLst>
      <p:ext uri="{BB962C8B-B14F-4D97-AF65-F5344CB8AC3E}">
        <p14:creationId xmlns:p14="http://schemas.microsoft.com/office/powerpoint/2010/main" val="4106999920"/>
      </p:ext>
    </p:extLst>
  </p:cSld>
  <p:clrMapOvr>
    <a:masterClrMapping/>
  </p:clrMapOvr>
</p:notes>
</file>

<file path=ppt/notesSlides/notesSlide2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6B3301FB-83DE-41DA-9BD5-09508DB8A73A}" type="slidenum">
              <a:rPr lang="en-US" smtClean="0"/>
              <a:t>28</a:t>
            </a:fld>
            <a:endParaRPr lang="en-US"/>
          </a:p>
        </p:txBody>
      </p:sp>
    </p:spTree>
    <p:extLst>
      <p:ext uri="{BB962C8B-B14F-4D97-AF65-F5344CB8AC3E}">
        <p14:creationId xmlns:p14="http://schemas.microsoft.com/office/powerpoint/2010/main" val="2397073433"/>
      </p:ext>
    </p:extLst>
  </p:cSld>
  <p:clrMapOvr>
    <a:masterClrMapping/>
  </p:clrMapOvr>
</p:notes>
</file>

<file path=ppt/notesSlides/notesSlide2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8E58803C-E145-4197-A5E9-EF12E46B9BFD}" type="slidenum">
              <a:rPr lang="en-US" smtClean="0"/>
              <a:t>29</a:t>
            </a:fld>
            <a:endParaRPr lang="en-US"/>
          </a:p>
        </p:txBody>
      </p:sp>
    </p:spTree>
    <p:extLst>
      <p:ext uri="{BB962C8B-B14F-4D97-AF65-F5344CB8AC3E}">
        <p14:creationId xmlns:p14="http://schemas.microsoft.com/office/powerpoint/2010/main" val="2581235348"/>
      </p:ext>
    </p:extLst>
  </p:cSld>
  <p:clrMapOvr>
    <a:masterClrMapping/>
  </p:clrMapOvr>
</p:notes>
</file>

<file path=ppt/notesSlides/notesSlide2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1FD2C6-2617-4C40-869E-60C308A19078}" type="slidenum">
              <a:rPr lang="en-US" smtClean="0"/>
              <a:t>30</a:t>
            </a:fld>
            <a:endParaRPr lang="en-US"/>
          </a:p>
        </p:txBody>
      </p:sp>
    </p:spTree>
    <p:extLst>
      <p:ext uri="{BB962C8B-B14F-4D97-AF65-F5344CB8AC3E}">
        <p14:creationId xmlns:p14="http://schemas.microsoft.com/office/powerpoint/2010/main" val="781080865"/>
      </p:ext>
    </p:extLst>
  </p:cSld>
  <p:clrMapOvr>
    <a:masterClrMapping/>
  </p:clrMapOvr>
</p:notes>
</file>

<file path=ppt/notesSlides/notesSlide2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3070980841"/>
      </p:ext>
    </p:extLst>
  </p:cSld>
  <p:clrMapOvr>
    <a:masterClrMapping/>
  </p:clrMapOvr>
</p:notes>
</file>

<file path=ppt/notesSlides/notesSlide2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1FD2C6-2617-4C40-869E-60C308A19078}" type="slidenum">
              <a:rPr lang="en-US" smtClean="0"/>
              <a:t>32</a:t>
            </a:fld>
            <a:endParaRPr lang="en-US"/>
          </a:p>
        </p:txBody>
      </p:sp>
    </p:spTree>
    <p:extLst>
      <p:ext uri="{BB962C8B-B14F-4D97-AF65-F5344CB8AC3E}">
        <p14:creationId xmlns:p14="http://schemas.microsoft.com/office/powerpoint/2010/main" val="3075317260"/>
      </p:ext>
    </p:extLst>
  </p:cSld>
  <p:clrMapOvr>
    <a:masterClrMapping/>
  </p:clrMapOvr>
</p:notes>
</file>

<file path=ppt/notesSlides/notesSlide29.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3C34B52-B950-4020-B93E-9F5F58222020}" type="slidenum">
              <a:rPr lang="en-US" smtClean="0"/>
              <a:t>41</a:t>
            </a:fld>
            <a:endParaRPr lang="en-US"/>
          </a:p>
        </p:txBody>
      </p:sp>
    </p:spTree>
    <p:extLst>
      <p:ext uri="{BB962C8B-B14F-4D97-AF65-F5344CB8AC3E}">
        <p14:creationId xmlns:p14="http://schemas.microsoft.com/office/powerpoint/2010/main" val="185639187"/>
      </p:ext>
    </p:extLst>
  </p:cSld>
  <p:clrMapOvr>
    <a:masterClrMapping/>
  </p:clrMapOvr>
</p:notes>
</file>

<file path=ppt/notesSlides/notesSlide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E33B1-A9E2-44CE-127D-2146E100DD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ED0589-FCFB-1470-1CFB-ACD58B13751B}"/>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A7A8E506-E8EB-C683-BE90-363DE95B4868}"/>
              </a:ext>
            </a:extLst>
          </p:cNvPr>
          <p:cNvSpPr>
            <a:spLocks noGrp="1"/>
          </p:cNvSpPr>
          <p:nvPr>
            <p:ph type="sldNum" sz="quarter" idx="10"/>
          </p:nvPr>
        </p:nvSpPr>
        <p:spPr/>
        <p:txBody>
          <a:bodyPr/>
          <a:lstStyle/>
          <a:p>
            <a:fld id="{F74E5F15-43B0-42D7-9BC1-CDA6F600E173}" type="slidenum">
              <a:rPr lang="en-US" smtClean="0"/>
              <a:t>4</a:t>
            </a:fld>
            <a:endParaRPr lang="en-US"/>
          </a:p>
        </p:txBody>
      </p:sp>
    </p:spTree>
    <p:extLst>
      <p:ext uri="{BB962C8B-B14F-4D97-AF65-F5344CB8AC3E}">
        <p14:creationId xmlns:p14="http://schemas.microsoft.com/office/powerpoint/2010/main" val="896368018"/>
      </p:ext>
    </p:extLst>
  </p:cSld>
  <p:clrMapOvr>
    <a:masterClrMapping/>
  </p:clrMapOvr>
</p:notes>
</file>

<file path=ppt/notesSlides/notesSlide30.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3C34B52-B950-4020-B93E-9F5F58222020}" type="slidenum">
              <a:rPr lang="en-US" smtClean="0"/>
              <a:t>42</a:t>
            </a:fld>
            <a:endParaRPr lang="en-US"/>
          </a:p>
        </p:txBody>
      </p:sp>
    </p:spTree>
    <p:extLst>
      <p:ext uri="{BB962C8B-B14F-4D97-AF65-F5344CB8AC3E}">
        <p14:creationId xmlns:p14="http://schemas.microsoft.com/office/powerpoint/2010/main" val="2343327721"/>
      </p:ext>
    </p:extLst>
  </p:cSld>
  <p:clrMapOvr>
    <a:masterClrMapping/>
  </p:clrMapOvr>
</p:notes>
</file>

<file path=ppt/notesSlides/notesSlide3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3C34B52-B950-4020-B93E-9F5F58222020}" type="slidenum">
              <a:rPr lang="en-US" smtClean="0"/>
              <a:t>43</a:t>
            </a:fld>
            <a:endParaRPr lang="en-US"/>
          </a:p>
        </p:txBody>
      </p:sp>
    </p:spTree>
    <p:extLst>
      <p:ext uri="{BB962C8B-B14F-4D97-AF65-F5344CB8AC3E}">
        <p14:creationId xmlns:p14="http://schemas.microsoft.com/office/powerpoint/2010/main" val="1028180126"/>
      </p:ext>
    </p:extLst>
  </p:cSld>
  <p:clrMapOvr>
    <a:masterClrMapping/>
  </p:clrMapOvr>
</p:notes>
</file>

<file path=ppt/notesSlides/notesSlide3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0545AB-F355-41E8-AB2E-1C5CD845A6A5}" type="slidenum">
              <a:rPr lang="en-US" smtClean="0"/>
              <a:t>45</a:t>
            </a:fld>
            <a:endParaRPr lang="en-US"/>
          </a:p>
        </p:txBody>
      </p:sp>
    </p:spTree>
    <p:extLst>
      <p:ext uri="{BB962C8B-B14F-4D97-AF65-F5344CB8AC3E}">
        <p14:creationId xmlns:p14="http://schemas.microsoft.com/office/powerpoint/2010/main" val="739550507"/>
      </p:ext>
    </p:extLst>
  </p:cSld>
  <p:clrMapOvr>
    <a:masterClrMapping/>
  </p:clrMapOvr>
</p:notes>
</file>

<file path=ppt/notesSlides/notesSlide3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0545AB-F355-41E8-AB2E-1C5CD845A6A5}" type="slidenum">
              <a:rPr lang="en-US" smtClean="0"/>
              <a:t>46</a:t>
            </a:fld>
            <a:endParaRPr lang="en-US"/>
          </a:p>
        </p:txBody>
      </p:sp>
    </p:spTree>
    <p:extLst>
      <p:ext uri="{BB962C8B-B14F-4D97-AF65-F5344CB8AC3E}">
        <p14:creationId xmlns:p14="http://schemas.microsoft.com/office/powerpoint/2010/main" val="1377843593"/>
      </p:ext>
    </p:extLst>
  </p:cSld>
  <p:clrMapOvr>
    <a:masterClrMapping/>
  </p:clrMapOvr>
</p:notes>
</file>

<file path=ppt/notesSlides/notesSlide3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94E92-95D1-62D5-8210-8C37158CAD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694C8D-E567-D081-6365-23CCBCA5F4CA}"/>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EE8CA51A-E086-C21D-44F9-295D3CCF5016}"/>
              </a:ext>
            </a:extLst>
          </p:cNvPr>
          <p:cNvSpPr>
            <a:spLocks noGrp="1"/>
          </p:cNvSpPr>
          <p:nvPr>
            <p:ph type="sldNum" sz="quarter" idx="10"/>
          </p:nvPr>
        </p:nvSpPr>
        <p:spPr/>
        <p:txBody>
          <a:bodyPr/>
          <a:lstStyle/>
          <a:p>
            <a:fld id="{FA0545AB-F355-41E8-AB2E-1C5CD845A6A5}" type="slidenum">
              <a:rPr lang="en-US" smtClean="0"/>
              <a:t>47</a:t>
            </a:fld>
            <a:endParaRPr lang="en-US"/>
          </a:p>
        </p:txBody>
      </p:sp>
    </p:spTree>
    <p:extLst>
      <p:ext uri="{BB962C8B-B14F-4D97-AF65-F5344CB8AC3E}">
        <p14:creationId xmlns:p14="http://schemas.microsoft.com/office/powerpoint/2010/main" val="2089399021"/>
      </p:ext>
    </p:extLst>
  </p:cSld>
  <p:clrMapOvr>
    <a:masterClrMapping/>
  </p:clrMapOvr>
</p:notes>
</file>

<file path=ppt/notesSlides/notesSlide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7D1CC-E494-08A9-2CE0-65D1DA17A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135382-464D-939A-A203-C9E0708E1AE4}"/>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7D2E271C-0384-C640-3F0E-84826698392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5E1BE4-F563-4A90-A3D7-9125F111A6C8}"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23431734"/>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A1FD2C6-2617-4C40-869E-60C308A19078}" type="slidenum">
              <a:rPr lang="en-US" smtClean="0"/>
              <a:t>6</a:t>
            </a:fld>
            <a:endParaRPr lang="en-US"/>
          </a:p>
        </p:txBody>
      </p:sp>
    </p:spTree>
    <p:extLst>
      <p:ext uri="{BB962C8B-B14F-4D97-AF65-F5344CB8AC3E}">
        <p14:creationId xmlns:p14="http://schemas.microsoft.com/office/powerpoint/2010/main" val="2671013730"/>
      </p:ext>
    </p:extLst>
  </p:cSld>
  <p:clrMapOvr>
    <a:masterClrMapping/>
  </p:clrMapOvr>
</p:notes>
</file>

<file path=ppt/notesSlides/notesSlide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91E86-358D-56C5-B614-5CDA9CE12D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BAF9C-917C-2D75-1C4C-321AB74D40F5}"/>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933E64C5-D8CA-EF6A-A34B-FA3601FC33FC}"/>
              </a:ext>
            </a:extLst>
          </p:cNvPr>
          <p:cNvSpPr>
            <a:spLocks noGrp="1"/>
          </p:cNvSpPr>
          <p:nvPr>
            <p:ph type="sldNum" sz="quarter" idx="10"/>
          </p:nvPr>
        </p:nvSpPr>
        <p:spPr/>
        <p:txBody>
          <a:bodyPr/>
          <a:lstStyle/>
          <a:p>
            <a:fld id="{F74E5F15-43B0-42D7-9BC1-CDA6F600E173}" type="slidenum">
              <a:rPr lang="en-US" smtClean="0"/>
              <a:t>7</a:t>
            </a:fld>
            <a:endParaRPr lang="en-US"/>
          </a:p>
        </p:txBody>
      </p:sp>
    </p:spTree>
    <p:extLst>
      <p:ext uri="{BB962C8B-B14F-4D97-AF65-F5344CB8AC3E}">
        <p14:creationId xmlns:p14="http://schemas.microsoft.com/office/powerpoint/2010/main" val="161757943"/>
      </p:ext>
    </p:extLst>
  </p:cSld>
  <p:clrMapOvr>
    <a:masterClrMapping/>
  </p:clrMapOvr>
</p:notes>
</file>

<file path=ppt/notesSlides/notesSlide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D6F24-5D1D-A4BE-B12B-23D200CB8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3D365-8818-FDC3-AACF-5EB7FAF138B3}"/>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DCE67E0E-62ED-1D3E-D0DB-44254EDC8AFF}"/>
              </a:ext>
            </a:extLst>
          </p:cNvPr>
          <p:cNvSpPr>
            <a:spLocks noGrp="1"/>
          </p:cNvSpPr>
          <p:nvPr>
            <p:ph type="sldNum" sz="quarter" idx="10"/>
          </p:nvPr>
        </p:nvSpPr>
        <p:spPr/>
        <p:txBody>
          <a:bodyPr/>
          <a:lstStyle/>
          <a:p>
            <a:fld id="{F74E5F15-43B0-42D7-9BC1-CDA6F600E173}" type="slidenum">
              <a:rPr lang="en-US" smtClean="0"/>
              <a:t>8</a:t>
            </a:fld>
            <a:endParaRPr lang="en-US"/>
          </a:p>
        </p:txBody>
      </p:sp>
    </p:spTree>
    <p:extLst>
      <p:ext uri="{BB962C8B-B14F-4D97-AF65-F5344CB8AC3E}">
        <p14:creationId xmlns:p14="http://schemas.microsoft.com/office/powerpoint/2010/main" val="809337076"/>
      </p:ext>
    </p:extLst>
  </p:cSld>
  <p:clrMapOvr>
    <a:masterClrMapping/>
  </p:clrMapOvr>
</p:notes>
</file>

<file path=ppt/notesSlides/notesSlide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758EF-9CDE-96F6-E11D-841A52B861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5402C2-2A8B-3851-7E49-90656E1E1850}"/>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D28AB38C-C155-315A-20D7-F458036428FA}"/>
              </a:ext>
            </a:extLst>
          </p:cNvPr>
          <p:cNvSpPr>
            <a:spLocks noGrp="1"/>
          </p:cNvSpPr>
          <p:nvPr>
            <p:ph type="sldNum" sz="quarter" idx="10"/>
          </p:nvPr>
        </p:nvSpPr>
        <p:spPr/>
        <p:txBody>
          <a:bodyPr/>
          <a:lstStyle/>
          <a:p>
            <a:fld id="{F74E5F15-43B0-42D7-9BC1-CDA6F600E173}" type="slidenum">
              <a:rPr lang="en-US" smtClean="0"/>
              <a:t>9</a:t>
            </a:fld>
            <a:endParaRPr lang="en-US"/>
          </a:p>
        </p:txBody>
      </p:sp>
    </p:spTree>
    <p:extLst>
      <p:ext uri="{BB962C8B-B14F-4D97-AF65-F5344CB8AC3E}">
        <p14:creationId xmlns:p14="http://schemas.microsoft.com/office/powerpoint/2010/main" val="2379551511"/>
      </p:ext>
    </p:extLst>
  </p:cSld>
  <p:clrMapOvr>
    <a:masterClrMapping/>
  </p:clrMapOvr>
</p:notes>
</file>

<file path=ppt/notesSlides/notesSlide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4B697-AEF9-8406-BA08-256FCE0D01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858085-ADD3-30D6-11D6-CC0398474FC0}"/>
              </a:ext>
            </a:extLst>
          </p:cNvPr>
          <p:cNvSpPr>
            <a:spLocks noGrp="1" noRot="1" noChangeAspect="1"/>
          </p:cNvSpPr>
          <p:nvPr>
            <p:ph type="sldImg"/>
          </p:nvPr>
        </p:nvSpPr>
        <p:spPr/>
      </p:sp>
      <p:sp>
        <p:nvSpPr>
          <p:cNvPr id="4" name="Slide Number Placeholder 3">
            <a:extLst>
              <a:ext uri="{FF2B5EF4-FFF2-40B4-BE49-F238E27FC236}">
                <a16:creationId xmlns:a16="http://schemas.microsoft.com/office/drawing/2014/main" id="{69FDC12B-78DA-395E-8CB5-EFF44494A2C4}"/>
              </a:ext>
            </a:extLst>
          </p:cNvPr>
          <p:cNvSpPr>
            <a:spLocks noGrp="1"/>
          </p:cNvSpPr>
          <p:nvPr>
            <p:ph type="sldNum" sz="quarter" idx="10"/>
          </p:nvPr>
        </p:nvSpPr>
        <p:spPr/>
        <p:txBody>
          <a:bodyPr/>
          <a:lstStyle/>
          <a:p>
            <a:fld id="{F74E5F15-43B0-42D7-9BC1-CDA6F600E173}" type="slidenum">
              <a:rPr lang="en-US" smtClean="0"/>
              <a:t>10</a:t>
            </a:fld>
            <a:endParaRPr lang="en-US"/>
          </a:p>
        </p:txBody>
      </p:sp>
    </p:spTree>
    <p:extLst>
      <p:ext uri="{BB962C8B-B14F-4D97-AF65-F5344CB8AC3E}">
        <p14:creationId xmlns:p14="http://schemas.microsoft.com/office/powerpoint/2010/main" val="6986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D9623-079D-A045-F736-F86E8C38C7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F6A98E-FA20-7AAC-3FB2-C1EF8293CB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5868E9-0FB2-17AB-4264-25ADD4FB3AA4}"/>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5" name="Footer Placeholder 4">
            <a:extLst>
              <a:ext uri="{FF2B5EF4-FFF2-40B4-BE49-F238E27FC236}">
                <a16:creationId xmlns:a16="http://schemas.microsoft.com/office/drawing/2014/main" id="{6D78D2A8-9AA7-8D71-3164-D606184E53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D95F61-B7B3-E80B-9A62-CC56C4D0B06F}"/>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1641611012"/>
      </p:ext>
    </p:extLst>
  </p:cSld>
  <p:clrMapOvr>
    <a:masterClrMapping/>
  </p:clrMapOvr>
</p:sldLayout>
</file>

<file path=ppt/slideLayouts/slideLayout10.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0DE17-0D40-8AA4-FD93-027E87DC0F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E67E8C-A59D-C64E-5863-3B7A93A7BC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1EAC21-098B-EF7E-EA38-89719006D6D5}"/>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5" name="Footer Placeholder 4">
            <a:extLst>
              <a:ext uri="{FF2B5EF4-FFF2-40B4-BE49-F238E27FC236}">
                <a16:creationId xmlns:a16="http://schemas.microsoft.com/office/drawing/2014/main" id="{26149211-51F8-BB04-59B1-0627FA04A6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6F786C-4CF3-8B21-E243-766C9BFE1B8F}"/>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591109993"/>
      </p:ext>
    </p:extLst>
  </p:cSld>
  <p:clrMapOvr>
    <a:masterClrMapping/>
  </p:clrMapOvr>
</p:sldLayout>
</file>

<file path=ppt/slideLayouts/slideLayout11.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341B98-4A95-FFD1-BE46-53E95BC1A5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97790A-149E-423A-E129-9C280733CC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EDADCE-63D9-69A1-6C6C-F5A147FECE9B}"/>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5" name="Footer Placeholder 4">
            <a:extLst>
              <a:ext uri="{FF2B5EF4-FFF2-40B4-BE49-F238E27FC236}">
                <a16:creationId xmlns:a16="http://schemas.microsoft.com/office/drawing/2014/main" id="{5464084E-FBD9-9010-9EE1-9ED948D2CD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3A7DE-F31E-E854-4700-4CC37B4BA37A}"/>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317197076"/>
      </p:ext>
    </p:extLst>
  </p:cSld>
  <p:clrMapOvr>
    <a:masterClrMapping/>
  </p:clrMapOvr>
</p:sldLayout>
</file>

<file path=ppt/slideLayouts/slideLayout2.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9BB4A-FE4F-291A-BB50-C9CD308A80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21B564-AFE9-97C0-0F22-0D7B56B26D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5116B9-5528-BAD5-421C-E6BF7041D6B8}"/>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5" name="Footer Placeholder 4">
            <a:extLst>
              <a:ext uri="{FF2B5EF4-FFF2-40B4-BE49-F238E27FC236}">
                <a16:creationId xmlns:a16="http://schemas.microsoft.com/office/drawing/2014/main" id="{2FA6425E-0089-2633-82C7-65569CB4E9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629F03-0B59-8D3F-1D0E-A58328E9FDD8}"/>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1781332769"/>
      </p:ext>
    </p:extLst>
  </p:cSld>
  <p:clrMapOvr>
    <a:masterClrMapping/>
  </p:clrMapOvr>
</p:sldLayout>
</file>

<file path=ppt/slideLayouts/slideLayout3.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65693-3C4C-DBF8-AF3D-03EF749DC7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202A162-97F9-24F2-3586-8DEAEA5798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617944-8340-C2DE-6961-AE4A303CCC9E}"/>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5" name="Footer Placeholder 4">
            <a:extLst>
              <a:ext uri="{FF2B5EF4-FFF2-40B4-BE49-F238E27FC236}">
                <a16:creationId xmlns:a16="http://schemas.microsoft.com/office/drawing/2014/main" id="{8860CE85-D7FA-7124-02F3-31D1F0DB46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ADC894-8846-466B-7561-CFEFCB0EE69E}"/>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2766231102"/>
      </p:ext>
    </p:extLst>
  </p:cSld>
  <p:clrMapOvr>
    <a:masterClrMapping/>
  </p:clrMapOvr>
</p:sldLayout>
</file>

<file path=ppt/slideLayouts/slideLayout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24E63-9856-AB43-EF0D-A8CF01BD75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8ACE7F-8756-65A0-D6A9-A3ECFADBAF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07BE77-E542-E767-92A2-530CC9C68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A36781-9051-25BA-C9AB-4024C76D319E}"/>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6" name="Footer Placeholder 5">
            <a:extLst>
              <a:ext uri="{FF2B5EF4-FFF2-40B4-BE49-F238E27FC236}">
                <a16:creationId xmlns:a16="http://schemas.microsoft.com/office/drawing/2014/main" id="{64D6A84E-053F-BF6D-D412-BB746B89D0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05A3A9-CD5E-51EE-B0FD-A0E1849CE7D0}"/>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3744293388"/>
      </p:ext>
    </p:extLst>
  </p:cSld>
  <p:clrMapOvr>
    <a:masterClrMapping/>
  </p:clrMapOvr>
</p:sldLayout>
</file>

<file path=ppt/slideLayouts/slideLayout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AA5AA-40BF-3EB2-4E75-A5C4ECDD4F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69AB56-AAC9-9DDA-EAAE-FCA9830745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FA3F60-A5D4-CE86-FDB2-7839037208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01DD19-AF86-1798-AA71-31597929DD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2976B1-A62D-64CB-0598-6A3425460F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B3BC96-FB4E-BC96-C947-C04525351DFA}"/>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8" name="Footer Placeholder 7">
            <a:extLst>
              <a:ext uri="{FF2B5EF4-FFF2-40B4-BE49-F238E27FC236}">
                <a16:creationId xmlns:a16="http://schemas.microsoft.com/office/drawing/2014/main" id="{D00448B7-C943-36D7-B80E-A686844DB6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0F7221-9C3A-D380-3C51-7D4FDDFB15A7}"/>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3493607973"/>
      </p:ext>
    </p:extLst>
  </p:cSld>
  <p:clrMapOvr>
    <a:masterClrMapping/>
  </p:clrMapOvr>
</p:sldLayout>
</file>

<file path=ppt/slideLayouts/slideLayout6.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A854C-BA06-FD76-A6C7-7F82A78825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071ED4-BE81-7CDD-F274-0C3677A3E852}"/>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4" name="Footer Placeholder 3">
            <a:extLst>
              <a:ext uri="{FF2B5EF4-FFF2-40B4-BE49-F238E27FC236}">
                <a16:creationId xmlns:a16="http://schemas.microsoft.com/office/drawing/2014/main" id="{1A9BE49D-2CFD-A127-DFDE-2316EA4B48D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05F0BF-A491-F4DF-ADF4-BDB583BF208D}"/>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1644130888"/>
      </p:ext>
    </p:extLst>
  </p:cSld>
  <p:clrMapOvr>
    <a:masterClrMapping/>
  </p:clrMapOvr>
</p:sldLayout>
</file>

<file path=ppt/slideLayouts/slideLayout7.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40B7D4-71A7-8B5F-5969-2A2A3562BC86}"/>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3" name="Footer Placeholder 2">
            <a:extLst>
              <a:ext uri="{FF2B5EF4-FFF2-40B4-BE49-F238E27FC236}">
                <a16:creationId xmlns:a16="http://schemas.microsoft.com/office/drawing/2014/main" id="{9681B1B2-3ABF-9A71-FB80-F4EC5B1139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EA4039-06C8-1A6B-EEA7-F708BD4AFA6B}"/>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3137956524"/>
      </p:ext>
    </p:extLst>
  </p:cSld>
  <p:clrMapOvr>
    <a:masterClrMapping/>
  </p:clrMapOvr>
</p:sldLayout>
</file>

<file path=ppt/slideLayouts/slideLayout8.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516A4-1448-B5E8-C5AF-7AC716ACFB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5318B5-32A0-6864-F561-248F16797C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C43072-5759-A6A3-9486-8DB99DCCB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6F6B9F-7B9E-0DF2-B9EB-83C37B937F52}"/>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6" name="Footer Placeholder 5">
            <a:extLst>
              <a:ext uri="{FF2B5EF4-FFF2-40B4-BE49-F238E27FC236}">
                <a16:creationId xmlns:a16="http://schemas.microsoft.com/office/drawing/2014/main" id="{B769CC8B-65E7-75E6-35DC-AEBC673C1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93EA9B-8544-D451-87ED-438299C16EF4}"/>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39651742"/>
      </p:ext>
    </p:extLst>
  </p:cSld>
  <p:clrMapOvr>
    <a:masterClrMapping/>
  </p:clrMapOvr>
</p:sldLayout>
</file>

<file path=ppt/slideLayouts/slideLayout9.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32267-1DB9-44F9-B741-D43383CDC3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9007E7-005F-A307-8591-5FD76E6256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4EFCFE-75FE-4EC6-C5FC-BF017093AC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8DE0F5-5338-B598-D4FE-7707B0A17D99}"/>
              </a:ext>
            </a:extLst>
          </p:cNvPr>
          <p:cNvSpPr>
            <a:spLocks noGrp="1"/>
          </p:cNvSpPr>
          <p:nvPr>
            <p:ph type="dt" sz="half" idx="10"/>
          </p:nvPr>
        </p:nvSpPr>
        <p:spPr/>
        <p:txBody>
          <a:bodyPr/>
          <a:lstStyle/>
          <a:p>
            <a:fld id="{88CC2CBF-2B15-41F1-8E3B-E89BBAE9770F}" type="datetimeFigureOut">
              <a:rPr lang="en-US" smtClean="0"/>
              <a:t>9/12/2025</a:t>
            </a:fld>
            <a:endParaRPr lang="en-US"/>
          </a:p>
        </p:txBody>
      </p:sp>
      <p:sp>
        <p:nvSpPr>
          <p:cNvPr id="6" name="Footer Placeholder 5">
            <a:extLst>
              <a:ext uri="{FF2B5EF4-FFF2-40B4-BE49-F238E27FC236}">
                <a16:creationId xmlns:a16="http://schemas.microsoft.com/office/drawing/2014/main" id="{5C87EBE4-F55A-A460-C173-51CE4317C05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09700DE-172D-042D-84AF-85D7B63B7F91}"/>
              </a:ext>
            </a:extLst>
          </p:cNvPr>
          <p:cNvSpPr>
            <a:spLocks noGrp="1"/>
          </p:cNvSpPr>
          <p:nvPr>
            <p:ph type="sldNum" sz="quarter" idx="12"/>
          </p:nvPr>
        </p:nvSpPr>
        <p:spPr/>
        <p:txBody>
          <a:bodyPr/>
          <a:lstStyle/>
          <a:p>
            <a:fld id="{9E50C94F-050A-4511-BD05-4CB6A8BFC7A7}" type="slidenum">
              <a:rPr lang="en-US" smtClean="0"/>
              <a:t>‹#›</a:t>
            </a:fld>
            <a:endParaRPr lang="en-US"/>
          </a:p>
        </p:txBody>
      </p:sp>
    </p:spTree>
    <p:extLst>
      <p:ext uri="{BB962C8B-B14F-4D97-AF65-F5344CB8AC3E}">
        <p14:creationId xmlns:p14="http://schemas.microsoft.com/office/powerpoint/2010/main" val="2573464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27991-5223-B563-6A3B-02E7DA8C87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742CA-42D0-7734-9FD2-41FFDD4056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FC263-C0FE-6A44-CE35-7C53E8A37B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CC2CBF-2B15-41F1-8E3B-E89BBAE9770F}" type="datetimeFigureOut">
              <a:rPr lang="en-US" smtClean="0"/>
              <a:t>9/12/2025</a:t>
            </a:fld>
            <a:endParaRPr lang="en-US"/>
          </a:p>
        </p:txBody>
      </p:sp>
      <p:sp>
        <p:nvSpPr>
          <p:cNvPr id="5" name="Footer Placeholder 4">
            <a:extLst>
              <a:ext uri="{FF2B5EF4-FFF2-40B4-BE49-F238E27FC236}">
                <a16:creationId xmlns:a16="http://schemas.microsoft.com/office/drawing/2014/main" id="{4CCD0216-364F-DEF0-F8FD-23992F4EF3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55BDBA0-D82A-6BC8-9C40-8275BE1D0C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50C94F-050A-4511-BD05-4CB6A8BFC7A7}" type="slidenum">
              <a:rPr lang="en-US" smtClean="0"/>
              <a:t>‹#›</a:t>
            </a:fld>
            <a:endParaRPr lang="en-US"/>
          </a:p>
        </p:txBody>
      </p:sp>
    </p:spTree>
    <p:extLst>
      <p:ext uri="{BB962C8B-B14F-4D97-AF65-F5344CB8AC3E}">
        <p14:creationId xmlns:p14="http://schemas.microsoft.com/office/powerpoint/2010/main" val="3705101261"/>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22" name="Rectangle 21" descr="" title="">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descr="" title="">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descr="" title="">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descr="" title="">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descr="" title="">
            <a:extLst>
              <a:ext uri="{FF2B5EF4-FFF2-40B4-BE49-F238E27FC236}">
                <a16:creationId xmlns:a16="http://schemas.microsoft.com/office/drawing/2014/main" id="{B047A745-3CA1-DBF9-75B1-41EAEBE559FD}"/>
              </a:ext>
            </a:extLst>
          </p:cNvPr>
          <p:cNvSpPr>
            <a:spLocks noGrp="1"/>
          </p:cNvSpPr>
          <p:nvPr>
            <p:ph type="ctrTitle"/>
          </p:nvPr>
        </p:nvSpPr>
        <p:spPr>
          <a:xfrm>
            <a:off x="2026693" y="1030406"/>
            <a:ext cx="8147713" cy="3081242"/>
          </a:xfrm>
        </p:spPr>
        <p:txBody>
          <a:bodyPr anchor="ctr">
            <a:normAutofit/>
          </a:bodyPr>
          <a:lstStyle/>
          <a:p>
            <a:r>
              <a:rPr lang="en-US" sz="4000" b="1" dirty="0">
                <a:solidFill>
                  <a:srgbClr val="FFFFFF"/>
                </a:solidFill>
                <a:latin typeface="Georgia" panose="02040502050405020303" pitchFamily="18" charset="0"/>
              </a:rPr>
              <a:t>California Institute of </a:t>
            </a:r>
            <a:br>
              <a:rPr lang="en-US" sz="4000" b="1" dirty="0">
                <a:solidFill>
                  <a:srgbClr val="FFFFFF"/>
                </a:solidFill>
                <a:latin typeface="Georgia" panose="02040502050405020303" pitchFamily="18" charset="0"/>
              </a:rPr>
            </a:br>
            <a:r>
              <a:rPr lang="en-US" sz="4000" b="1" dirty="0">
                <a:solidFill>
                  <a:srgbClr val="FFFFFF"/>
                </a:solidFill>
                <a:latin typeface="Georgia" panose="02040502050405020303" pitchFamily="18" charset="0"/>
              </a:rPr>
              <a:t>Advanced Management</a:t>
            </a:r>
            <a:br>
              <a:rPr lang="en-US" sz="4000" b="1" dirty="0">
                <a:solidFill>
                  <a:srgbClr val="FFFFFF"/>
                </a:solidFill>
                <a:latin typeface="Georgia" panose="02040502050405020303" pitchFamily="18" charset="0"/>
              </a:rPr>
            </a:br>
            <a:br>
              <a:rPr lang="en-US" sz="4000" b="1" dirty="0">
                <a:solidFill>
                  <a:srgbClr val="FFFFFF"/>
                </a:solidFill>
                <a:latin typeface="Georgia" panose="02040502050405020303" pitchFamily="18" charset="0"/>
              </a:rPr>
            </a:br>
            <a:r>
              <a:rPr lang="en-US" sz="4000" b="1" dirty="0">
                <a:solidFill>
                  <a:srgbClr val="FFFFFF"/>
                </a:solidFill>
                <a:latin typeface="Georgia" panose="02040502050405020303" pitchFamily="18" charset="0"/>
              </a:rPr>
              <a:t>Advisor Training</a:t>
            </a:r>
          </a:p>
        </p:txBody>
      </p:sp>
      <p:pic>
        <p:nvPicPr>
          <p:cNvPr id="4" name="Picture 3" descr="" title="">
            <a:extLst>
              <a:ext uri="{FF2B5EF4-FFF2-40B4-BE49-F238E27FC236}">
                <a16:creationId xmlns:a16="http://schemas.microsoft.com/office/drawing/2014/main" id="{437E87A7-2652-B497-1719-AE03E0C23326}"/>
              </a:ext>
            </a:extLst>
          </p:cNvPr>
          <p:cNvPicPr>
            <a:picLocks noChangeAspect="1"/>
          </p:cNvPicPr>
          <p:nvPr/>
        </p:nvPicPr>
        <p:blipFill>
          <a:blip r:embed="rId2"/>
          <a:stretch>
            <a:fillRect/>
          </a:stretch>
        </p:blipFill>
        <p:spPr>
          <a:xfrm>
            <a:off x="2864247" y="4217852"/>
            <a:ext cx="6454367" cy="1485897"/>
          </a:xfrm>
          <a:prstGeom prst="rect">
            <a:avLst/>
          </a:prstGeom>
        </p:spPr>
      </p:pic>
    </p:spTree>
    <p:extLst>
      <p:ext uri="{BB962C8B-B14F-4D97-AF65-F5344CB8AC3E}">
        <p14:creationId xmlns:p14="http://schemas.microsoft.com/office/powerpoint/2010/main" val="1127877102"/>
      </p:ext>
    </p:extLst>
  </p:cSld>
  <p:clrMapOvr>
    <a:masterClrMapping/>
  </p:clrMapOvr>
</p:sld>
</file>

<file path=ppt/slides/slide10.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E96DCF4D-96BE-26BB-1E9E-245234A57B70}"/>
            </a:ext>
          </a:extLst>
        </p:cNvPr>
        <p:cNvGrpSpPr/>
        <p:nvPr/>
      </p:nvGrpSpPr>
      <p:grpSpPr>
        <a:xfrm>
          <a:off x="0" y="0"/>
          <a:ext cx="0" cy="0"/>
          <a:chOff x="0" y="0"/>
          <a:chExt cx="0" cy="0"/>
        </a:xfrm>
      </p:grpSpPr>
      <p:sp useBgFill="1">
        <p:nvSpPr>
          <p:cNvPr id="19" name="Rectangle 18" descr="" title="">
            <a:extLst>
              <a:ext uri="{FF2B5EF4-FFF2-40B4-BE49-F238E27FC236}">
                <a16:creationId xmlns:a16="http://schemas.microsoft.com/office/drawing/2014/main" id="{4D6AFD89-D6B0-2DCD-2F92-774954ECC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descr="" title="">
            <a:extLst>
              <a:ext uri="{FF2B5EF4-FFF2-40B4-BE49-F238E27FC236}">
                <a16:creationId xmlns:a16="http://schemas.microsoft.com/office/drawing/2014/main" id="{73CC779B-7925-0BCA-F689-9641359AE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descr="" title="">
            <a:extLst>
              <a:ext uri="{FF2B5EF4-FFF2-40B4-BE49-F238E27FC236}">
                <a16:creationId xmlns:a16="http://schemas.microsoft.com/office/drawing/2014/main" id="{84D740AC-C1BA-C2F9-595C-B2AB2AC47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 title="">
            <a:extLst>
              <a:ext uri="{FF2B5EF4-FFF2-40B4-BE49-F238E27FC236}">
                <a16:creationId xmlns:a16="http://schemas.microsoft.com/office/drawing/2014/main" id="{588619D7-314D-E2AE-A7B1-0344672A8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9ECFD32E-54A1-5C9F-C942-70529E387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27A52B1C-703D-75F4-3971-AC90559356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DE7F0FD7-E657-0C41-694D-3E64955033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D5837BD8-6CD8-572A-C343-E377E365E5D4}"/>
              </a:ext>
            </a:extLst>
          </p:cNvPr>
          <p:cNvSpPr>
            <a:spLocks noGrp="1"/>
          </p:cNvSpPr>
          <p:nvPr>
            <p:ph type="title"/>
          </p:nvPr>
        </p:nvSpPr>
        <p:spPr>
          <a:xfrm>
            <a:off x="88316" y="2149795"/>
            <a:ext cx="3861183" cy="1818804"/>
          </a:xfrm>
        </p:spPr>
        <p:txBody>
          <a:bodyPr anchor="b">
            <a:noAutofit/>
          </a:bodyPr>
          <a:lstStyle/>
          <a:p>
            <a:pPr algn="ctr"/>
            <a:r>
              <a:rPr lang="en-US" sz="4000" b="1" dirty="0">
                <a:solidFill>
                  <a:srgbClr val="FFFFFF"/>
                </a:solidFill>
                <a:latin typeface="Georgia" panose="02040502050405020303" pitchFamily="18" charset="0"/>
              </a:rPr>
              <a:t>Investigation and Adjudication</a:t>
            </a:r>
          </a:p>
        </p:txBody>
      </p:sp>
      <p:sp>
        <p:nvSpPr>
          <p:cNvPr id="3" name="Content Placeholder 2" descr="" title="">
            <a:extLst>
              <a:ext uri="{FF2B5EF4-FFF2-40B4-BE49-F238E27FC236}">
                <a16:creationId xmlns:a16="http://schemas.microsoft.com/office/drawing/2014/main" id="{067BED6C-9389-AC93-4C1B-407099166C0F}"/>
              </a:ext>
            </a:extLst>
          </p:cNvPr>
          <p:cNvSpPr>
            <a:spLocks noGrp="1"/>
          </p:cNvSpPr>
          <p:nvPr>
            <p:ph idx="1"/>
          </p:nvPr>
        </p:nvSpPr>
        <p:spPr>
          <a:xfrm>
            <a:off x="4810259" y="649480"/>
            <a:ext cx="6356851" cy="5546047"/>
          </a:xfrm>
        </p:spPr>
        <p:txBody>
          <a:bodyPr anchor="ctr">
            <a:noAutofit/>
          </a:bodyPr>
          <a:lstStyle/>
          <a:p>
            <a:pPr algn="just"/>
            <a:r>
              <a:rPr lang="en-US" sz="2000" dirty="0">
                <a:latin typeface="Georgia" panose="02040502050405020303" pitchFamily="18" charset="0"/>
              </a:rPr>
              <a:t>Title IX Investigator will investigate allegations in Formal Complaint.</a:t>
            </a:r>
          </a:p>
          <a:p>
            <a:pPr algn="just"/>
            <a:r>
              <a:rPr lang="en-US" sz="2000" dirty="0">
                <a:latin typeface="Georgia" panose="02040502050405020303" pitchFamily="18" charset="0"/>
              </a:rPr>
              <a:t>Live or Virtual Hearing with Hearing Officer.</a:t>
            </a:r>
          </a:p>
          <a:p>
            <a:pPr algn="just"/>
            <a:r>
              <a:rPr lang="en-US" sz="2000" dirty="0">
                <a:latin typeface="Georgia" panose="02040502050405020303" pitchFamily="18" charset="0"/>
              </a:rPr>
              <a:t>Neither the Title IX Coordinator, the Investigator nor a Party’s advisor shall serve as a decision-maker.</a:t>
            </a:r>
          </a:p>
        </p:txBody>
      </p:sp>
    </p:spTree>
    <p:extLst>
      <p:ext uri="{BB962C8B-B14F-4D97-AF65-F5344CB8AC3E}">
        <p14:creationId xmlns:p14="http://schemas.microsoft.com/office/powerpoint/2010/main" val="35452022"/>
      </p:ext>
    </p:extLst>
  </p:cSld>
  <p:clrMapOvr>
    <a:masterClrMapping/>
  </p:clrMapOvr>
</p:sld>
</file>

<file path=ppt/slides/slide11.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9" name="Rectangle 8"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descr="" title="">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descr="" title="">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14997D89-61F5-4176-935F-320938EFF3DD}"/>
              </a:ext>
            </a:extLst>
          </p:cNvPr>
          <p:cNvSpPr>
            <a:spLocks noGrp="1"/>
          </p:cNvSpPr>
          <p:nvPr>
            <p:ph type="title"/>
          </p:nvPr>
        </p:nvSpPr>
        <p:spPr>
          <a:xfrm>
            <a:off x="1371597" y="348865"/>
            <a:ext cx="10044023" cy="877729"/>
          </a:xfrm>
        </p:spPr>
        <p:txBody>
          <a:bodyPr anchor="ctr">
            <a:normAutofit/>
          </a:bodyPr>
          <a:lstStyle/>
          <a:p>
            <a:pPr algn="ctr"/>
            <a:r>
              <a:rPr lang="en-US" sz="4000" b="1" dirty="0">
                <a:solidFill>
                  <a:srgbClr val="FFFFFF"/>
                </a:solidFill>
                <a:latin typeface="Georgia" panose="02040502050405020303" pitchFamily="18" charset="0"/>
              </a:rPr>
              <a:t>Supportive Measures</a:t>
            </a:r>
          </a:p>
        </p:txBody>
      </p:sp>
      <p:graphicFrame>
        <p:nvGraphicFramePr>
          <p:cNvPr id="5" name="Content Placeholder 2" descr="" title="">
            <a:extLst>
              <a:ext uri="{FF2B5EF4-FFF2-40B4-BE49-F238E27FC236}">
                <a16:creationId xmlns:a16="http://schemas.microsoft.com/office/drawing/2014/main" id="{F4E8C5EF-DBA3-6E0D-6AE2-896E144D9D1A}"/>
              </a:ext>
            </a:extLst>
          </p:cNvPr>
          <p:cNvGraphicFramePr>
            <a:graphicFrameLocks noGrp="1"/>
          </p:cNvGraphicFramePr>
          <p:nvPr>
            <p:ph idx="1"/>
            <p:extLst>
              <p:ext uri="{D42A27DB-BD31-4B8C-83A1-F6EECF244321}">
                <p14:modId xmlns:p14="http://schemas.microsoft.com/office/powerpoint/2010/main" val="248164783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66835231"/>
      </p:ext>
    </p:extLst>
  </p:cSld>
  <p:clrMapOvr>
    <a:masterClrMapping/>
  </p:clrMapOvr>
</p:sld>
</file>

<file path=ppt/slides/slide12.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descr="" title="">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descr="" title="">
            <a:extLst>
              <a:ext uri="{FF2B5EF4-FFF2-40B4-BE49-F238E27FC236}">
                <a16:creationId xmlns:a16="http://schemas.microsoft.com/office/drawing/2014/main" id="{8E72CFA0-4DBB-4B91-974B-144110552667}"/>
              </a:ext>
            </a:extLst>
          </p:cNvPr>
          <p:cNvSpPr>
            <a:spLocks noGrp="1"/>
          </p:cNvSpPr>
          <p:nvPr>
            <p:ph type="ctrTitle"/>
          </p:nvPr>
        </p:nvSpPr>
        <p:spPr>
          <a:xfrm>
            <a:off x="1314824" y="735106"/>
            <a:ext cx="10053763" cy="2928470"/>
          </a:xfrm>
        </p:spPr>
        <p:txBody>
          <a:bodyPr anchor="b">
            <a:normAutofit/>
          </a:bodyPr>
          <a:lstStyle/>
          <a:p>
            <a:r>
              <a:rPr lang="en-US" sz="4000" b="1" dirty="0">
                <a:solidFill>
                  <a:srgbClr val="FFFFFF"/>
                </a:solidFill>
                <a:latin typeface="Georgia" panose="02040502050405020303" pitchFamily="18" charset="0"/>
              </a:rPr>
              <a:t>Informal Resolution Process</a:t>
            </a:r>
          </a:p>
        </p:txBody>
      </p:sp>
    </p:spTree>
    <p:extLst>
      <p:ext uri="{BB962C8B-B14F-4D97-AF65-F5344CB8AC3E}">
        <p14:creationId xmlns:p14="http://schemas.microsoft.com/office/powerpoint/2010/main" val="6780406"/>
      </p:ext>
    </p:extLst>
  </p:cSld>
  <p:clrMapOvr>
    <a:masterClrMapping/>
  </p:clrMapOvr>
</p:sld>
</file>

<file path=ppt/slides/slide13.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06FF4515-5873-4F4B-9C64-F54D5448E290}"/>
              </a:ext>
            </a:extLst>
          </p:cNvPr>
          <p:cNvSpPr>
            <a:spLocks noGrp="1"/>
          </p:cNvSpPr>
          <p:nvPr>
            <p:ph type="title"/>
          </p:nvPr>
        </p:nvSpPr>
        <p:spPr>
          <a:xfrm>
            <a:off x="418225" y="2117484"/>
            <a:ext cx="3201366" cy="2602752"/>
          </a:xfrm>
        </p:spPr>
        <p:txBody>
          <a:bodyPr anchor="b">
            <a:normAutofit/>
          </a:bodyPr>
          <a:lstStyle/>
          <a:p>
            <a:pPr algn="ctr"/>
            <a:r>
              <a:rPr lang="en-US" sz="4000" b="1" dirty="0">
                <a:solidFill>
                  <a:srgbClr val="FFFFFF"/>
                </a:solidFill>
                <a:latin typeface="Georgia" panose="02040502050405020303" pitchFamily="18" charset="0"/>
              </a:rPr>
              <a:t>Informal Resolution Process Basics</a:t>
            </a:r>
          </a:p>
        </p:txBody>
      </p:sp>
      <p:sp>
        <p:nvSpPr>
          <p:cNvPr id="3" name="Content Placeholder 2" descr="" title="">
            <a:extLst>
              <a:ext uri="{FF2B5EF4-FFF2-40B4-BE49-F238E27FC236}">
                <a16:creationId xmlns:a16="http://schemas.microsoft.com/office/drawing/2014/main" id="{1CB36005-D9C2-409E-A1CA-3DE6D70A9BE7}"/>
              </a:ext>
            </a:extLst>
          </p:cNvPr>
          <p:cNvSpPr>
            <a:spLocks noGrp="1"/>
          </p:cNvSpPr>
          <p:nvPr>
            <p:ph idx="1"/>
          </p:nvPr>
        </p:nvSpPr>
        <p:spPr>
          <a:xfrm>
            <a:off x="4810259" y="649480"/>
            <a:ext cx="7202671" cy="5546047"/>
          </a:xfrm>
        </p:spPr>
        <p:txBody>
          <a:bodyPr anchor="ctr">
            <a:normAutofit/>
          </a:bodyPr>
          <a:lstStyle/>
          <a:p>
            <a:pPr algn="just"/>
            <a:r>
              <a:rPr lang="en-US" sz="2000" dirty="0">
                <a:latin typeface="Georgia" panose="02040502050405020303" pitchFamily="18" charset="0"/>
              </a:rPr>
              <a:t>The Title IX Coordinator may offer or Parties may request</a:t>
            </a:r>
          </a:p>
          <a:p>
            <a:pPr algn="just"/>
            <a:r>
              <a:rPr lang="en-US" sz="2000" dirty="0">
                <a:latin typeface="Georgia" panose="02040502050405020303" pitchFamily="18" charset="0"/>
              </a:rPr>
              <a:t>Sole discretion of the Title IX Coordinator</a:t>
            </a:r>
          </a:p>
          <a:p>
            <a:pPr algn="just"/>
            <a:r>
              <a:rPr lang="en-US" sz="2000" dirty="0">
                <a:latin typeface="Georgia" panose="02040502050405020303" pitchFamily="18" charset="0"/>
              </a:rPr>
              <a:t>All parties must agree to participate </a:t>
            </a:r>
          </a:p>
          <a:p>
            <a:pPr algn="just"/>
            <a:r>
              <a:rPr lang="en-US" sz="2000" dirty="0">
                <a:latin typeface="Georgia" panose="02040502050405020303" pitchFamily="18" charset="0"/>
              </a:rPr>
              <a:t>Informal resolution may include, but is not limited to, mediation and conciliation, and various forms of restorative justice, to be determined within the discretion of the Title IX coordinator</a:t>
            </a:r>
          </a:p>
          <a:p>
            <a:pPr algn="just"/>
            <a:r>
              <a:rPr lang="en-US" sz="2000" dirty="0">
                <a:latin typeface="Georgia" panose="02040502050405020303" pitchFamily="18" charset="0"/>
              </a:rPr>
              <a:t>Not appropriate for cases involving a complaint of sexual assault and/or relationship and interpersonal violence, nor for circumstances involving severe misconduct</a:t>
            </a:r>
          </a:p>
          <a:p>
            <a:endParaRPr lang="en-US" sz="2000" dirty="0"/>
          </a:p>
        </p:txBody>
      </p:sp>
    </p:spTree>
    <p:extLst>
      <p:ext uri="{BB962C8B-B14F-4D97-AF65-F5344CB8AC3E}">
        <p14:creationId xmlns:p14="http://schemas.microsoft.com/office/powerpoint/2010/main" val="3362337626"/>
      </p:ext>
    </p:extLst>
  </p:cSld>
  <p:clrMapOvr>
    <a:masterClrMapping/>
  </p:clrMapOvr>
</p:sld>
</file>

<file path=ppt/slides/slide14.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26" name="Rectangle 25"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descr="" title="">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descr="" title="">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descr="" title="">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descr="" title="">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descr="" title="">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45F0BDC0-1041-447F-8182-DE2F7093962C}"/>
              </a:ext>
            </a:extLst>
          </p:cNvPr>
          <p:cNvSpPr>
            <a:spLocks noGrp="1"/>
          </p:cNvSpPr>
          <p:nvPr>
            <p:ph type="title"/>
          </p:nvPr>
        </p:nvSpPr>
        <p:spPr>
          <a:xfrm>
            <a:off x="461273" y="2546052"/>
            <a:ext cx="3115265" cy="1862695"/>
          </a:xfrm>
        </p:spPr>
        <p:txBody>
          <a:bodyPr anchor="b">
            <a:normAutofit/>
          </a:bodyPr>
          <a:lstStyle/>
          <a:p>
            <a:pPr algn="ctr"/>
            <a:r>
              <a:rPr lang="en-US" sz="4000" b="1" dirty="0">
                <a:solidFill>
                  <a:srgbClr val="FFFFFF"/>
                </a:solidFill>
                <a:latin typeface="Georgia" panose="02040502050405020303" pitchFamily="18" charset="0"/>
              </a:rPr>
              <a:t>Timing of Informal Resolution</a:t>
            </a:r>
          </a:p>
        </p:txBody>
      </p:sp>
      <p:graphicFrame>
        <p:nvGraphicFramePr>
          <p:cNvPr id="22" name="Content Placeholder 2" descr="" title="">
            <a:extLst>
              <a:ext uri="{FF2B5EF4-FFF2-40B4-BE49-F238E27FC236}">
                <a16:creationId xmlns:a16="http://schemas.microsoft.com/office/drawing/2014/main" id="{B042D811-B13C-FFC1-CBA8-C55F8FC3800A}"/>
              </a:ext>
            </a:extLst>
          </p:cNvPr>
          <p:cNvGraphicFramePr>
            <a:graphicFrameLocks noGrp="1"/>
          </p:cNvGraphicFramePr>
          <p:nvPr>
            <p:ph idx="1"/>
            <p:extLst>
              <p:ext uri="{D42A27DB-BD31-4B8C-83A1-F6EECF244321}">
                <p14:modId xmlns:p14="http://schemas.microsoft.com/office/powerpoint/2010/main" val="192535495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6780703"/>
      </p:ext>
    </p:extLst>
  </p:cSld>
  <p:clrMapOvr>
    <a:masterClrMapping/>
  </p:clrMapOvr>
</p:sld>
</file>

<file path=ppt/slides/slide15.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B67C508E-637E-40E3-9FE9-03DACCAC57AF}"/>
              </a:ext>
            </a:extLst>
          </p:cNvPr>
          <p:cNvSpPr>
            <a:spLocks noGrp="1"/>
          </p:cNvSpPr>
          <p:nvPr>
            <p:ph type="title"/>
          </p:nvPr>
        </p:nvSpPr>
        <p:spPr>
          <a:xfrm>
            <a:off x="418225" y="2248929"/>
            <a:ext cx="3201366" cy="2339862"/>
          </a:xfrm>
        </p:spPr>
        <p:txBody>
          <a:bodyPr anchor="b">
            <a:normAutofit/>
          </a:bodyPr>
          <a:lstStyle/>
          <a:p>
            <a:pPr algn="ctr"/>
            <a:r>
              <a:rPr lang="en-US" sz="4000" b="1" dirty="0">
                <a:solidFill>
                  <a:srgbClr val="FFFFFF"/>
                </a:solidFill>
                <a:latin typeface="Georgia" panose="02040502050405020303" pitchFamily="18" charset="0"/>
              </a:rPr>
              <a:t>Standards of Informal Resolution Process</a:t>
            </a:r>
          </a:p>
        </p:txBody>
      </p:sp>
      <p:sp>
        <p:nvSpPr>
          <p:cNvPr id="3" name="Content Placeholder 2" descr="" title="">
            <a:extLst>
              <a:ext uri="{FF2B5EF4-FFF2-40B4-BE49-F238E27FC236}">
                <a16:creationId xmlns:a16="http://schemas.microsoft.com/office/drawing/2014/main" id="{79F71B91-0551-4CCC-8548-8071582D1ADC}"/>
              </a:ext>
            </a:extLst>
          </p:cNvPr>
          <p:cNvSpPr>
            <a:spLocks noGrp="1"/>
          </p:cNvSpPr>
          <p:nvPr>
            <p:ph idx="1"/>
          </p:nvPr>
        </p:nvSpPr>
        <p:spPr>
          <a:xfrm>
            <a:off x="4810259" y="649480"/>
            <a:ext cx="6963516" cy="5546047"/>
          </a:xfrm>
        </p:spPr>
        <p:txBody>
          <a:bodyPr anchor="ctr">
            <a:normAutofit/>
          </a:bodyPr>
          <a:lstStyle/>
          <a:p>
            <a:pPr algn="just"/>
            <a:r>
              <a:rPr lang="en-US" sz="2000" dirty="0">
                <a:latin typeface="Georgia" panose="02040502050405020303" pitchFamily="18" charset="0"/>
              </a:rPr>
              <a:t>No conditions may be placed on parties in exchange for their agreement to participate in informal resolution.</a:t>
            </a:r>
          </a:p>
          <a:p>
            <a:pPr algn="just"/>
            <a:r>
              <a:rPr lang="en-US" sz="2000" dirty="0">
                <a:latin typeface="Georgia" panose="02040502050405020303" pitchFamily="18" charset="0"/>
              </a:rPr>
              <a:t>Both parties must be notified in writing of allegations, the requirements of the informal resolution process, and what elements of the process will remain </a:t>
            </a:r>
            <a:r>
              <a:rPr lang="en-US" sz="2000" b="1" dirty="0">
                <a:latin typeface="Georgia" panose="02040502050405020303" pitchFamily="18" charset="0"/>
              </a:rPr>
              <a:t>confidential</a:t>
            </a:r>
            <a:r>
              <a:rPr lang="en-US" sz="2000" dirty="0">
                <a:latin typeface="Georgia" panose="02040502050405020303" pitchFamily="18" charset="0"/>
              </a:rPr>
              <a:t>.</a:t>
            </a:r>
          </a:p>
          <a:p>
            <a:pPr algn="just"/>
            <a:r>
              <a:rPr lang="en-US" sz="2000" dirty="0">
                <a:latin typeface="Georgia" panose="02040502050405020303" pitchFamily="18" charset="0"/>
              </a:rPr>
              <a:t>Either party may withdraw at any time and the matter will go back to the grievance process.</a:t>
            </a:r>
          </a:p>
          <a:p>
            <a:pPr algn="just"/>
            <a:r>
              <a:rPr lang="en-US" sz="2000" dirty="0">
                <a:latin typeface="Georgia" panose="02040502050405020303" pitchFamily="18" charset="0"/>
              </a:rPr>
              <a:t>If resolved through informal resolution, matter will be closed.</a:t>
            </a:r>
          </a:p>
          <a:p>
            <a:pPr algn="just"/>
            <a:r>
              <a:rPr lang="en-US" sz="2000" dirty="0">
                <a:latin typeface="Georgia" panose="02040502050405020303" pitchFamily="18" charset="0"/>
              </a:rPr>
              <a:t>Cannot appeal informal resolution.</a:t>
            </a:r>
          </a:p>
          <a:p>
            <a:endParaRPr lang="en-US" sz="2000" dirty="0">
              <a:latin typeface="Georgia" panose="02040502050405020303" pitchFamily="18" charset="0"/>
            </a:endParaRPr>
          </a:p>
          <a:p>
            <a:endParaRPr lang="en-US" sz="2000" dirty="0"/>
          </a:p>
          <a:p>
            <a:endParaRPr lang="en-US" sz="2000" dirty="0"/>
          </a:p>
        </p:txBody>
      </p:sp>
    </p:spTree>
    <p:extLst>
      <p:ext uri="{BB962C8B-B14F-4D97-AF65-F5344CB8AC3E}">
        <p14:creationId xmlns:p14="http://schemas.microsoft.com/office/powerpoint/2010/main" val="878266276"/>
      </p:ext>
    </p:extLst>
  </p:cSld>
  <p:clrMapOvr>
    <a:masterClrMapping/>
  </p:clrMapOvr>
</p:sld>
</file>

<file path=ppt/slides/slide16.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4E6E20F0-A989-43DF-A2C5-64FDC09F6A09}"/>
              </a:ext>
            </a:extLst>
          </p:cNvPr>
          <p:cNvSpPr>
            <a:spLocks noGrp="1"/>
          </p:cNvSpPr>
          <p:nvPr>
            <p:ph type="title"/>
          </p:nvPr>
        </p:nvSpPr>
        <p:spPr>
          <a:xfrm>
            <a:off x="466722" y="586855"/>
            <a:ext cx="3201366" cy="3387497"/>
          </a:xfrm>
        </p:spPr>
        <p:txBody>
          <a:bodyPr anchor="b">
            <a:normAutofit/>
          </a:bodyPr>
          <a:lstStyle/>
          <a:p>
            <a:pPr algn="ctr"/>
            <a:r>
              <a:rPr lang="en-US" sz="4000" b="1" dirty="0">
                <a:solidFill>
                  <a:srgbClr val="FFFFFF"/>
                </a:solidFill>
                <a:latin typeface="Georgia" panose="02040502050405020303" pitchFamily="18" charset="0"/>
              </a:rPr>
              <a:t>Notice of Informal Resolution</a:t>
            </a:r>
          </a:p>
        </p:txBody>
      </p:sp>
      <p:sp>
        <p:nvSpPr>
          <p:cNvPr id="3" name="Content Placeholder 2" descr="" title="">
            <a:extLst>
              <a:ext uri="{FF2B5EF4-FFF2-40B4-BE49-F238E27FC236}">
                <a16:creationId xmlns:a16="http://schemas.microsoft.com/office/drawing/2014/main" id="{7EC84C21-E34E-43DF-A7AE-BF5D8B4ACFF6}"/>
              </a:ext>
            </a:extLst>
          </p:cNvPr>
          <p:cNvSpPr>
            <a:spLocks noGrp="1"/>
          </p:cNvSpPr>
          <p:nvPr>
            <p:ph idx="1"/>
          </p:nvPr>
        </p:nvSpPr>
        <p:spPr>
          <a:xfrm>
            <a:off x="4810259" y="649480"/>
            <a:ext cx="6555347" cy="5546047"/>
          </a:xfrm>
        </p:spPr>
        <p:txBody>
          <a:bodyPr anchor="ctr">
            <a:normAutofit/>
          </a:bodyPr>
          <a:lstStyle/>
          <a:p>
            <a:pPr algn="just"/>
            <a:r>
              <a:rPr lang="en-US" sz="2000" dirty="0">
                <a:latin typeface="Georgia" panose="02040502050405020303" pitchFamily="18" charset="0"/>
              </a:rPr>
              <a:t>Parties indicate consent to process</a:t>
            </a:r>
          </a:p>
          <a:p>
            <a:pPr algn="just"/>
            <a:r>
              <a:rPr lang="en-US" sz="2000" dirty="0">
                <a:latin typeface="Georgia" panose="02040502050405020303" pitchFamily="18" charset="0"/>
              </a:rPr>
              <a:t>Title IX Coordinator must provide written Notice of Informal Resolution</a:t>
            </a:r>
          </a:p>
        </p:txBody>
      </p:sp>
    </p:spTree>
    <p:extLst>
      <p:ext uri="{BB962C8B-B14F-4D97-AF65-F5344CB8AC3E}">
        <p14:creationId xmlns:p14="http://schemas.microsoft.com/office/powerpoint/2010/main" val="3880695059"/>
      </p:ext>
    </p:extLst>
  </p:cSld>
  <p:clrMapOvr>
    <a:masterClrMapping/>
  </p:clrMapOvr>
</p:sld>
</file>

<file path=ppt/slides/slide17.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023A43DF-AFD9-451D-A2B5-188D86AC6DCA}"/>
              </a:ext>
            </a:extLst>
          </p:cNvPr>
          <p:cNvSpPr>
            <a:spLocks noGrp="1"/>
          </p:cNvSpPr>
          <p:nvPr>
            <p:ph type="title"/>
          </p:nvPr>
        </p:nvSpPr>
        <p:spPr>
          <a:xfrm>
            <a:off x="418225" y="2989264"/>
            <a:ext cx="3201366" cy="859192"/>
          </a:xfrm>
        </p:spPr>
        <p:txBody>
          <a:bodyPr anchor="b">
            <a:normAutofit/>
          </a:bodyPr>
          <a:lstStyle/>
          <a:p>
            <a:pPr algn="ctr"/>
            <a:r>
              <a:rPr lang="en-US" sz="4000" b="1" dirty="0">
                <a:solidFill>
                  <a:srgbClr val="FFFFFF"/>
                </a:solidFill>
                <a:latin typeface="Georgia" panose="02040502050405020303" pitchFamily="18" charset="0"/>
              </a:rPr>
              <a:t>Resolution</a:t>
            </a:r>
          </a:p>
        </p:txBody>
      </p:sp>
      <p:sp>
        <p:nvSpPr>
          <p:cNvPr id="3" name="Content Placeholder 2" descr="" title="">
            <a:extLst>
              <a:ext uri="{FF2B5EF4-FFF2-40B4-BE49-F238E27FC236}">
                <a16:creationId xmlns:a16="http://schemas.microsoft.com/office/drawing/2014/main" id="{026F8956-7070-4F89-89BD-A318122525A0}"/>
              </a:ext>
            </a:extLst>
          </p:cNvPr>
          <p:cNvSpPr>
            <a:spLocks noGrp="1"/>
          </p:cNvSpPr>
          <p:nvPr>
            <p:ph idx="1"/>
          </p:nvPr>
        </p:nvSpPr>
        <p:spPr>
          <a:xfrm>
            <a:off x="4810259" y="649480"/>
            <a:ext cx="6555347" cy="5546047"/>
          </a:xfrm>
        </p:spPr>
        <p:txBody>
          <a:bodyPr anchor="ctr">
            <a:normAutofit/>
          </a:bodyPr>
          <a:lstStyle/>
          <a:p>
            <a:pPr algn="just" fontAlgn="base"/>
            <a:r>
              <a:rPr lang="en-US" sz="2000" dirty="0">
                <a:latin typeface="Georgia" panose="02040502050405020303" pitchFamily="18" charset="0"/>
              </a:rPr>
              <a:t>Parties must sign resolution agreement</a:t>
            </a:r>
          </a:p>
          <a:p>
            <a:pPr algn="just" fontAlgn="base"/>
            <a:r>
              <a:rPr lang="en-US" sz="2000" dirty="0">
                <a:latin typeface="Georgia" panose="02040502050405020303" pitchFamily="18" charset="0"/>
              </a:rPr>
              <a:t>Copy provided to the Title IX Coordinator</a:t>
            </a:r>
          </a:p>
          <a:p>
            <a:pPr algn="just" fontAlgn="base"/>
            <a:r>
              <a:rPr lang="en-US" sz="2000" dirty="0">
                <a:latin typeface="Georgia" panose="02040502050405020303" pitchFamily="18" charset="0"/>
              </a:rPr>
              <a:t>Keep process and resolution confidential to greatest extent possible</a:t>
            </a:r>
          </a:p>
        </p:txBody>
      </p:sp>
    </p:spTree>
    <p:extLst>
      <p:ext uri="{BB962C8B-B14F-4D97-AF65-F5344CB8AC3E}">
        <p14:creationId xmlns:p14="http://schemas.microsoft.com/office/powerpoint/2010/main" val="2204609860"/>
      </p:ext>
    </p:extLst>
  </p:cSld>
  <p:clrMapOvr>
    <a:masterClrMapping/>
  </p:clrMapOvr>
</p:sld>
</file>

<file path=ppt/slides/slide18.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7" name="Rectangle 6" descr="" title="">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descr="" title="">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descr="" title="">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descr="" title="">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descr="" title="">
            <a:extLst>
              <a:ext uri="{FF2B5EF4-FFF2-40B4-BE49-F238E27FC236}">
                <a16:creationId xmlns:a16="http://schemas.microsoft.com/office/drawing/2014/main" id="{D1048678-299E-49C0-9C0A-201DF20E5F3B}"/>
              </a:ext>
            </a:extLst>
          </p:cNvPr>
          <p:cNvSpPr>
            <a:spLocks noGrp="1"/>
          </p:cNvSpPr>
          <p:nvPr>
            <p:ph type="ctrTitle"/>
          </p:nvPr>
        </p:nvSpPr>
        <p:spPr>
          <a:xfrm>
            <a:off x="1314824" y="735106"/>
            <a:ext cx="10053763" cy="2928470"/>
          </a:xfrm>
        </p:spPr>
        <p:txBody>
          <a:bodyPr anchor="b">
            <a:normAutofit/>
          </a:bodyPr>
          <a:lstStyle/>
          <a:p>
            <a:r>
              <a:rPr lang="en-US" sz="4000" b="1" dirty="0">
                <a:solidFill>
                  <a:srgbClr val="FFFFFF"/>
                </a:solidFill>
                <a:latin typeface="Georgia" panose="02040502050405020303" pitchFamily="18" charset="0"/>
              </a:rPr>
              <a:t>Serving Impartially</a:t>
            </a:r>
          </a:p>
        </p:txBody>
      </p:sp>
    </p:spTree>
    <p:extLst>
      <p:ext uri="{BB962C8B-B14F-4D97-AF65-F5344CB8AC3E}">
        <p14:creationId xmlns:p14="http://schemas.microsoft.com/office/powerpoint/2010/main" val="1443831793"/>
      </p:ext>
    </p:extLst>
  </p:cSld>
  <p:clrMapOvr>
    <a:masterClrMapping/>
  </p:clrMapOvr>
</p:sld>
</file>

<file path=ppt/slides/slide19.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9" name="Rectangle 8"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descr="" title="">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descr="" title="">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12B4F6CD-31C4-4AEC-A949-EAE6C843D034}"/>
              </a:ext>
            </a:extLst>
          </p:cNvPr>
          <p:cNvSpPr>
            <a:spLocks noGrp="1"/>
          </p:cNvSpPr>
          <p:nvPr>
            <p:ph type="title"/>
          </p:nvPr>
        </p:nvSpPr>
        <p:spPr>
          <a:xfrm>
            <a:off x="1371597" y="348865"/>
            <a:ext cx="10044023" cy="877729"/>
          </a:xfrm>
        </p:spPr>
        <p:txBody>
          <a:bodyPr anchor="ctr">
            <a:normAutofit/>
          </a:bodyPr>
          <a:lstStyle/>
          <a:p>
            <a:pPr algn="ctr"/>
            <a:r>
              <a:rPr lang="en-US" sz="4000" b="1" dirty="0">
                <a:solidFill>
                  <a:srgbClr val="FFFFFF"/>
                </a:solidFill>
                <a:latin typeface="Georgia" panose="02040502050405020303" pitchFamily="18" charset="0"/>
              </a:rPr>
              <a:t>Bias and Conflict Basics</a:t>
            </a:r>
          </a:p>
        </p:txBody>
      </p:sp>
      <p:graphicFrame>
        <p:nvGraphicFramePr>
          <p:cNvPr id="5" name="Content Placeholder 2" descr="" title="">
            <a:extLst>
              <a:ext uri="{FF2B5EF4-FFF2-40B4-BE49-F238E27FC236}">
                <a16:creationId xmlns:a16="http://schemas.microsoft.com/office/drawing/2014/main" id="{47EF4266-75EF-EDC9-13D9-8D6B6634CF72}"/>
              </a:ext>
            </a:extLst>
          </p:cNvPr>
          <p:cNvGraphicFramePr>
            <a:graphicFrameLocks noGrp="1"/>
          </p:cNvGraphicFramePr>
          <p:nvPr>
            <p:ph idx="1"/>
            <p:extLst>
              <p:ext uri="{D42A27DB-BD31-4B8C-83A1-F6EECF244321}">
                <p14:modId xmlns:p14="http://schemas.microsoft.com/office/powerpoint/2010/main" val="143060382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0780270"/>
      </p:ext>
    </p:extLst>
  </p:cSld>
  <p:clrMapOvr>
    <a:masterClrMapping/>
  </p:clrMapOvr>
</p:sld>
</file>

<file path=ppt/slides/slide2.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D5C5BD0E-18E5-D39B-859D-E4109E2C6D1B}"/>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4370EC77-5125-10CB-43F7-57EF370B63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descr="" title="">
            <a:extLst>
              <a:ext uri="{FF2B5EF4-FFF2-40B4-BE49-F238E27FC236}">
                <a16:creationId xmlns:a16="http://schemas.microsoft.com/office/drawing/2014/main" id="{2C536953-0691-B55D-FA08-1ABB2634C1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descr="" title="">
            <a:extLst>
              <a:ext uri="{FF2B5EF4-FFF2-40B4-BE49-F238E27FC236}">
                <a16:creationId xmlns:a16="http://schemas.microsoft.com/office/drawing/2014/main" id="{1D1E4C3E-25F1-8636-5CE1-69C97655C1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Freeform: Shape 17" descr="" title="">
            <a:extLst>
              <a:ext uri="{FF2B5EF4-FFF2-40B4-BE49-F238E27FC236}">
                <a16:creationId xmlns:a16="http://schemas.microsoft.com/office/drawing/2014/main" id="{4C88EE75-37C5-D7FB-C7EF-3929E7548A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descr="" title="">
            <a:extLst>
              <a:ext uri="{FF2B5EF4-FFF2-40B4-BE49-F238E27FC236}">
                <a16:creationId xmlns:a16="http://schemas.microsoft.com/office/drawing/2014/main" id="{A400DC57-0CF9-48C4-A9A0-B17AFB4A7699}"/>
              </a:ext>
            </a:extLst>
          </p:cNvPr>
          <p:cNvSpPr>
            <a:spLocks noGrp="1"/>
          </p:cNvSpPr>
          <p:nvPr>
            <p:ph type="ctrTitle"/>
          </p:nvPr>
        </p:nvSpPr>
        <p:spPr>
          <a:xfrm>
            <a:off x="1314824" y="735106"/>
            <a:ext cx="10053763" cy="2928470"/>
          </a:xfrm>
        </p:spPr>
        <p:txBody>
          <a:bodyPr anchor="b">
            <a:normAutofit/>
          </a:bodyPr>
          <a:lstStyle/>
          <a:p>
            <a:r>
              <a:rPr lang="en-US" sz="4000" b="1" dirty="0">
                <a:solidFill>
                  <a:srgbClr val="FFFFFF"/>
                </a:solidFill>
                <a:latin typeface="Georgia" panose="02040502050405020303" pitchFamily="18" charset="0"/>
              </a:rPr>
              <a:t>Title IX Overview</a:t>
            </a:r>
          </a:p>
        </p:txBody>
      </p:sp>
    </p:spTree>
    <p:extLst>
      <p:ext uri="{BB962C8B-B14F-4D97-AF65-F5344CB8AC3E}">
        <p14:creationId xmlns:p14="http://schemas.microsoft.com/office/powerpoint/2010/main" val="827366741"/>
      </p:ext>
    </p:extLst>
  </p:cSld>
  <p:clrMapOvr>
    <a:masterClrMapping/>
  </p:clrMapOvr>
</p:sld>
</file>

<file path=ppt/slides/slide20.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9540B06E-3CB2-4CB6-B488-B832A5F33DB9}"/>
              </a:ext>
            </a:extLst>
          </p:cNvPr>
          <p:cNvSpPr>
            <a:spLocks noGrp="1"/>
          </p:cNvSpPr>
          <p:nvPr>
            <p:ph type="title"/>
          </p:nvPr>
        </p:nvSpPr>
        <p:spPr>
          <a:xfrm>
            <a:off x="664846" y="2100572"/>
            <a:ext cx="4230100" cy="2374152"/>
          </a:xfrm>
        </p:spPr>
        <p:txBody>
          <a:bodyPr anchor="b">
            <a:normAutofit/>
          </a:bodyPr>
          <a:lstStyle/>
          <a:p>
            <a:pPr algn="ctr"/>
            <a:r>
              <a:rPr lang="en-US" sz="4000" b="1" dirty="0">
                <a:solidFill>
                  <a:srgbClr val="FFFFFF"/>
                </a:solidFill>
                <a:latin typeface="Georgia" panose="02040502050405020303" pitchFamily="18" charset="0"/>
              </a:rPr>
              <a:t>Considerations of Bias and Conflicts of Interest</a:t>
            </a:r>
          </a:p>
        </p:txBody>
      </p:sp>
      <p:sp>
        <p:nvSpPr>
          <p:cNvPr id="3" name="Content Placeholder 2" descr="" title="">
            <a:extLst>
              <a:ext uri="{FF2B5EF4-FFF2-40B4-BE49-F238E27FC236}">
                <a16:creationId xmlns:a16="http://schemas.microsoft.com/office/drawing/2014/main" id="{179CACD7-4660-4A9B-B52B-ED2B365DF48E}"/>
              </a:ext>
            </a:extLst>
          </p:cNvPr>
          <p:cNvSpPr>
            <a:spLocks noGrp="1"/>
          </p:cNvSpPr>
          <p:nvPr>
            <p:ph idx="1"/>
          </p:nvPr>
        </p:nvSpPr>
        <p:spPr>
          <a:xfrm>
            <a:off x="6503158" y="649480"/>
            <a:ext cx="4862447" cy="5546047"/>
          </a:xfrm>
        </p:spPr>
        <p:txBody>
          <a:bodyPr anchor="ctr">
            <a:normAutofit/>
          </a:bodyPr>
          <a:lstStyle/>
          <a:p>
            <a:pPr lvl="1" algn="just"/>
            <a:r>
              <a:rPr lang="en-US" sz="2000" dirty="0">
                <a:latin typeface="Georgia" panose="02040502050405020303" pitchFamily="18" charset="0"/>
              </a:rPr>
              <a:t>Relationship with Party or witness</a:t>
            </a:r>
          </a:p>
          <a:p>
            <a:pPr lvl="1" algn="just"/>
            <a:r>
              <a:rPr lang="en-US" sz="2000" dirty="0">
                <a:latin typeface="Georgia" panose="02040502050405020303" pitchFamily="18" charset="0"/>
              </a:rPr>
              <a:t>Preconceived notions or biases</a:t>
            </a:r>
          </a:p>
          <a:p>
            <a:pPr lvl="1" algn="just"/>
            <a:r>
              <a:rPr lang="en-US" sz="2000" dirty="0">
                <a:latin typeface="Georgia" panose="02040502050405020303" pitchFamily="18" charset="0"/>
              </a:rPr>
              <a:t>Wearing multiple hats</a:t>
            </a:r>
          </a:p>
          <a:p>
            <a:pPr lvl="1" algn="just"/>
            <a:r>
              <a:rPr lang="en-US" sz="2000" dirty="0">
                <a:latin typeface="Georgia" panose="02040502050405020303" pitchFamily="18" charset="0"/>
              </a:rPr>
              <a:t>Any other reason</a:t>
            </a:r>
          </a:p>
        </p:txBody>
      </p:sp>
    </p:spTree>
    <p:extLst>
      <p:ext uri="{BB962C8B-B14F-4D97-AF65-F5344CB8AC3E}">
        <p14:creationId xmlns:p14="http://schemas.microsoft.com/office/powerpoint/2010/main" val="2359894557"/>
      </p:ext>
    </p:extLst>
  </p:cSld>
  <p:clrMapOvr>
    <a:masterClrMapping/>
  </p:clrMapOvr>
</p:sld>
</file>

<file path=ppt/slides/slide21.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279512CA-6995-34F2-00C2-4F555D2DC190}"/>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31DE175D-4B9E-B759-9370-1B0C622C54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AA8E89E4-BA43-F7D8-1F0A-B5C3A9F69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11D820B6-6BE5-D899-2E66-6092FCB56B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89F3841-7EF9-CF5C-CF34-9D51E926D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DB73150C-456D-3DC0-4BAB-184FC5F97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414FC385-6A92-7351-22AE-3CABFD68A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57E9FC9E-8D08-DC13-098B-57A1F64603D0}"/>
              </a:ext>
            </a:extLst>
          </p:cNvPr>
          <p:cNvSpPr>
            <a:spLocks noGrp="1"/>
          </p:cNvSpPr>
          <p:nvPr>
            <p:ph type="title"/>
          </p:nvPr>
        </p:nvSpPr>
        <p:spPr>
          <a:xfrm>
            <a:off x="675435" y="2293350"/>
            <a:ext cx="4230100" cy="1779792"/>
          </a:xfrm>
        </p:spPr>
        <p:txBody>
          <a:bodyPr anchor="b">
            <a:normAutofit/>
          </a:bodyPr>
          <a:lstStyle/>
          <a:p>
            <a:pPr algn="ctr"/>
            <a:r>
              <a:rPr lang="en-US" sz="4000" b="1" dirty="0">
                <a:solidFill>
                  <a:srgbClr val="FFFFFF"/>
                </a:solidFill>
                <a:latin typeface="Georgia" panose="02040502050405020303" pitchFamily="18" charset="0"/>
              </a:rPr>
              <a:t>Process for Bias or Conflict Concerns</a:t>
            </a:r>
          </a:p>
        </p:txBody>
      </p:sp>
      <p:sp>
        <p:nvSpPr>
          <p:cNvPr id="3" name="Content Placeholder 2" descr="" title="">
            <a:extLst>
              <a:ext uri="{FF2B5EF4-FFF2-40B4-BE49-F238E27FC236}">
                <a16:creationId xmlns:a16="http://schemas.microsoft.com/office/drawing/2014/main" id="{22933240-A5EA-9932-62EA-98177D5F9E0D}"/>
              </a:ext>
            </a:extLst>
          </p:cNvPr>
          <p:cNvSpPr>
            <a:spLocks noGrp="1"/>
          </p:cNvSpPr>
          <p:nvPr>
            <p:ph idx="1"/>
          </p:nvPr>
        </p:nvSpPr>
        <p:spPr>
          <a:xfrm>
            <a:off x="5994964" y="655975"/>
            <a:ext cx="5635913" cy="5546047"/>
          </a:xfrm>
        </p:spPr>
        <p:txBody>
          <a:bodyPr anchor="ctr">
            <a:normAutofit/>
          </a:bodyPr>
          <a:lstStyle/>
          <a:p>
            <a:pPr lvl="1" algn="just"/>
            <a:r>
              <a:rPr lang="en-US" sz="2000" dirty="0">
                <a:latin typeface="Georgia" panose="02040502050405020303" pitchFamily="18" charset="0"/>
              </a:rPr>
              <a:t>Letter of concern to Title IX Coordinator (or President or Designee if concern relates to Title IX Coordinator).</a:t>
            </a:r>
          </a:p>
          <a:p>
            <a:pPr lvl="1" algn="just"/>
            <a:r>
              <a:rPr lang="en-US" sz="2000" dirty="0">
                <a:latin typeface="Georgia" panose="02040502050405020303" pitchFamily="18" charset="0"/>
              </a:rPr>
              <a:t>Look into the matter</a:t>
            </a:r>
          </a:p>
          <a:p>
            <a:pPr lvl="1" algn="just"/>
            <a:r>
              <a:rPr lang="en-US" sz="2000" dirty="0">
                <a:latin typeface="Georgia" panose="02040502050405020303" pitchFamily="18" charset="0"/>
              </a:rPr>
              <a:t>Make determination as to removal from role.</a:t>
            </a:r>
          </a:p>
          <a:p>
            <a:pPr lvl="1" algn="just"/>
            <a:r>
              <a:rPr lang="en-US" sz="2000" dirty="0">
                <a:latin typeface="Georgia" panose="02040502050405020303" pitchFamily="18" charset="0"/>
              </a:rPr>
              <a:t>If removed, appoint alternate.</a:t>
            </a:r>
          </a:p>
        </p:txBody>
      </p:sp>
    </p:spTree>
    <p:extLst>
      <p:ext uri="{BB962C8B-B14F-4D97-AF65-F5344CB8AC3E}">
        <p14:creationId xmlns:p14="http://schemas.microsoft.com/office/powerpoint/2010/main" val="646847805"/>
      </p:ext>
    </p:extLst>
  </p:cSld>
  <p:clrMapOvr>
    <a:masterClrMapping/>
  </p:clrMapOvr>
</p:sld>
</file>

<file path=ppt/slides/slide22.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10" name="Rectangle 9" descr="" title="">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73817585-DC08-434C-B540-18879FEF7F2A}"/>
              </a:ext>
            </a:extLst>
          </p:cNvPr>
          <p:cNvSpPr>
            <a:spLocks noGrp="1"/>
          </p:cNvSpPr>
          <p:nvPr>
            <p:ph type="title"/>
          </p:nvPr>
        </p:nvSpPr>
        <p:spPr>
          <a:xfrm>
            <a:off x="1371597" y="348865"/>
            <a:ext cx="10044023" cy="877729"/>
          </a:xfrm>
        </p:spPr>
        <p:txBody>
          <a:bodyPr anchor="ctr">
            <a:normAutofit/>
          </a:bodyPr>
          <a:lstStyle/>
          <a:p>
            <a:pPr algn="ctr"/>
            <a:r>
              <a:rPr lang="en-US" sz="4000" b="1" dirty="0">
                <a:solidFill>
                  <a:srgbClr val="FFFFFF"/>
                </a:solidFill>
                <a:latin typeface="Georgia" panose="02040502050405020303" pitchFamily="18" charset="0"/>
              </a:rPr>
              <a:t>Does Bias Exist?</a:t>
            </a:r>
          </a:p>
        </p:txBody>
      </p:sp>
      <p:graphicFrame>
        <p:nvGraphicFramePr>
          <p:cNvPr id="5" name="Content Placeholder 2" descr="" title="">
            <a:extLst>
              <a:ext uri="{FF2B5EF4-FFF2-40B4-BE49-F238E27FC236}">
                <a16:creationId xmlns:a16="http://schemas.microsoft.com/office/drawing/2014/main" id="{6FB7F031-2D85-C2A6-1CE7-321079BEA7BE}"/>
              </a:ext>
            </a:extLst>
          </p:cNvPr>
          <p:cNvGraphicFramePr>
            <a:graphicFrameLocks noGrp="1"/>
          </p:cNvGraphicFramePr>
          <p:nvPr>
            <p:ph idx="1"/>
            <p:extLst>
              <p:ext uri="{D42A27DB-BD31-4B8C-83A1-F6EECF244321}">
                <p14:modId xmlns:p14="http://schemas.microsoft.com/office/powerpoint/2010/main" val="281071968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20684155"/>
      </p:ext>
    </p:extLst>
  </p:cSld>
  <p:clrMapOvr>
    <a:masterClrMapping/>
  </p:clrMapOvr>
</p:sld>
</file>

<file path=ppt/slides/slide23.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ACF14BA2-40DF-9F2B-7BC9-EA42D0BF577F}"/>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30BCB432-8073-A9DC-9703-340C0921DC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21E6D12A-F3C0-56E5-FC27-7CBFAAF2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D044A4D7-8C7C-2A49-D248-371AE98B9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7EC5B48E-88BA-3AE3-5EB2-E7A223E03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4180C20D-4736-DD18-30A9-99ED76C29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5AAE7B95-9F69-E597-387B-185278115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61D63A72-F378-AB83-EE14-CBFE960B51D0}"/>
              </a:ext>
            </a:extLst>
          </p:cNvPr>
          <p:cNvSpPr>
            <a:spLocks noGrp="1"/>
          </p:cNvSpPr>
          <p:nvPr>
            <p:ph type="title"/>
          </p:nvPr>
        </p:nvSpPr>
        <p:spPr>
          <a:xfrm>
            <a:off x="383776" y="2194691"/>
            <a:ext cx="4792239" cy="1977110"/>
          </a:xfrm>
        </p:spPr>
        <p:txBody>
          <a:bodyPr anchor="b">
            <a:normAutofit/>
          </a:bodyPr>
          <a:lstStyle/>
          <a:p>
            <a:pPr algn="ctr"/>
            <a:r>
              <a:rPr lang="en-US" sz="4000" b="1" dirty="0">
                <a:solidFill>
                  <a:srgbClr val="FFFFFF"/>
                </a:solidFill>
                <a:latin typeface="Georgia" panose="02040502050405020303" pitchFamily="18" charset="0"/>
              </a:rPr>
              <a:t>Participation in Investigation</a:t>
            </a:r>
          </a:p>
        </p:txBody>
      </p:sp>
      <p:sp>
        <p:nvSpPr>
          <p:cNvPr id="3" name="Content Placeholder 2" descr="" title="">
            <a:extLst>
              <a:ext uri="{FF2B5EF4-FFF2-40B4-BE49-F238E27FC236}">
                <a16:creationId xmlns:a16="http://schemas.microsoft.com/office/drawing/2014/main" id="{4D28E385-FCE9-EB49-57E1-00A9694FEA44}"/>
              </a:ext>
            </a:extLst>
          </p:cNvPr>
          <p:cNvSpPr>
            <a:spLocks noGrp="1"/>
          </p:cNvSpPr>
          <p:nvPr>
            <p:ph idx="1"/>
          </p:nvPr>
        </p:nvSpPr>
        <p:spPr>
          <a:xfrm>
            <a:off x="5567937" y="737537"/>
            <a:ext cx="6523800" cy="5100224"/>
          </a:xfrm>
        </p:spPr>
        <p:txBody>
          <a:bodyPr anchor="ctr">
            <a:normAutofit/>
          </a:bodyPr>
          <a:lstStyle/>
          <a:p>
            <a:pPr lvl="1" algn="just"/>
            <a:r>
              <a:rPr lang="en-US" sz="1600" dirty="0">
                <a:latin typeface="Georgia" panose="02040502050405020303" pitchFamily="18" charset="0"/>
              </a:rPr>
              <a:t>May be present during witness interviews</a:t>
            </a:r>
          </a:p>
          <a:p>
            <a:pPr lvl="1" algn="just"/>
            <a:r>
              <a:rPr lang="en-US" sz="1600" dirty="0">
                <a:latin typeface="Georgia" panose="02040502050405020303" pitchFamily="18" charset="0"/>
              </a:rPr>
              <a:t>Not permitted to participate</a:t>
            </a:r>
          </a:p>
          <a:p>
            <a:pPr lvl="1" algn="just"/>
            <a:r>
              <a:rPr lang="en-US" sz="1600" dirty="0">
                <a:latin typeface="Georgia" panose="02040502050405020303" pitchFamily="18" charset="0"/>
              </a:rPr>
              <a:t>May meet and confer with Complainant/Respondent during process</a:t>
            </a:r>
          </a:p>
          <a:p>
            <a:pPr lvl="1" algn="just"/>
            <a:r>
              <a:rPr lang="en-US" sz="1600" dirty="0">
                <a:latin typeface="Georgia" panose="02040502050405020303" pitchFamily="18" charset="0"/>
              </a:rPr>
              <a:t>Privy to all communications from Investigator</a:t>
            </a:r>
          </a:p>
          <a:p>
            <a:pPr lvl="1" algn="just"/>
            <a:r>
              <a:rPr lang="en-US" sz="1600" dirty="0">
                <a:latin typeface="Georgia" panose="02040502050405020303" pitchFamily="18" charset="0"/>
              </a:rPr>
              <a:t>Receive Investigative Report</a:t>
            </a:r>
          </a:p>
          <a:p>
            <a:pPr lvl="1" algn="just"/>
            <a:r>
              <a:rPr lang="en-US" sz="1600" dirty="0">
                <a:latin typeface="Georgia" panose="02040502050405020303" pitchFamily="18" charset="0"/>
              </a:rPr>
              <a:t>After both parties have received the Investigative report, a date will be set for a hearing.</a:t>
            </a:r>
          </a:p>
          <a:p>
            <a:pPr lvl="1" algn="just"/>
            <a:r>
              <a:rPr lang="en-US" sz="1600" dirty="0">
                <a:latin typeface="Georgia" panose="02040502050405020303" pitchFamily="18" charset="0"/>
              </a:rPr>
              <a:t>CIAM will provide written notification to the complainant and respondent of the hearing date and procedures at least 10 business days in advance.</a:t>
            </a:r>
          </a:p>
        </p:txBody>
      </p:sp>
    </p:spTree>
    <p:extLst>
      <p:ext uri="{BB962C8B-B14F-4D97-AF65-F5344CB8AC3E}">
        <p14:creationId xmlns:p14="http://schemas.microsoft.com/office/powerpoint/2010/main" val="4153978226"/>
      </p:ext>
    </p:extLst>
  </p:cSld>
  <p:clrMapOvr>
    <a:masterClrMapping/>
  </p:clrMapOvr>
</p:sld>
</file>

<file path=ppt/slides/slide24.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208888D5-8394-E157-493F-7575AEE4D9B0}"/>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94F7A453-C90B-EE43-D4AF-EECAC98775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6E3E8D84-DB83-9596-0B6C-1D30FAC8FC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0CDCF2B3-9990-2444-D190-171DCAD88B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C949A7C0-EB27-3D65-6767-9113991048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51B6D74E-9104-7A32-B572-EBA10FE07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50DFAC92-9744-44E4-A7D8-2A6FF2BE0B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DE981983-6F40-728B-9335-CF454F20849D}"/>
              </a:ext>
            </a:extLst>
          </p:cNvPr>
          <p:cNvSpPr>
            <a:spLocks noGrp="1"/>
          </p:cNvSpPr>
          <p:nvPr>
            <p:ph type="title"/>
          </p:nvPr>
        </p:nvSpPr>
        <p:spPr>
          <a:xfrm>
            <a:off x="862854" y="2447061"/>
            <a:ext cx="4230100" cy="1472369"/>
          </a:xfrm>
        </p:spPr>
        <p:txBody>
          <a:bodyPr anchor="b">
            <a:normAutofit/>
          </a:bodyPr>
          <a:lstStyle/>
          <a:p>
            <a:pPr algn="ctr"/>
            <a:r>
              <a:rPr lang="en-US" sz="4000" b="1" dirty="0">
                <a:solidFill>
                  <a:srgbClr val="FFFFFF"/>
                </a:solidFill>
                <a:latin typeface="Georgia" panose="02040502050405020303" pitchFamily="18" charset="0"/>
              </a:rPr>
              <a:t>Participation at Hearing</a:t>
            </a:r>
          </a:p>
        </p:txBody>
      </p:sp>
      <p:sp>
        <p:nvSpPr>
          <p:cNvPr id="3" name="Content Placeholder 2" descr="" title="">
            <a:extLst>
              <a:ext uri="{FF2B5EF4-FFF2-40B4-BE49-F238E27FC236}">
                <a16:creationId xmlns:a16="http://schemas.microsoft.com/office/drawing/2014/main" id="{5410F946-21BB-CE65-5357-4DC65125441D}"/>
              </a:ext>
            </a:extLst>
          </p:cNvPr>
          <p:cNvSpPr>
            <a:spLocks noGrp="1"/>
          </p:cNvSpPr>
          <p:nvPr>
            <p:ph idx="1"/>
          </p:nvPr>
        </p:nvSpPr>
        <p:spPr>
          <a:xfrm>
            <a:off x="6096000" y="649480"/>
            <a:ext cx="5959642" cy="5546047"/>
          </a:xfrm>
        </p:spPr>
        <p:txBody>
          <a:bodyPr anchor="ctr">
            <a:normAutofit/>
          </a:bodyPr>
          <a:lstStyle/>
          <a:p>
            <a:pPr lvl="1" algn="just"/>
            <a:r>
              <a:rPr lang="en-US" sz="2000" dirty="0">
                <a:latin typeface="Georgia" panose="02040502050405020303" pitchFamily="18" charset="0"/>
              </a:rPr>
              <a:t>Make opening statement if permitted</a:t>
            </a:r>
          </a:p>
          <a:p>
            <a:pPr lvl="1" algn="just"/>
            <a:r>
              <a:rPr lang="en-US" sz="2000" dirty="0">
                <a:latin typeface="Georgia" panose="02040502050405020303" pitchFamily="18" charset="0"/>
              </a:rPr>
              <a:t>Cross examine witnesses</a:t>
            </a:r>
          </a:p>
          <a:p>
            <a:pPr lvl="1" algn="just"/>
            <a:r>
              <a:rPr lang="en-US" sz="2000" dirty="0">
                <a:latin typeface="Georgia" panose="02040502050405020303" pitchFamily="18" charset="0"/>
              </a:rPr>
              <a:t>Make closing statement if permitted</a:t>
            </a:r>
          </a:p>
        </p:txBody>
      </p:sp>
    </p:spTree>
    <p:extLst>
      <p:ext uri="{BB962C8B-B14F-4D97-AF65-F5344CB8AC3E}">
        <p14:creationId xmlns:p14="http://schemas.microsoft.com/office/powerpoint/2010/main" val="3014945672"/>
      </p:ext>
    </p:extLst>
  </p:cSld>
  <p:clrMapOvr>
    <a:masterClrMapping/>
  </p:clrMapOvr>
</p:sld>
</file>

<file path=ppt/slides/slide25.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F0516438-3F1C-8673-66BC-6A005E772AD0}"/>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47FA9F14-BB3C-F0FF-7AC2-91620E27E8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9B1ABAA2-333C-C2FC-7FA5-26DCB24EF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6C773A50-E3B8-C1C6-95DC-98C3D70796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3D29321C-DE75-1BAD-C6AA-6E744C8415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F96C8E56-1289-E61A-4DE3-F648FFBF8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710DDD93-D400-5183-4E39-F7F2F98D7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DA262CB4-25B4-3533-376B-98773ED310E9}"/>
              </a:ext>
            </a:extLst>
          </p:cNvPr>
          <p:cNvSpPr>
            <a:spLocks noGrp="1"/>
          </p:cNvSpPr>
          <p:nvPr>
            <p:ph type="title"/>
          </p:nvPr>
        </p:nvSpPr>
        <p:spPr>
          <a:xfrm>
            <a:off x="110890" y="2447061"/>
            <a:ext cx="5338012" cy="1472369"/>
          </a:xfrm>
        </p:spPr>
        <p:txBody>
          <a:bodyPr anchor="b">
            <a:normAutofit/>
          </a:bodyPr>
          <a:lstStyle/>
          <a:p>
            <a:pPr algn="ctr"/>
            <a:r>
              <a:rPr lang="en-US" sz="4000" b="1" dirty="0">
                <a:solidFill>
                  <a:srgbClr val="FFFFFF"/>
                </a:solidFill>
                <a:latin typeface="Georgia" panose="02040502050405020303" pitchFamily="18" charset="0"/>
              </a:rPr>
              <a:t>Cross-Examination During Hearing</a:t>
            </a:r>
          </a:p>
        </p:txBody>
      </p:sp>
      <p:sp>
        <p:nvSpPr>
          <p:cNvPr id="3" name="Content Placeholder 2" descr="" title="">
            <a:extLst>
              <a:ext uri="{FF2B5EF4-FFF2-40B4-BE49-F238E27FC236}">
                <a16:creationId xmlns:a16="http://schemas.microsoft.com/office/drawing/2014/main" id="{A2EA4B6E-4032-0064-8511-1F916BD0956C}"/>
              </a:ext>
            </a:extLst>
          </p:cNvPr>
          <p:cNvSpPr>
            <a:spLocks noGrp="1"/>
          </p:cNvSpPr>
          <p:nvPr>
            <p:ph idx="1"/>
          </p:nvPr>
        </p:nvSpPr>
        <p:spPr>
          <a:xfrm>
            <a:off x="5739064" y="649480"/>
            <a:ext cx="6352674" cy="5546047"/>
          </a:xfrm>
        </p:spPr>
        <p:txBody>
          <a:bodyPr anchor="ctr">
            <a:normAutofit/>
          </a:bodyPr>
          <a:lstStyle/>
          <a:p>
            <a:pPr lvl="1" algn="just"/>
            <a:r>
              <a:rPr lang="en-US" sz="2000" dirty="0">
                <a:latin typeface="Georgia" panose="02040502050405020303" pitchFamily="18" charset="0"/>
              </a:rPr>
              <a:t>Questions designed to test the evidence of the opposing party</a:t>
            </a:r>
          </a:p>
          <a:p>
            <a:pPr lvl="1" algn="just"/>
            <a:endParaRPr lang="en-US" sz="2000" dirty="0">
              <a:latin typeface="Georgia" panose="02040502050405020303" pitchFamily="18" charset="0"/>
            </a:endParaRPr>
          </a:p>
          <a:p>
            <a:pPr lvl="1" algn="just"/>
            <a:r>
              <a:rPr lang="en-US" sz="2000" dirty="0">
                <a:latin typeface="Georgia" panose="02040502050405020303" pitchFamily="18" charset="0"/>
              </a:rPr>
              <a:t>Often “closed – ended” questions </a:t>
            </a:r>
          </a:p>
          <a:p>
            <a:pPr lvl="2" algn="just"/>
            <a:r>
              <a:rPr lang="en-US" dirty="0">
                <a:latin typeface="Georgia" panose="02040502050405020303" pitchFamily="18" charset="0"/>
              </a:rPr>
              <a:t>It was dark when you returned home, correct?</a:t>
            </a:r>
          </a:p>
          <a:p>
            <a:pPr lvl="2" algn="just"/>
            <a:r>
              <a:rPr lang="en-US" dirty="0">
                <a:latin typeface="Georgia" panose="02040502050405020303" pitchFamily="18" charset="0"/>
              </a:rPr>
              <a:t>You had 3 shots, correct?</a:t>
            </a:r>
          </a:p>
          <a:p>
            <a:pPr lvl="1" algn="just"/>
            <a:endParaRPr lang="en-US" sz="2000" dirty="0">
              <a:latin typeface="Georgia" panose="02040502050405020303" pitchFamily="18" charset="0"/>
            </a:endParaRPr>
          </a:p>
          <a:p>
            <a:pPr lvl="1" algn="just"/>
            <a:r>
              <a:rPr lang="en-US" sz="2000" dirty="0">
                <a:latin typeface="Georgia" panose="02040502050405020303" pitchFamily="18" charset="0"/>
              </a:rPr>
              <a:t>Must still be relevant </a:t>
            </a:r>
          </a:p>
          <a:p>
            <a:pPr lvl="1"/>
            <a:endParaRPr lang="en-US" sz="2000" dirty="0">
              <a:latin typeface="Georgia" panose="02040502050405020303" pitchFamily="18" charset="0"/>
            </a:endParaRPr>
          </a:p>
        </p:txBody>
      </p:sp>
    </p:spTree>
    <p:extLst>
      <p:ext uri="{BB962C8B-B14F-4D97-AF65-F5344CB8AC3E}">
        <p14:creationId xmlns:p14="http://schemas.microsoft.com/office/powerpoint/2010/main" val="1845631556"/>
      </p:ext>
    </p:extLst>
  </p:cSld>
  <p:clrMapOvr>
    <a:masterClrMapping/>
  </p:clrMapOvr>
</p:sld>
</file>

<file path=ppt/slides/slide26.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9" name="Rectangle 8" descr="" title="">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descr="" title="">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descr="" title="">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descr="" title="">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descr="" title="">
            <a:extLst>
              <a:ext uri="{FF2B5EF4-FFF2-40B4-BE49-F238E27FC236}">
                <a16:creationId xmlns:a16="http://schemas.microsoft.com/office/drawing/2014/main" id="{ED2BF720-F11D-4498-B620-3F387CC873D9}"/>
              </a:ext>
            </a:extLst>
          </p:cNvPr>
          <p:cNvSpPr>
            <a:spLocks noGrp="1"/>
          </p:cNvSpPr>
          <p:nvPr>
            <p:ph type="ctrTitle"/>
          </p:nvPr>
        </p:nvSpPr>
        <p:spPr>
          <a:xfrm>
            <a:off x="1314824" y="735106"/>
            <a:ext cx="10053763" cy="2928470"/>
          </a:xfrm>
        </p:spPr>
        <p:txBody>
          <a:bodyPr anchor="b">
            <a:normAutofit/>
          </a:bodyPr>
          <a:lstStyle/>
          <a:p>
            <a:r>
              <a:rPr lang="en-US" sz="4000" b="1" dirty="0">
                <a:solidFill>
                  <a:srgbClr val="FFFFFF"/>
                </a:solidFill>
                <a:latin typeface="Georgia" panose="02040502050405020303" pitchFamily="18" charset="0"/>
              </a:rPr>
              <a:t>Evidentiary</a:t>
            </a:r>
            <a:r>
              <a:rPr lang="en-US" sz="4800" b="1" dirty="0">
                <a:solidFill>
                  <a:srgbClr val="FFFFFF"/>
                </a:solidFill>
                <a:latin typeface="Georgia" panose="02040502050405020303" pitchFamily="18" charset="0"/>
              </a:rPr>
              <a:t> Issues</a:t>
            </a:r>
          </a:p>
        </p:txBody>
      </p:sp>
    </p:spTree>
    <p:extLst>
      <p:ext uri="{BB962C8B-B14F-4D97-AF65-F5344CB8AC3E}">
        <p14:creationId xmlns:p14="http://schemas.microsoft.com/office/powerpoint/2010/main" val="1419422371"/>
      </p:ext>
    </p:extLst>
  </p:cSld>
  <p:clrMapOvr>
    <a:masterClrMapping/>
  </p:clrMapOvr>
</p:sld>
</file>

<file path=ppt/slides/slide27.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11" name="Rectangle 10"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descr="" title="">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descr="" title="">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descr="" title=""/>
          <p:cNvSpPr>
            <a:spLocks noGrp="1"/>
          </p:cNvSpPr>
          <p:nvPr>
            <p:ph type="title"/>
          </p:nvPr>
        </p:nvSpPr>
        <p:spPr>
          <a:xfrm>
            <a:off x="1383564" y="348865"/>
            <a:ext cx="9718111" cy="1576446"/>
          </a:xfrm>
        </p:spPr>
        <p:txBody>
          <a:bodyPr anchor="ctr">
            <a:normAutofit/>
          </a:bodyPr>
          <a:lstStyle/>
          <a:p>
            <a:pPr algn="ctr"/>
            <a:r>
              <a:rPr lang="en-US" sz="4000" b="1" dirty="0">
                <a:solidFill>
                  <a:srgbClr val="FFFFFF"/>
                </a:solidFill>
                <a:latin typeface="Georgia" panose="02040502050405020303" pitchFamily="18" charset="0"/>
              </a:rPr>
              <a:t>Evidence Considerations</a:t>
            </a:r>
          </a:p>
        </p:txBody>
      </p:sp>
      <p:graphicFrame>
        <p:nvGraphicFramePr>
          <p:cNvPr id="7" name="Content Placeholder 4" descr="" title="">
            <a:extLst>
              <a:ext uri="{FF2B5EF4-FFF2-40B4-BE49-F238E27FC236}">
                <a16:creationId xmlns:a16="http://schemas.microsoft.com/office/drawing/2014/main" id="{CFB40E28-A993-E106-291E-72D3693F1A4D}"/>
              </a:ext>
            </a:extLst>
          </p:cNvPr>
          <p:cNvGraphicFramePr>
            <a:graphicFrameLocks noGrp="1"/>
          </p:cNvGraphicFramePr>
          <p:nvPr>
            <p:ph idx="1"/>
            <p:extLst>
              <p:ext uri="{D42A27DB-BD31-4B8C-83A1-F6EECF244321}">
                <p14:modId xmlns:p14="http://schemas.microsoft.com/office/powerpoint/2010/main" val="1319798321"/>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6151917"/>
      </p:ext>
    </p:extLst>
  </p:cSld>
  <p:clrMapOvr>
    <a:masterClrMapping/>
  </p:clrMapOvr>
</p:sld>
</file>

<file path=ppt/slides/slide28.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9" name="Rectangle 8"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descr="" title="">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descr="" title="">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p:cNvSpPr>
            <a:spLocks noGrp="1"/>
          </p:cNvSpPr>
          <p:nvPr>
            <p:ph type="title"/>
          </p:nvPr>
        </p:nvSpPr>
        <p:spPr>
          <a:xfrm>
            <a:off x="1383564" y="348865"/>
            <a:ext cx="9718111" cy="1576446"/>
          </a:xfrm>
        </p:spPr>
        <p:txBody>
          <a:bodyPr anchor="ctr">
            <a:normAutofit/>
          </a:bodyPr>
          <a:lstStyle/>
          <a:p>
            <a:pPr algn="ctr"/>
            <a:r>
              <a:rPr lang="en-US" sz="4000" b="1" dirty="0">
                <a:solidFill>
                  <a:srgbClr val="FFFFFF"/>
                </a:solidFill>
                <a:latin typeface="Georgia" panose="02040502050405020303" pitchFamily="18" charset="0"/>
              </a:rPr>
              <a:t>What Is Relevant?</a:t>
            </a:r>
          </a:p>
        </p:txBody>
      </p:sp>
      <p:graphicFrame>
        <p:nvGraphicFramePr>
          <p:cNvPr id="5" name="Content Placeholder 2" descr="" title="">
            <a:extLst>
              <a:ext uri="{FF2B5EF4-FFF2-40B4-BE49-F238E27FC236}">
                <a16:creationId xmlns:a16="http://schemas.microsoft.com/office/drawing/2014/main" id="{AFFE1C2C-9815-35A5-96F3-1CDC44D241A2}"/>
              </a:ext>
            </a:extLst>
          </p:cNvPr>
          <p:cNvGraphicFramePr>
            <a:graphicFrameLocks noGrp="1"/>
          </p:cNvGraphicFramePr>
          <p:nvPr>
            <p:ph idx="1"/>
            <p:extLst>
              <p:ext uri="{D42A27DB-BD31-4B8C-83A1-F6EECF244321}">
                <p14:modId xmlns:p14="http://schemas.microsoft.com/office/powerpoint/2010/main" val="718274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6137873"/>
      </p:ext>
    </p:extLst>
  </p:cSld>
  <p:clrMapOvr>
    <a:masterClrMapping/>
  </p:clrMapOvr>
</p:sld>
</file>

<file path=ppt/slides/slide29.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62F6251D-23AA-4150-9AD5-62CC4047A49A}"/>
              </a:ext>
            </a:extLst>
          </p:cNvPr>
          <p:cNvSpPr>
            <a:spLocks noGrp="1"/>
          </p:cNvSpPr>
          <p:nvPr>
            <p:ph type="title"/>
          </p:nvPr>
        </p:nvSpPr>
        <p:spPr>
          <a:xfrm>
            <a:off x="234564" y="2558867"/>
            <a:ext cx="3568688" cy="1760541"/>
          </a:xfrm>
        </p:spPr>
        <p:txBody>
          <a:bodyPr anchor="b">
            <a:normAutofit/>
          </a:bodyPr>
          <a:lstStyle/>
          <a:p>
            <a:pPr algn="ctr"/>
            <a:r>
              <a:rPr lang="en-US" sz="4000" dirty="0">
                <a:solidFill>
                  <a:srgbClr val="FFFFFF"/>
                </a:solidFill>
                <a:latin typeface="Georgia" panose="02040502050405020303" pitchFamily="18" charset="0"/>
              </a:rPr>
              <a:t>Relevance and Rape Shield Laws</a:t>
            </a:r>
          </a:p>
        </p:txBody>
      </p:sp>
      <p:sp>
        <p:nvSpPr>
          <p:cNvPr id="3" name="Content Placeholder 2" descr="" title="">
            <a:extLst>
              <a:ext uri="{FF2B5EF4-FFF2-40B4-BE49-F238E27FC236}">
                <a16:creationId xmlns:a16="http://schemas.microsoft.com/office/drawing/2014/main" id="{68D286B2-28A4-44AD-B1CA-14C4E42656FB}"/>
              </a:ext>
            </a:extLst>
          </p:cNvPr>
          <p:cNvSpPr>
            <a:spLocks noGrp="1"/>
          </p:cNvSpPr>
          <p:nvPr>
            <p:ph idx="1"/>
          </p:nvPr>
        </p:nvSpPr>
        <p:spPr>
          <a:xfrm>
            <a:off x="4462777" y="645836"/>
            <a:ext cx="7301215" cy="5546047"/>
          </a:xfrm>
        </p:spPr>
        <p:txBody>
          <a:bodyPr anchor="ctr">
            <a:normAutofit lnSpcReduction="10000"/>
          </a:bodyPr>
          <a:lstStyle/>
          <a:p>
            <a:pPr algn="just"/>
            <a:r>
              <a:rPr lang="en-US" sz="2000" b="1" dirty="0">
                <a:latin typeface="Georgia" panose="02040502050405020303" pitchFamily="18" charset="0"/>
              </a:rPr>
              <a:t>Relevance</a:t>
            </a:r>
            <a:r>
              <a:rPr lang="en-US" sz="2000" dirty="0">
                <a:latin typeface="Georgia" panose="02040502050405020303" pitchFamily="18" charset="0"/>
              </a:rPr>
              <a:t>: Questions are relevant when they seek evidence that may aid in showing whether the alleged sex discrimination occurred, and evidence is relevant when it may aid a decisionmaker in determining whether the alleged sex discrimination occurred.</a:t>
            </a:r>
          </a:p>
          <a:p>
            <a:pPr algn="just"/>
            <a:endParaRPr lang="en-US" sz="2000" dirty="0">
              <a:latin typeface="Georgia" panose="02040502050405020303" pitchFamily="18" charset="0"/>
            </a:endParaRPr>
          </a:p>
          <a:p>
            <a:pPr algn="just"/>
            <a:r>
              <a:rPr lang="en-US" sz="2000" b="1" dirty="0">
                <a:latin typeface="Georgia" panose="02040502050405020303" pitchFamily="18" charset="0"/>
              </a:rPr>
              <a:t>Not relevant</a:t>
            </a:r>
            <a:r>
              <a:rPr lang="en-US" sz="2000" dirty="0">
                <a:latin typeface="Georgia" panose="02040502050405020303" pitchFamily="18" charset="0"/>
              </a:rPr>
              <a:t>:</a:t>
            </a:r>
          </a:p>
          <a:p>
            <a:pPr lvl="1" algn="just"/>
            <a:r>
              <a:rPr lang="en-US" sz="2000" dirty="0">
                <a:latin typeface="Georgia" panose="02040502050405020303" pitchFamily="18" charset="0"/>
              </a:rPr>
              <a:t>Questions and evidence about the Complainant's sexual predisposition</a:t>
            </a:r>
          </a:p>
          <a:p>
            <a:pPr lvl="1" algn="just"/>
            <a:r>
              <a:rPr lang="en-US" sz="2000" dirty="0">
                <a:latin typeface="Georgia" panose="02040502050405020303" pitchFamily="18" charset="0"/>
              </a:rPr>
              <a:t>Questions and evidence about the Complainant’s prior sexual behavior, except: </a:t>
            </a:r>
          </a:p>
          <a:p>
            <a:pPr lvl="2" algn="just"/>
            <a:r>
              <a:rPr lang="en-US" dirty="0">
                <a:latin typeface="Georgia" panose="02040502050405020303" pitchFamily="18" charset="0"/>
              </a:rPr>
              <a:t>(</a:t>
            </a:r>
            <a:r>
              <a:rPr lang="en-US" dirty="0" err="1">
                <a:latin typeface="Georgia" panose="02040502050405020303" pitchFamily="18" charset="0"/>
              </a:rPr>
              <a:t>i</a:t>
            </a:r>
            <a:r>
              <a:rPr lang="en-US" dirty="0">
                <a:latin typeface="Georgia" panose="02040502050405020303" pitchFamily="18" charset="0"/>
              </a:rPr>
              <a:t>) when offered to prove that someone other than the Respondent committed the alleged conduct; or </a:t>
            </a:r>
          </a:p>
          <a:p>
            <a:pPr lvl="2" algn="just"/>
            <a:r>
              <a:rPr lang="en-US" dirty="0">
                <a:latin typeface="Georgia" panose="02040502050405020303" pitchFamily="18" charset="0"/>
              </a:rPr>
              <a:t>(ii) when specific incidents of the Complainant's prior sexual behavior with respect to the Respondent and are offered to prove Affirmative Consent. </a:t>
            </a:r>
          </a:p>
          <a:p>
            <a:pPr lvl="1" algn="just"/>
            <a:r>
              <a:rPr lang="en-US" sz="2000" dirty="0">
                <a:latin typeface="Georgia" panose="02040502050405020303" pitchFamily="18" charset="0"/>
              </a:rPr>
              <a:t>Information protected by a legally-recognized privilege (e.g., attorney-client, physician-patient)</a:t>
            </a:r>
          </a:p>
          <a:p>
            <a:endParaRPr lang="en-US" sz="2000" dirty="0"/>
          </a:p>
        </p:txBody>
      </p:sp>
    </p:spTree>
    <p:extLst>
      <p:ext uri="{BB962C8B-B14F-4D97-AF65-F5344CB8AC3E}">
        <p14:creationId xmlns:p14="http://schemas.microsoft.com/office/powerpoint/2010/main" val="2178656264"/>
      </p:ext>
    </p:extLst>
  </p:cSld>
  <p:clrMapOvr>
    <a:masterClrMapping/>
  </p:clrMapOvr>
</p:sld>
</file>

<file path=ppt/slides/slide3.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0CB5B99A-C0AE-77D0-A497-AB8E54FD6565}"/>
            </a:ext>
          </a:extLst>
        </p:cNvPr>
        <p:cNvGrpSpPr/>
        <p:nvPr/>
      </p:nvGrpSpPr>
      <p:grpSpPr>
        <a:xfrm>
          <a:off x="0" y="0"/>
          <a:ext cx="0" cy="0"/>
          <a:chOff x="0" y="0"/>
          <a:chExt cx="0" cy="0"/>
        </a:xfrm>
      </p:grpSpPr>
      <p:sp useBgFill="1">
        <p:nvSpPr>
          <p:cNvPr id="19" name="Rectangle 18" descr="" title="">
            <a:extLst>
              <a:ext uri="{FF2B5EF4-FFF2-40B4-BE49-F238E27FC236}">
                <a16:creationId xmlns:a16="http://schemas.microsoft.com/office/drawing/2014/main" id="{F90309FF-6BB4-EC28-902F-03CC16B373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descr="" title="">
            <a:extLst>
              <a:ext uri="{FF2B5EF4-FFF2-40B4-BE49-F238E27FC236}">
                <a16:creationId xmlns:a16="http://schemas.microsoft.com/office/drawing/2014/main" id="{FF05A699-E602-9963-892C-C9D15964A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descr="" title="">
            <a:extLst>
              <a:ext uri="{FF2B5EF4-FFF2-40B4-BE49-F238E27FC236}">
                <a16:creationId xmlns:a16="http://schemas.microsoft.com/office/drawing/2014/main" id="{1344A1E1-C390-E8A1-4AD1-A5A4FC0CA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 title="">
            <a:extLst>
              <a:ext uri="{FF2B5EF4-FFF2-40B4-BE49-F238E27FC236}">
                <a16:creationId xmlns:a16="http://schemas.microsoft.com/office/drawing/2014/main" id="{B09D712C-407F-F127-4560-03D3E8BCA8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B21A99A7-FEA6-475D-D023-10EE73080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EEC9A1CD-FC97-2125-851D-83684E197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3041723A-B76F-8C2E-61B2-4165A8E78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220885CE-4B7D-0D96-1119-9766B0F84C6A}"/>
              </a:ext>
            </a:extLst>
          </p:cNvPr>
          <p:cNvSpPr>
            <a:spLocks noGrp="1"/>
          </p:cNvSpPr>
          <p:nvPr>
            <p:ph type="title"/>
          </p:nvPr>
        </p:nvSpPr>
        <p:spPr>
          <a:xfrm>
            <a:off x="230584" y="2300868"/>
            <a:ext cx="3576648" cy="1516658"/>
          </a:xfrm>
        </p:spPr>
        <p:txBody>
          <a:bodyPr anchor="b">
            <a:normAutofit/>
          </a:bodyPr>
          <a:lstStyle/>
          <a:p>
            <a:pPr algn="ctr"/>
            <a:r>
              <a:rPr lang="en-US" sz="4000" b="1" dirty="0">
                <a:solidFill>
                  <a:srgbClr val="FFFFFF"/>
                </a:solidFill>
                <a:latin typeface="Georgia" panose="02040502050405020303" pitchFamily="18" charset="0"/>
              </a:rPr>
              <a:t>What is </a:t>
            </a:r>
            <a:br>
              <a:rPr lang="en-US" sz="4000" b="1" dirty="0">
                <a:solidFill>
                  <a:srgbClr val="FFFFFF"/>
                </a:solidFill>
                <a:latin typeface="Georgia" panose="02040502050405020303" pitchFamily="18" charset="0"/>
              </a:rPr>
            </a:br>
            <a:r>
              <a:rPr lang="en-US" sz="4000" b="1" dirty="0">
                <a:solidFill>
                  <a:srgbClr val="FFFFFF"/>
                </a:solidFill>
                <a:latin typeface="Georgia" panose="02040502050405020303" pitchFamily="18" charset="0"/>
              </a:rPr>
              <a:t>Title IX?</a:t>
            </a:r>
          </a:p>
        </p:txBody>
      </p:sp>
      <p:sp>
        <p:nvSpPr>
          <p:cNvPr id="3" name="Content Placeholder 2" descr="" title="">
            <a:extLst>
              <a:ext uri="{FF2B5EF4-FFF2-40B4-BE49-F238E27FC236}">
                <a16:creationId xmlns:a16="http://schemas.microsoft.com/office/drawing/2014/main" id="{09D6A25C-8E53-015C-1C6D-1AF3309C74A8}"/>
              </a:ext>
            </a:extLst>
          </p:cNvPr>
          <p:cNvSpPr>
            <a:spLocks noGrp="1"/>
          </p:cNvSpPr>
          <p:nvPr>
            <p:ph idx="1"/>
          </p:nvPr>
        </p:nvSpPr>
        <p:spPr>
          <a:xfrm>
            <a:off x="4810259" y="205740"/>
            <a:ext cx="6871201" cy="6412230"/>
          </a:xfrm>
        </p:spPr>
        <p:txBody>
          <a:bodyPr anchor="ctr">
            <a:noAutofit/>
          </a:bodyPr>
          <a:lstStyle/>
          <a:p>
            <a:pPr algn="just"/>
            <a:r>
              <a:rPr lang="en-US" sz="1400" dirty="0">
                <a:latin typeface="Georgia" panose="02040502050405020303" pitchFamily="18" charset="0"/>
              </a:rPr>
              <a:t>Title IX is a federal law that prohibits schools from discriminating based on sex/gender</a:t>
            </a:r>
          </a:p>
          <a:p>
            <a:pPr algn="just"/>
            <a:r>
              <a:rPr lang="en-US" sz="1400" dirty="0">
                <a:latin typeface="Georgia" panose="02040502050405020303" pitchFamily="18" charset="0"/>
              </a:rPr>
              <a:t>“No person in the United States shall, on the basis of sex, be excluded from participation in, be denied the benefits of, or be subjected to discrimination under any education program or activity receiving Federal financial assistance”. 20 U.S.C. § 1681</a:t>
            </a:r>
          </a:p>
          <a:p>
            <a:pPr algn="just"/>
            <a:r>
              <a:rPr lang="en-US" sz="1400" dirty="0">
                <a:latin typeface="Georgia" panose="02040502050405020303" pitchFamily="18" charset="0"/>
              </a:rPr>
              <a:t>CIAM has a Title IX policy that prohibits sex discrimination, sexual harassment, and sexual misconduct</a:t>
            </a:r>
          </a:p>
          <a:p>
            <a:pPr algn="just"/>
            <a:r>
              <a:rPr lang="en-US" sz="1400" dirty="0">
                <a:latin typeface="Georgia" panose="02040502050405020303" pitchFamily="18" charset="0"/>
              </a:rPr>
              <a:t>Policy applies to all conduct in any academic, educational, extra-curricular, or other University program and activity, whether those programs and activities occur in University facilities, on or off campus, or are committed by a stranger or non-stranger. Conduct that occurs outside of the United States or conduct that occurs in an activity not sanctioned as an academic, educational, extra-curricular, or other University program and activity may be addressed via other University policies. </a:t>
            </a:r>
          </a:p>
          <a:p>
            <a:pPr algn="just"/>
            <a:r>
              <a:rPr lang="en-US" sz="1400" dirty="0">
                <a:latin typeface="Georgia" panose="02040502050405020303" pitchFamily="18" charset="0"/>
              </a:rPr>
              <a:t>CIAM will investigate all complaints regardless of where the alleged conduct occurs to determine if it should be addressed by Title IX or another University policy</a:t>
            </a:r>
          </a:p>
          <a:p>
            <a:pPr algn="just"/>
            <a:r>
              <a:rPr lang="en-US" sz="1400" dirty="0">
                <a:latin typeface="Georgia" panose="02040502050405020303" pitchFamily="18" charset="0"/>
              </a:rPr>
              <a:t>Sexual Misconduct includes but is not limited to sexual harassment and sexual violence, including forcible and non-forcible sex offenses, sexual assault, domestic violence, dating violence, or stalking, as defined in the Policy. </a:t>
            </a:r>
          </a:p>
          <a:p>
            <a:pPr algn="just"/>
            <a:r>
              <a:rPr lang="en-US" sz="1400" dirty="0">
                <a:latin typeface="Georgia" panose="02040502050405020303" pitchFamily="18" charset="0"/>
              </a:rPr>
              <a:t>The Policy also prohibits retaliation against any individual who, in good faith, asserts their right to bring a complaint under the Policy (including third party reports), participates or refuses to participate in an investigation or hearing, or protests alleged conduct prohibited by the Policy.</a:t>
            </a:r>
          </a:p>
        </p:txBody>
      </p:sp>
    </p:spTree>
    <p:extLst>
      <p:ext uri="{BB962C8B-B14F-4D97-AF65-F5344CB8AC3E}">
        <p14:creationId xmlns:p14="http://schemas.microsoft.com/office/powerpoint/2010/main" val="3556122124"/>
      </p:ext>
    </p:extLst>
  </p:cSld>
  <p:clrMapOvr>
    <a:masterClrMapping/>
  </p:clrMapOvr>
</p:sld>
</file>

<file path=ppt/slides/slide30.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235CE6D5-80D9-4752-AE04-ECB2EBA6390E}"/>
              </a:ext>
            </a:extLst>
          </p:cNvPr>
          <p:cNvSpPr>
            <a:spLocks noGrp="1"/>
          </p:cNvSpPr>
          <p:nvPr>
            <p:ph type="title"/>
          </p:nvPr>
        </p:nvSpPr>
        <p:spPr>
          <a:xfrm>
            <a:off x="418225" y="2634842"/>
            <a:ext cx="3201366" cy="1568036"/>
          </a:xfrm>
        </p:spPr>
        <p:txBody>
          <a:bodyPr anchor="b">
            <a:normAutofit/>
          </a:bodyPr>
          <a:lstStyle/>
          <a:p>
            <a:pPr algn="ctr"/>
            <a:r>
              <a:rPr lang="en-US" sz="4000" b="1" dirty="0">
                <a:solidFill>
                  <a:srgbClr val="FFFFFF"/>
                </a:solidFill>
                <a:latin typeface="Georgia" panose="02040502050405020303" pitchFamily="18" charset="0"/>
              </a:rPr>
              <a:t>Weighing Credibility</a:t>
            </a:r>
          </a:p>
        </p:txBody>
      </p:sp>
      <p:sp>
        <p:nvSpPr>
          <p:cNvPr id="3" name="Content Placeholder 2" descr="" title="">
            <a:extLst>
              <a:ext uri="{FF2B5EF4-FFF2-40B4-BE49-F238E27FC236}">
                <a16:creationId xmlns:a16="http://schemas.microsoft.com/office/drawing/2014/main" id="{7B203640-F48B-46E8-8B7B-2D12DE50AB72}"/>
              </a:ext>
            </a:extLst>
          </p:cNvPr>
          <p:cNvSpPr>
            <a:spLocks noGrp="1"/>
          </p:cNvSpPr>
          <p:nvPr>
            <p:ph idx="1"/>
          </p:nvPr>
        </p:nvSpPr>
        <p:spPr>
          <a:xfrm>
            <a:off x="4810259" y="649480"/>
            <a:ext cx="6555347" cy="5546047"/>
          </a:xfrm>
        </p:spPr>
        <p:txBody>
          <a:bodyPr anchor="ctr">
            <a:normAutofit/>
          </a:bodyPr>
          <a:lstStyle/>
          <a:p>
            <a:pPr algn="just"/>
            <a:r>
              <a:rPr lang="en-US" sz="2000" dirty="0">
                <a:latin typeface="Georgia" panose="02040502050405020303" pitchFamily="18" charset="0"/>
              </a:rPr>
              <a:t>Role</a:t>
            </a:r>
          </a:p>
          <a:p>
            <a:pPr algn="just"/>
            <a:r>
              <a:rPr lang="en-US" sz="2000" dirty="0">
                <a:latin typeface="Georgia" panose="02040502050405020303" pitchFamily="18" charset="0"/>
              </a:rPr>
              <a:t>Relationship</a:t>
            </a:r>
          </a:p>
          <a:p>
            <a:pPr algn="just"/>
            <a:r>
              <a:rPr lang="en-US" sz="2000" dirty="0">
                <a:latin typeface="Georgia" panose="02040502050405020303" pitchFamily="18" charset="0"/>
              </a:rPr>
              <a:t>Motive</a:t>
            </a:r>
          </a:p>
          <a:p>
            <a:pPr algn="just"/>
            <a:r>
              <a:rPr lang="en-US" sz="2000" dirty="0">
                <a:latin typeface="Georgia" panose="02040502050405020303" pitchFamily="18" charset="0"/>
              </a:rPr>
              <a:t>Relevance</a:t>
            </a:r>
          </a:p>
          <a:p>
            <a:pPr algn="just"/>
            <a:r>
              <a:rPr lang="en-US" sz="2000" dirty="0">
                <a:latin typeface="Georgia" panose="02040502050405020303" pitchFamily="18" charset="0"/>
              </a:rPr>
              <a:t>Supporting Evidence</a:t>
            </a:r>
          </a:p>
          <a:p>
            <a:pPr algn="just"/>
            <a:r>
              <a:rPr lang="en-US" sz="2000" dirty="0">
                <a:latin typeface="Georgia" panose="02040502050405020303" pitchFamily="18" charset="0"/>
              </a:rPr>
              <a:t>Delivery and Demeanor</a:t>
            </a:r>
          </a:p>
        </p:txBody>
      </p:sp>
    </p:spTree>
    <p:extLst>
      <p:ext uri="{BB962C8B-B14F-4D97-AF65-F5344CB8AC3E}">
        <p14:creationId xmlns:p14="http://schemas.microsoft.com/office/powerpoint/2010/main" val="798599125"/>
      </p:ext>
    </p:extLst>
  </p:cSld>
  <p:clrMapOvr>
    <a:masterClrMapping/>
  </p:clrMapOvr>
</p:sld>
</file>

<file path=ppt/slides/slide31.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23561" name="Rectangle 23560"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63" name="Rectangle 23562" descr="" title="">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65" name="Rectangle 23564" descr="" title="">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67" name="Rectangle 23566" descr="" title="">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569" name="Freeform: Shape 23568" descr="" title="">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571" name="Rectangle 23570" descr="" title="">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54" name="Title 1" descr="" title=""/>
          <p:cNvSpPr>
            <a:spLocks noGrp="1"/>
          </p:cNvSpPr>
          <p:nvPr>
            <p:ph type="title"/>
          </p:nvPr>
        </p:nvSpPr>
        <p:spPr>
          <a:xfrm>
            <a:off x="252255" y="1861017"/>
            <a:ext cx="3533301" cy="2396359"/>
          </a:xfrm>
        </p:spPr>
        <p:txBody>
          <a:bodyPr vert="horz" lIns="91440" tIns="45720" rIns="91440" bIns="45720" rtlCol="0" anchor="b">
            <a:normAutofit fontScale="90000"/>
          </a:bodyPr>
          <a:lstStyle/>
          <a:p>
            <a:pPr marL="0" lvl="1" indent="0" algn="ctr" rtl="0">
              <a:lnSpc>
                <a:spcPct val="90000"/>
              </a:lnSpc>
              <a:spcBef>
                <a:spcPct val="0"/>
              </a:spcBef>
            </a:pPr>
            <a:r>
              <a:rPr lang="en-US" sz="3400" b="1" kern="1200" dirty="0">
                <a:solidFill>
                  <a:srgbClr val="FFFFFF"/>
                </a:solidFill>
                <a:latin typeface="Georgia" panose="02040502050405020303" pitchFamily="18" charset="0"/>
                <a:ea typeface="+mj-ea"/>
                <a:cs typeface="+mj-cs"/>
              </a:rPr>
              <a:t>Another Note on Determining Witness Credibility:</a:t>
            </a:r>
          </a:p>
        </p:txBody>
      </p:sp>
      <p:graphicFrame>
        <p:nvGraphicFramePr>
          <p:cNvPr id="23557" name="Content Placeholder 2" descr="" title="">
            <a:extLst>
              <a:ext uri="{FF2B5EF4-FFF2-40B4-BE49-F238E27FC236}">
                <a16:creationId xmlns:a16="http://schemas.microsoft.com/office/drawing/2014/main" id="{2CB605F2-253E-3648-79EB-547E76AC37BE}"/>
              </a:ext>
            </a:extLst>
          </p:cNvPr>
          <p:cNvGraphicFramePr/>
          <p:nvPr>
            <p:extLst>
              <p:ext uri="{D42A27DB-BD31-4B8C-83A1-F6EECF244321}">
                <p14:modId xmlns:p14="http://schemas.microsoft.com/office/powerpoint/2010/main" val="409636092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8743540"/>
      </p:ext>
    </p:extLst>
  </p:cSld>
  <p:clrMapOvr>
    <a:masterClrMapping/>
  </p:clrMapOvr>
</p:sld>
</file>

<file path=ppt/slides/slide32.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49F1622F-EFEB-4FE4-BE8F-20554B9D4F8A}"/>
              </a:ext>
            </a:extLst>
          </p:cNvPr>
          <p:cNvSpPr>
            <a:spLocks noGrp="1"/>
          </p:cNvSpPr>
          <p:nvPr>
            <p:ph type="title"/>
          </p:nvPr>
        </p:nvSpPr>
        <p:spPr>
          <a:xfrm>
            <a:off x="418225" y="2779221"/>
            <a:ext cx="3201366" cy="1279278"/>
          </a:xfrm>
        </p:spPr>
        <p:txBody>
          <a:bodyPr anchor="b">
            <a:normAutofit/>
          </a:bodyPr>
          <a:lstStyle/>
          <a:p>
            <a:pPr algn="ctr"/>
            <a:r>
              <a:rPr lang="en-US" sz="4000" b="1" dirty="0">
                <a:solidFill>
                  <a:srgbClr val="FFFFFF"/>
                </a:solidFill>
                <a:latin typeface="Georgia" panose="02040502050405020303" pitchFamily="18" charset="0"/>
              </a:rPr>
              <a:t>Absent Witness</a:t>
            </a:r>
          </a:p>
        </p:txBody>
      </p:sp>
      <p:sp>
        <p:nvSpPr>
          <p:cNvPr id="3" name="Content Placeholder 2" descr="" title="">
            <a:extLst>
              <a:ext uri="{FF2B5EF4-FFF2-40B4-BE49-F238E27FC236}">
                <a16:creationId xmlns:a16="http://schemas.microsoft.com/office/drawing/2014/main" id="{8148DF4B-9CBC-4EDC-9899-6DB2EB926EA7}"/>
              </a:ext>
            </a:extLst>
          </p:cNvPr>
          <p:cNvSpPr>
            <a:spLocks noGrp="1"/>
          </p:cNvSpPr>
          <p:nvPr>
            <p:ph idx="1"/>
          </p:nvPr>
        </p:nvSpPr>
        <p:spPr>
          <a:xfrm>
            <a:off x="4810259" y="649480"/>
            <a:ext cx="6555347" cy="5546047"/>
          </a:xfrm>
        </p:spPr>
        <p:txBody>
          <a:bodyPr anchor="ctr">
            <a:normAutofit/>
          </a:bodyPr>
          <a:lstStyle/>
          <a:p>
            <a:pPr marL="0" indent="0" algn="just">
              <a:buNone/>
            </a:pPr>
            <a:r>
              <a:rPr lang="en-US" sz="2000" dirty="0">
                <a:latin typeface="Georgia" panose="02040502050405020303" pitchFamily="18" charset="0"/>
              </a:rPr>
              <a:t>Hearing Officer </a:t>
            </a:r>
            <a:r>
              <a:rPr lang="en-US" sz="2000" b="1" i="1" dirty="0">
                <a:latin typeface="Georgia" panose="02040502050405020303" pitchFamily="18" charset="0"/>
              </a:rPr>
              <a:t>cannot</a:t>
            </a:r>
            <a:r>
              <a:rPr lang="en-US" sz="2000" i="1" dirty="0">
                <a:latin typeface="Georgia" panose="02040502050405020303" pitchFamily="18" charset="0"/>
              </a:rPr>
              <a:t> </a:t>
            </a:r>
            <a:r>
              <a:rPr lang="en-US" sz="2000" dirty="0">
                <a:latin typeface="Georgia" panose="02040502050405020303" pitchFamily="18" charset="0"/>
              </a:rPr>
              <a:t>draw any inference about the determination regarding responsibility based solely on the person’s absence from the live hearing or refusal to answer questions</a:t>
            </a:r>
          </a:p>
          <a:p>
            <a:pPr marL="0" indent="0">
              <a:buNone/>
            </a:pPr>
            <a:endParaRPr lang="en-US" sz="2000" dirty="0"/>
          </a:p>
        </p:txBody>
      </p:sp>
    </p:spTree>
    <p:extLst>
      <p:ext uri="{BB962C8B-B14F-4D97-AF65-F5344CB8AC3E}">
        <p14:creationId xmlns:p14="http://schemas.microsoft.com/office/powerpoint/2010/main" val="1893940241"/>
      </p:ext>
    </p:extLst>
  </p:cSld>
  <p:clrMapOvr>
    <a:masterClrMapping/>
  </p:clrMapOvr>
</p:sld>
</file>

<file path=ppt/slides/slide33.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descr="" title="">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descr="" title="">
            <a:extLst>
              <a:ext uri="{FF2B5EF4-FFF2-40B4-BE49-F238E27FC236}">
                <a16:creationId xmlns:a16="http://schemas.microsoft.com/office/drawing/2014/main" id="{538DA475-8915-4B34-9D37-EC70906F6F84}"/>
              </a:ext>
            </a:extLst>
          </p:cNvPr>
          <p:cNvSpPr>
            <a:spLocks noGrp="1"/>
          </p:cNvSpPr>
          <p:nvPr>
            <p:ph type="ctrTitle"/>
          </p:nvPr>
        </p:nvSpPr>
        <p:spPr>
          <a:xfrm>
            <a:off x="2026693" y="2141620"/>
            <a:ext cx="8147713" cy="1970027"/>
          </a:xfrm>
        </p:spPr>
        <p:txBody>
          <a:bodyPr anchor="ctr">
            <a:normAutofit/>
          </a:bodyPr>
          <a:lstStyle/>
          <a:p>
            <a:r>
              <a:rPr lang="en-US" sz="4000" b="1" dirty="0">
                <a:solidFill>
                  <a:srgbClr val="FFFFFF"/>
                </a:solidFill>
                <a:latin typeface="Georgia" panose="02040502050405020303" pitchFamily="18" charset="0"/>
              </a:rPr>
              <a:t>Testimonial Evidence</a:t>
            </a:r>
          </a:p>
        </p:txBody>
      </p:sp>
    </p:spTree>
    <p:extLst>
      <p:ext uri="{BB962C8B-B14F-4D97-AF65-F5344CB8AC3E}">
        <p14:creationId xmlns:p14="http://schemas.microsoft.com/office/powerpoint/2010/main" val="2132467200"/>
      </p:ext>
    </p:extLst>
  </p:cSld>
  <p:clrMapOvr>
    <a:masterClrMapping/>
  </p:clrMapOvr>
</p:sld>
</file>

<file path=ppt/slides/slide34.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p:cNvSpPr>
            <a:spLocks noGrp="1"/>
          </p:cNvSpPr>
          <p:nvPr>
            <p:ph type="title"/>
          </p:nvPr>
        </p:nvSpPr>
        <p:spPr>
          <a:xfrm>
            <a:off x="248364" y="2554744"/>
            <a:ext cx="3541088" cy="1748510"/>
          </a:xfrm>
        </p:spPr>
        <p:txBody>
          <a:bodyPr anchor="b">
            <a:normAutofit/>
          </a:bodyPr>
          <a:lstStyle/>
          <a:p>
            <a:pPr algn="ctr"/>
            <a:r>
              <a:rPr lang="en-US" sz="4000" b="1" dirty="0">
                <a:solidFill>
                  <a:srgbClr val="FFFFFF"/>
                </a:solidFill>
                <a:latin typeface="Georgia" panose="02040502050405020303" pitchFamily="18" charset="0"/>
              </a:rPr>
              <a:t>Obtaining Testimonial Evidence</a:t>
            </a:r>
          </a:p>
        </p:txBody>
      </p:sp>
      <p:sp>
        <p:nvSpPr>
          <p:cNvPr id="3" name="Content Placeholder 2" descr="" title=""/>
          <p:cNvSpPr>
            <a:spLocks noGrp="1"/>
          </p:cNvSpPr>
          <p:nvPr>
            <p:ph idx="1"/>
          </p:nvPr>
        </p:nvSpPr>
        <p:spPr>
          <a:xfrm>
            <a:off x="4810259" y="649480"/>
            <a:ext cx="6812246" cy="5546047"/>
          </a:xfrm>
        </p:spPr>
        <p:txBody>
          <a:bodyPr anchor="ctr">
            <a:normAutofit/>
          </a:bodyPr>
          <a:lstStyle/>
          <a:p>
            <a:pPr marL="457200" indent="-457200" algn="just">
              <a:buFont typeface="Arial" panose="020B0604020202020204" pitchFamily="34" charset="0"/>
              <a:buChar char="•"/>
            </a:pPr>
            <a:r>
              <a:rPr lang="en-US" sz="2000" b="1" u="sng" dirty="0">
                <a:latin typeface="Georgia" panose="02040502050405020303" pitchFamily="18" charset="0"/>
              </a:rPr>
              <a:t>Be compassionate and respectful</a:t>
            </a:r>
            <a:r>
              <a:rPr lang="en-US" sz="2000" dirty="0">
                <a:latin typeface="Georgia" panose="02040502050405020303" pitchFamily="18" charset="0"/>
              </a:rPr>
              <a:t>: Keep in mind that questioning, while sometimes necessary, may make the investigation feel adversarial and put both everyone involved on the defensive. </a:t>
            </a:r>
          </a:p>
          <a:p>
            <a:pPr marL="0" indent="0" algn="just">
              <a:buNone/>
            </a:pPr>
            <a:endParaRPr lang="en-US" sz="2000" dirty="0">
              <a:latin typeface="Georgia" panose="02040502050405020303" pitchFamily="18" charset="0"/>
            </a:endParaRPr>
          </a:p>
          <a:p>
            <a:pPr marL="457200" indent="-457200" algn="just">
              <a:buFont typeface="Arial" panose="020B0604020202020204" pitchFamily="34" charset="0"/>
              <a:buChar char="•"/>
            </a:pPr>
            <a:r>
              <a:rPr lang="en-US" sz="2000" b="1" u="sng" dirty="0">
                <a:latin typeface="Georgia" panose="02040502050405020303" pitchFamily="18" charset="0"/>
              </a:rPr>
              <a:t>Ask the difficult but relevant questions</a:t>
            </a:r>
            <a:r>
              <a:rPr lang="en-US" sz="2000" dirty="0">
                <a:latin typeface="Georgia" panose="02040502050405020303" pitchFamily="18" charset="0"/>
              </a:rPr>
              <a:t>: Ask the questions that are needed for a thorough exploration of the facts.</a:t>
            </a:r>
          </a:p>
        </p:txBody>
      </p:sp>
    </p:spTree>
    <p:extLst>
      <p:ext uri="{BB962C8B-B14F-4D97-AF65-F5344CB8AC3E}">
        <p14:creationId xmlns:p14="http://schemas.microsoft.com/office/powerpoint/2010/main" val="3392012357"/>
      </p:ext>
    </p:extLst>
  </p:cSld>
  <p:clrMapOvr>
    <a:masterClrMapping/>
  </p:clrMapOvr>
</p:sld>
</file>

<file path=ppt/slides/slide35.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C93E5484-7D23-4814-81F6-E00379317EEC}"/>
              </a:ext>
            </a:extLst>
          </p:cNvPr>
          <p:cNvSpPr>
            <a:spLocks noGrp="1"/>
          </p:cNvSpPr>
          <p:nvPr>
            <p:ph type="title"/>
          </p:nvPr>
        </p:nvSpPr>
        <p:spPr>
          <a:xfrm>
            <a:off x="292814" y="2548728"/>
            <a:ext cx="3452188" cy="1760541"/>
          </a:xfrm>
        </p:spPr>
        <p:txBody>
          <a:bodyPr anchor="b">
            <a:normAutofit/>
          </a:bodyPr>
          <a:lstStyle/>
          <a:p>
            <a:pPr algn="ctr"/>
            <a:r>
              <a:rPr lang="en-US" sz="4000" b="1" dirty="0">
                <a:solidFill>
                  <a:srgbClr val="FFFFFF"/>
                </a:solidFill>
                <a:latin typeface="Georgia" panose="02040502050405020303" pitchFamily="18" charset="0"/>
              </a:rPr>
              <a:t>Obtaining Testimonial Evidence</a:t>
            </a:r>
            <a:endParaRPr lang="en-US" sz="4000" dirty="0">
              <a:solidFill>
                <a:srgbClr val="FFFFFF"/>
              </a:solidFill>
              <a:latin typeface="Georgia" panose="02040502050405020303" pitchFamily="18" charset="0"/>
            </a:endParaRPr>
          </a:p>
        </p:txBody>
      </p:sp>
      <p:sp>
        <p:nvSpPr>
          <p:cNvPr id="3" name="Content Placeholder 2" descr="" title="">
            <a:extLst>
              <a:ext uri="{FF2B5EF4-FFF2-40B4-BE49-F238E27FC236}">
                <a16:creationId xmlns:a16="http://schemas.microsoft.com/office/drawing/2014/main" id="{F3F0D515-0ABC-4231-AFB7-0FE226A4B245}"/>
              </a:ext>
            </a:extLst>
          </p:cNvPr>
          <p:cNvSpPr>
            <a:spLocks noGrp="1"/>
          </p:cNvSpPr>
          <p:nvPr>
            <p:ph idx="1"/>
          </p:nvPr>
        </p:nvSpPr>
        <p:spPr>
          <a:xfrm>
            <a:off x="4810259" y="649480"/>
            <a:ext cx="6715994" cy="5546047"/>
          </a:xfrm>
        </p:spPr>
        <p:txBody>
          <a:bodyPr anchor="ctr">
            <a:normAutofit/>
          </a:bodyPr>
          <a:lstStyle/>
          <a:p>
            <a:r>
              <a:rPr lang="en-US" sz="2000" b="1" u="sng" dirty="0">
                <a:latin typeface="Georgia" panose="02040502050405020303" pitchFamily="18" charset="0"/>
              </a:rPr>
              <a:t>Silence is ok</a:t>
            </a:r>
            <a:r>
              <a:rPr lang="en-US" sz="2000" dirty="0">
                <a:latin typeface="Georgia" panose="02040502050405020303" pitchFamily="18" charset="0"/>
              </a:rPr>
              <a:t>: </a:t>
            </a:r>
          </a:p>
          <a:p>
            <a:pPr lvl="1" algn="just"/>
            <a:r>
              <a:rPr lang="en-US" sz="2000" dirty="0">
                <a:latin typeface="Georgia" panose="02040502050405020303" pitchFamily="18" charset="0"/>
              </a:rPr>
              <a:t>Give the witness time to answer</a:t>
            </a:r>
          </a:p>
          <a:p>
            <a:pPr lvl="1" algn="just"/>
            <a:r>
              <a:rPr lang="en-US" sz="2000" dirty="0">
                <a:latin typeface="Georgia" panose="02040502050405020303" pitchFamily="18" charset="0"/>
              </a:rPr>
              <a:t>Silence can make people need to fill in the void and that may cause them to provide more information</a:t>
            </a:r>
          </a:p>
        </p:txBody>
      </p:sp>
    </p:spTree>
    <p:extLst>
      <p:ext uri="{BB962C8B-B14F-4D97-AF65-F5344CB8AC3E}">
        <p14:creationId xmlns:p14="http://schemas.microsoft.com/office/powerpoint/2010/main" val="3521608921"/>
      </p:ext>
    </p:extLst>
  </p:cSld>
  <p:clrMapOvr>
    <a:masterClrMapping/>
  </p:clrMapOvr>
</p:sld>
</file>

<file path=ppt/slides/slide36.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p:cNvSpPr>
            <a:spLocks noGrp="1"/>
          </p:cNvSpPr>
          <p:nvPr>
            <p:ph type="title"/>
          </p:nvPr>
        </p:nvSpPr>
        <p:spPr>
          <a:xfrm>
            <a:off x="675435" y="2152580"/>
            <a:ext cx="4230100" cy="2061331"/>
          </a:xfrm>
        </p:spPr>
        <p:txBody>
          <a:bodyPr anchor="b">
            <a:normAutofit/>
          </a:bodyPr>
          <a:lstStyle/>
          <a:p>
            <a:pPr algn="ctr"/>
            <a:r>
              <a:rPr lang="en-US" sz="4000" b="1" dirty="0">
                <a:solidFill>
                  <a:srgbClr val="FFFFFF"/>
                </a:solidFill>
                <a:latin typeface="Georgia" panose="02040502050405020303" pitchFamily="18" charset="0"/>
              </a:rPr>
              <a:t>Obtaining Testimonial Evidence</a:t>
            </a:r>
            <a:endParaRPr lang="en-US" sz="4000" dirty="0">
              <a:solidFill>
                <a:srgbClr val="FFFFFF"/>
              </a:solidFill>
              <a:latin typeface="Georgia" panose="02040502050405020303" pitchFamily="18" charset="0"/>
            </a:endParaRPr>
          </a:p>
        </p:txBody>
      </p:sp>
      <p:sp>
        <p:nvSpPr>
          <p:cNvPr id="3" name="Content Placeholder 2" descr="" title=""/>
          <p:cNvSpPr>
            <a:spLocks noGrp="1"/>
          </p:cNvSpPr>
          <p:nvPr>
            <p:ph idx="1"/>
          </p:nvPr>
        </p:nvSpPr>
        <p:spPr>
          <a:xfrm>
            <a:off x="6503158" y="649480"/>
            <a:ext cx="5347947" cy="5546047"/>
          </a:xfrm>
        </p:spPr>
        <p:txBody>
          <a:bodyPr anchor="ctr">
            <a:normAutofit/>
          </a:bodyPr>
          <a:lstStyle/>
          <a:p>
            <a:pPr marL="457200" indent="-457200" algn="just">
              <a:buFont typeface="Arial" panose="020B0604020202020204" pitchFamily="34" charset="0"/>
              <a:buChar char="•"/>
            </a:pPr>
            <a:r>
              <a:rPr lang="en-US" sz="2000" b="1" u="sng" dirty="0">
                <a:latin typeface="Georgia" panose="02040502050405020303" pitchFamily="18" charset="0"/>
              </a:rPr>
              <a:t>Seek other evidence</a:t>
            </a:r>
            <a:r>
              <a:rPr lang="en-US" sz="2000" dirty="0">
                <a:latin typeface="Georgia" panose="02040502050405020303" pitchFamily="18" charset="0"/>
              </a:rPr>
              <a:t>: documents, physical evidence, videos, texts, Facebook posts, other witnesses, etc.</a:t>
            </a:r>
          </a:p>
          <a:p>
            <a:pPr marL="0" indent="0" algn="just">
              <a:buNone/>
            </a:pPr>
            <a:endParaRPr lang="en-US" sz="2000" dirty="0">
              <a:latin typeface="Georgia" panose="02040502050405020303" pitchFamily="18" charset="0"/>
            </a:endParaRPr>
          </a:p>
          <a:p>
            <a:pPr marL="457200" indent="-457200" algn="just">
              <a:buFont typeface="Arial" panose="020B0604020202020204" pitchFamily="34" charset="0"/>
              <a:buChar char="•"/>
            </a:pPr>
            <a:r>
              <a:rPr lang="en-US" sz="2000" dirty="0">
                <a:latin typeface="Georgia" panose="02040502050405020303" pitchFamily="18" charset="0"/>
              </a:rPr>
              <a:t>“</a:t>
            </a:r>
            <a:r>
              <a:rPr lang="en-US" sz="2000" b="1" dirty="0">
                <a:latin typeface="Georgia" panose="02040502050405020303" pitchFamily="18" charset="0"/>
              </a:rPr>
              <a:t>Anything else</a:t>
            </a:r>
            <a:r>
              <a:rPr lang="en-US" sz="2000" dirty="0">
                <a:latin typeface="Georgia" panose="02040502050405020303" pitchFamily="18" charset="0"/>
              </a:rPr>
              <a:t>?”</a:t>
            </a:r>
          </a:p>
          <a:p>
            <a:pPr marL="457200" indent="-457200">
              <a:buFont typeface="Arial" panose="020B0604020202020204" pitchFamily="34" charset="0"/>
              <a:buChar char="•"/>
            </a:pPr>
            <a:endParaRPr lang="en-US" sz="2000" dirty="0">
              <a:latin typeface="Georgia" panose="02040502050405020303" pitchFamily="18" charset="0"/>
            </a:endParaRPr>
          </a:p>
          <a:p>
            <a:pPr marL="457200" indent="-457200">
              <a:buFont typeface="Arial" panose="020B0604020202020204" pitchFamily="34" charset="0"/>
              <a:buChar char="•"/>
            </a:pPr>
            <a:endParaRPr lang="en-US" sz="2000" dirty="0"/>
          </a:p>
        </p:txBody>
      </p:sp>
    </p:spTree>
    <p:extLst>
      <p:ext uri="{BB962C8B-B14F-4D97-AF65-F5344CB8AC3E}">
        <p14:creationId xmlns:p14="http://schemas.microsoft.com/office/powerpoint/2010/main" val="1974360808"/>
      </p:ext>
    </p:extLst>
  </p:cSld>
  <p:clrMapOvr>
    <a:masterClrMapping/>
  </p:clrMapOvr>
</p:sld>
</file>

<file path=ppt/slides/slide37.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182280" name="Rectangle 182279" descr="" title="">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282" name="Rectangle 182281" descr="" title="">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284" name="Rectangle 182283" descr="" title="">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286" name="Rectangle 182285" descr="" title="">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288" name="Rectangle 182287" descr="" title="">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290" name="Oval 182289" descr="" title="">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2274" name="Rectangle 2" descr="" title=""/>
          <p:cNvSpPr>
            <a:spLocks noGrp="1" noRot="1" noChangeArrowheads="1"/>
          </p:cNvSpPr>
          <p:nvPr>
            <p:ph type="title"/>
          </p:nvPr>
        </p:nvSpPr>
        <p:spPr>
          <a:xfrm>
            <a:off x="664846" y="2050312"/>
            <a:ext cx="4230100" cy="2265868"/>
          </a:xfrm>
        </p:spPr>
        <p:txBody>
          <a:bodyPr anchor="b">
            <a:normAutofit/>
          </a:bodyPr>
          <a:lstStyle/>
          <a:p>
            <a:pPr algn="ctr">
              <a:defRPr/>
            </a:pPr>
            <a:r>
              <a:rPr lang="en-US" sz="4000" b="1" dirty="0">
                <a:solidFill>
                  <a:srgbClr val="FFFFFF"/>
                </a:solidFill>
                <a:latin typeface="Georgia" panose="02040502050405020303" pitchFamily="18" charset="0"/>
              </a:rPr>
              <a:t>Obtaining Testimonial Evidence</a:t>
            </a:r>
            <a:endParaRPr lang="en-US" sz="4000" dirty="0">
              <a:solidFill>
                <a:srgbClr val="FFFFFF"/>
              </a:solidFill>
              <a:latin typeface="Georgia" panose="02040502050405020303" pitchFamily="18" charset="0"/>
            </a:endParaRPr>
          </a:p>
        </p:txBody>
      </p:sp>
      <p:sp>
        <p:nvSpPr>
          <p:cNvPr id="182275" name="Rectangle 3" descr="" title=""/>
          <p:cNvSpPr>
            <a:spLocks noGrp="1" noChangeArrowheads="1"/>
          </p:cNvSpPr>
          <p:nvPr>
            <p:ph idx="1"/>
          </p:nvPr>
        </p:nvSpPr>
        <p:spPr>
          <a:xfrm>
            <a:off x="6503158" y="649480"/>
            <a:ext cx="5516389" cy="5546047"/>
          </a:xfrm>
        </p:spPr>
        <p:txBody>
          <a:bodyPr anchor="ctr">
            <a:normAutofit/>
          </a:bodyPr>
          <a:lstStyle/>
          <a:p>
            <a:pPr algn="just" eaLnBrk="1" hangingPunct="1">
              <a:defRPr/>
            </a:pPr>
            <a:r>
              <a:rPr lang="en-US" sz="2000" b="1" dirty="0">
                <a:latin typeface="Georgia" panose="02040502050405020303" pitchFamily="18" charset="0"/>
              </a:rPr>
              <a:t>Non-verbal communication</a:t>
            </a:r>
          </a:p>
          <a:p>
            <a:pPr lvl="1" algn="just" eaLnBrk="1" hangingPunct="1">
              <a:defRPr/>
            </a:pPr>
            <a:r>
              <a:rPr lang="en-US" sz="2000" dirty="0">
                <a:latin typeface="Georgia" panose="02040502050405020303" pitchFamily="18" charset="0"/>
              </a:rPr>
              <a:t>Convey care, concern, and all involved</a:t>
            </a:r>
          </a:p>
          <a:p>
            <a:pPr lvl="1" algn="just" eaLnBrk="1" hangingPunct="1">
              <a:defRPr/>
            </a:pPr>
            <a:r>
              <a:rPr lang="en-US" sz="2000" dirty="0">
                <a:latin typeface="Georgia" panose="02040502050405020303" pitchFamily="18" charset="0"/>
              </a:rPr>
              <a:t>Make eye-contact </a:t>
            </a:r>
          </a:p>
          <a:p>
            <a:pPr algn="just" eaLnBrk="1" hangingPunct="1">
              <a:defRPr/>
            </a:pPr>
            <a:r>
              <a:rPr lang="en-US" sz="2000" b="1" dirty="0">
                <a:latin typeface="Georgia" panose="02040502050405020303" pitchFamily="18" charset="0"/>
              </a:rPr>
              <a:t>Verbal communication</a:t>
            </a:r>
          </a:p>
          <a:p>
            <a:pPr lvl="1" algn="just" eaLnBrk="1" hangingPunct="1">
              <a:defRPr/>
            </a:pPr>
            <a:r>
              <a:rPr lang="en-US" sz="2000" dirty="0">
                <a:latin typeface="Georgia" panose="02040502050405020303" pitchFamily="18" charset="0"/>
              </a:rPr>
              <a:t>Avoid questions that imply a particular response</a:t>
            </a:r>
          </a:p>
          <a:p>
            <a:pPr lvl="1" algn="just" eaLnBrk="1" hangingPunct="1">
              <a:defRPr/>
            </a:pPr>
            <a:r>
              <a:rPr lang="en-US" sz="2000" dirty="0">
                <a:latin typeface="Georgia" panose="02040502050405020303" pitchFamily="18" charset="0"/>
              </a:rPr>
              <a:t>Avoid questions that blame</a:t>
            </a:r>
          </a:p>
          <a:p>
            <a:pPr marL="457200" lvl="1" indent="0" eaLnBrk="1" hangingPunct="1">
              <a:buNone/>
              <a:defRPr/>
            </a:pPr>
            <a:endParaRPr lang="en-US" sz="2000" dirty="0"/>
          </a:p>
        </p:txBody>
      </p:sp>
    </p:spTree>
    <p:extLst>
      <p:ext uri="{BB962C8B-B14F-4D97-AF65-F5344CB8AC3E}">
        <p14:creationId xmlns:p14="http://schemas.microsoft.com/office/powerpoint/2010/main" val="3211190812"/>
      </p:ext>
    </p:extLst>
  </p:cSld>
  <p:clrMapOvr>
    <a:masterClrMapping/>
  </p:clrMapOvr>
</p:sld>
</file>

<file path=ppt/slides/slide38.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descr="" title="">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descr="" title="">
            <a:extLst>
              <a:ext uri="{FF2B5EF4-FFF2-40B4-BE49-F238E27FC236}">
                <a16:creationId xmlns:a16="http://schemas.microsoft.com/office/drawing/2014/main" id="{01DB22D5-C44A-42C3-8EED-7E6A6374E07F}"/>
              </a:ext>
            </a:extLst>
          </p:cNvPr>
          <p:cNvSpPr>
            <a:spLocks noGrp="1"/>
          </p:cNvSpPr>
          <p:nvPr>
            <p:ph type="ctrTitle"/>
          </p:nvPr>
        </p:nvSpPr>
        <p:spPr>
          <a:xfrm>
            <a:off x="1314824" y="2586788"/>
            <a:ext cx="10053763" cy="1076787"/>
          </a:xfrm>
        </p:spPr>
        <p:txBody>
          <a:bodyPr anchor="b">
            <a:normAutofit/>
          </a:bodyPr>
          <a:lstStyle/>
          <a:p>
            <a:r>
              <a:rPr lang="en-US" sz="4000" b="1" dirty="0">
                <a:solidFill>
                  <a:srgbClr val="FFFFFF"/>
                </a:solidFill>
                <a:latin typeface="Georgia" panose="02040502050405020303" pitchFamily="18" charset="0"/>
              </a:rPr>
              <a:t>Documentary and Other Evidence</a:t>
            </a:r>
          </a:p>
        </p:txBody>
      </p:sp>
    </p:spTree>
    <p:extLst>
      <p:ext uri="{BB962C8B-B14F-4D97-AF65-F5344CB8AC3E}">
        <p14:creationId xmlns:p14="http://schemas.microsoft.com/office/powerpoint/2010/main" val="1329845816"/>
      </p:ext>
    </p:extLst>
  </p:cSld>
  <p:clrMapOvr>
    <a:masterClrMapping/>
  </p:clrMapOvr>
</p:sld>
</file>

<file path=ppt/slides/slide39.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12" name="Rectangle 11"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descr="" title=""/>
          <p:cNvSpPr>
            <a:spLocks noGrp="1"/>
          </p:cNvSpPr>
          <p:nvPr>
            <p:ph type="title"/>
          </p:nvPr>
        </p:nvSpPr>
        <p:spPr>
          <a:xfrm>
            <a:off x="266700" y="348865"/>
            <a:ext cx="11569700" cy="1576446"/>
          </a:xfrm>
        </p:spPr>
        <p:txBody>
          <a:bodyPr anchor="ctr">
            <a:normAutofit/>
          </a:bodyPr>
          <a:lstStyle/>
          <a:p>
            <a:pPr algn="ctr"/>
            <a:r>
              <a:rPr lang="en-US" sz="4000" b="1" dirty="0">
                <a:solidFill>
                  <a:srgbClr val="FFFFFF"/>
                </a:solidFill>
                <a:latin typeface="Georgia" panose="02040502050405020303" pitchFamily="18" charset="0"/>
              </a:rPr>
              <a:t>Some Thoughts on Text Messages &amp; Emails</a:t>
            </a:r>
            <a:endParaRPr lang="en-US" sz="4000" dirty="0">
              <a:solidFill>
                <a:srgbClr val="FFFFFF"/>
              </a:solidFill>
              <a:latin typeface="Georgia" panose="02040502050405020303" pitchFamily="18" charset="0"/>
            </a:endParaRPr>
          </a:p>
        </p:txBody>
      </p:sp>
      <p:graphicFrame>
        <p:nvGraphicFramePr>
          <p:cNvPr id="8" name="Content Placeholder 5" descr="" title="">
            <a:extLst>
              <a:ext uri="{FF2B5EF4-FFF2-40B4-BE49-F238E27FC236}">
                <a16:creationId xmlns:a16="http://schemas.microsoft.com/office/drawing/2014/main" id="{AF3EEE3B-98D5-3ABB-E587-9A500932DD43}"/>
              </a:ext>
            </a:extLst>
          </p:cNvPr>
          <p:cNvGraphicFramePr>
            <a:graphicFrameLocks noGrp="1"/>
          </p:cNvGraphicFramePr>
          <p:nvPr>
            <p:ph idx="1"/>
            <p:extLst>
              <p:ext uri="{D42A27DB-BD31-4B8C-83A1-F6EECF244321}">
                <p14:modId xmlns:p14="http://schemas.microsoft.com/office/powerpoint/2010/main" val="203740054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7389606"/>
      </p:ext>
    </p:extLst>
  </p:cSld>
  <p:clrMapOvr>
    <a:masterClrMapping/>
  </p:clrMapOvr>
</p:sld>
</file>

<file path=ppt/slides/slide4.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3E7BCC1A-5CE3-DBA1-8CDF-984BBCFB157E}"/>
            </a:ext>
          </a:extLst>
        </p:cNvPr>
        <p:cNvGrpSpPr/>
        <p:nvPr/>
      </p:nvGrpSpPr>
      <p:grpSpPr>
        <a:xfrm>
          <a:off x="0" y="0"/>
          <a:ext cx="0" cy="0"/>
          <a:chOff x="0" y="0"/>
          <a:chExt cx="0" cy="0"/>
        </a:xfrm>
      </p:grpSpPr>
      <p:sp useBgFill="1">
        <p:nvSpPr>
          <p:cNvPr id="19" name="Rectangle 18" descr="" title="">
            <a:extLst>
              <a:ext uri="{FF2B5EF4-FFF2-40B4-BE49-F238E27FC236}">
                <a16:creationId xmlns:a16="http://schemas.microsoft.com/office/drawing/2014/main" id="{ECBCAEAE-C8CC-3DC1-1180-276572224B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descr="" title="">
            <a:extLst>
              <a:ext uri="{FF2B5EF4-FFF2-40B4-BE49-F238E27FC236}">
                <a16:creationId xmlns:a16="http://schemas.microsoft.com/office/drawing/2014/main" id="{58B24FB2-6435-3443-FA61-A7960D1F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descr="" title="">
            <a:extLst>
              <a:ext uri="{FF2B5EF4-FFF2-40B4-BE49-F238E27FC236}">
                <a16:creationId xmlns:a16="http://schemas.microsoft.com/office/drawing/2014/main" id="{3C5D5002-50E4-2D2C-23BC-B9C3B5B3BF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 title="">
            <a:extLst>
              <a:ext uri="{FF2B5EF4-FFF2-40B4-BE49-F238E27FC236}">
                <a16:creationId xmlns:a16="http://schemas.microsoft.com/office/drawing/2014/main" id="{72FD8E3F-3AE1-48CC-7607-19E6B3A44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B3254989-BF42-5EBD-BD7B-4FF078C92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58F8C464-709B-2D1D-9482-663D8E3AD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335E5C40-1B61-13C6-E488-F0D85C1E3D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399584C4-0EF3-1104-56EE-E2489DABB5B6}"/>
              </a:ext>
            </a:extLst>
          </p:cNvPr>
          <p:cNvSpPr>
            <a:spLocks noGrp="1"/>
          </p:cNvSpPr>
          <p:nvPr>
            <p:ph type="title"/>
          </p:nvPr>
        </p:nvSpPr>
        <p:spPr>
          <a:xfrm>
            <a:off x="230584" y="2459252"/>
            <a:ext cx="3576648" cy="1939493"/>
          </a:xfrm>
        </p:spPr>
        <p:txBody>
          <a:bodyPr anchor="b">
            <a:normAutofit/>
          </a:bodyPr>
          <a:lstStyle/>
          <a:p>
            <a:pPr algn="ctr"/>
            <a:r>
              <a:rPr lang="en-US" sz="4000" b="1" dirty="0">
                <a:solidFill>
                  <a:srgbClr val="FFFFFF"/>
                </a:solidFill>
                <a:latin typeface="Georgia" panose="02040502050405020303" pitchFamily="18" charset="0"/>
              </a:rPr>
              <a:t>Parties to a Title IX Proceeding</a:t>
            </a:r>
          </a:p>
        </p:txBody>
      </p:sp>
      <p:sp>
        <p:nvSpPr>
          <p:cNvPr id="3" name="Content Placeholder 2" descr="" title="">
            <a:extLst>
              <a:ext uri="{FF2B5EF4-FFF2-40B4-BE49-F238E27FC236}">
                <a16:creationId xmlns:a16="http://schemas.microsoft.com/office/drawing/2014/main" id="{A694A529-EABB-92A5-11D6-17BE9A6DB186}"/>
              </a:ext>
            </a:extLst>
          </p:cNvPr>
          <p:cNvSpPr>
            <a:spLocks noGrp="1"/>
          </p:cNvSpPr>
          <p:nvPr>
            <p:ph idx="1"/>
          </p:nvPr>
        </p:nvSpPr>
        <p:spPr>
          <a:xfrm>
            <a:off x="4698858" y="212745"/>
            <a:ext cx="7074042" cy="6412230"/>
          </a:xfrm>
        </p:spPr>
        <p:txBody>
          <a:bodyPr anchor="ctr">
            <a:noAutofit/>
          </a:bodyPr>
          <a:lstStyle/>
          <a:p>
            <a:pPr marL="0" indent="0" algn="just">
              <a:buNone/>
            </a:pPr>
            <a:r>
              <a:rPr lang="en-US" sz="2000" b="1" dirty="0">
                <a:latin typeface="Georgia" panose="02040502050405020303" pitchFamily="18" charset="0"/>
              </a:rPr>
              <a:t>Complainant</a:t>
            </a:r>
            <a:r>
              <a:rPr lang="en-US" sz="2000" dirty="0">
                <a:latin typeface="Georgia" panose="02040502050405020303" pitchFamily="18" charset="0"/>
              </a:rPr>
              <a:t>: a person who is alleged to have been subjected to conduct that could constitute sex discrimination</a:t>
            </a:r>
          </a:p>
          <a:p>
            <a:pPr marL="0" indent="0" algn="just">
              <a:buNone/>
            </a:pPr>
            <a:r>
              <a:rPr lang="en-US" sz="2000" b="1" dirty="0">
                <a:latin typeface="Georgia" panose="02040502050405020303" pitchFamily="18" charset="0"/>
              </a:rPr>
              <a:t>Respondent</a:t>
            </a:r>
            <a:r>
              <a:rPr lang="en-US" sz="2000" dirty="0">
                <a:latin typeface="Georgia" panose="02040502050405020303" pitchFamily="18" charset="0"/>
              </a:rPr>
              <a:t>: a person who is alleged to have violated the recipient’s prohibition on sex discrimination</a:t>
            </a:r>
          </a:p>
          <a:p>
            <a:pPr marL="0" indent="0" algn="just">
              <a:buNone/>
            </a:pPr>
            <a:r>
              <a:rPr lang="en-US" sz="2000" b="1" dirty="0">
                <a:latin typeface="Georgia" panose="02040502050405020303" pitchFamily="18" charset="0"/>
              </a:rPr>
              <a:t>Advisor</a:t>
            </a:r>
            <a:r>
              <a:rPr lang="en-US" sz="2000" dirty="0">
                <a:latin typeface="Georgia" panose="02040502050405020303" pitchFamily="18" charset="0"/>
              </a:rPr>
              <a:t>: adult capable of understanding the purpose and scope of the process. Can be an attorney.</a:t>
            </a:r>
          </a:p>
        </p:txBody>
      </p:sp>
    </p:spTree>
    <p:extLst>
      <p:ext uri="{BB962C8B-B14F-4D97-AF65-F5344CB8AC3E}">
        <p14:creationId xmlns:p14="http://schemas.microsoft.com/office/powerpoint/2010/main" val="2486326005"/>
      </p:ext>
    </p:extLst>
  </p:cSld>
  <p:clrMapOvr>
    <a:masterClrMapping/>
  </p:clrMapOvr>
</p:sld>
</file>

<file path=ppt/slides/slide40.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descr="" title=""/>
          <p:cNvSpPr>
            <a:spLocks noGrp="1"/>
          </p:cNvSpPr>
          <p:nvPr>
            <p:ph type="title"/>
          </p:nvPr>
        </p:nvSpPr>
        <p:spPr>
          <a:xfrm>
            <a:off x="418225" y="2160879"/>
            <a:ext cx="3201366" cy="1796636"/>
          </a:xfrm>
        </p:spPr>
        <p:txBody>
          <a:bodyPr anchor="b">
            <a:normAutofit/>
          </a:bodyPr>
          <a:lstStyle/>
          <a:p>
            <a:pPr algn="ctr"/>
            <a:r>
              <a:rPr lang="en-US" sz="4000" b="1" dirty="0">
                <a:solidFill>
                  <a:srgbClr val="FFFFFF"/>
                </a:solidFill>
                <a:latin typeface="Georgia" panose="02040502050405020303" pitchFamily="18" charset="0"/>
              </a:rPr>
              <a:t>Seven Factors to Consider</a:t>
            </a:r>
          </a:p>
        </p:txBody>
      </p:sp>
      <p:sp>
        <p:nvSpPr>
          <p:cNvPr id="2" name="Content Placeholder 1" descr="" title=""/>
          <p:cNvSpPr>
            <a:spLocks noGrp="1"/>
          </p:cNvSpPr>
          <p:nvPr>
            <p:ph idx="1"/>
          </p:nvPr>
        </p:nvSpPr>
        <p:spPr>
          <a:xfrm>
            <a:off x="4272615" y="1010427"/>
            <a:ext cx="7681539" cy="5546047"/>
          </a:xfrm>
        </p:spPr>
        <p:txBody>
          <a:bodyPr anchor="ctr">
            <a:normAutofit/>
          </a:bodyPr>
          <a:lstStyle/>
          <a:p>
            <a:pPr marL="514350" indent="-514350" algn="just">
              <a:buFont typeface="+mj-lt"/>
              <a:buAutoNum type="arabicPeriod"/>
            </a:pPr>
            <a:r>
              <a:rPr lang="en-US" sz="2000" dirty="0">
                <a:latin typeface="Georgia" panose="02040502050405020303" pitchFamily="18" charset="0"/>
              </a:rPr>
              <a:t>Compare verifiable facts to witness statements.</a:t>
            </a:r>
          </a:p>
          <a:p>
            <a:pPr marL="514350" indent="-514350" algn="just">
              <a:buFont typeface="+mj-lt"/>
              <a:buAutoNum type="arabicPeriod"/>
            </a:pPr>
            <a:r>
              <a:rPr lang="en-US" sz="2000" dirty="0">
                <a:latin typeface="Georgia" panose="02040502050405020303" pitchFamily="18" charset="0"/>
              </a:rPr>
              <a:t>Are there major inconsistencies in testimony?</a:t>
            </a:r>
          </a:p>
          <a:p>
            <a:pPr marL="514350" indent="-514350" algn="just">
              <a:buFont typeface="+mj-lt"/>
              <a:buAutoNum type="arabicPeriod"/>
            </a:pPr>
            <a:r>
              <a:rPr lang="en-US" sz="2000" dirty="0">
                <a:latin typeface="Georgia" panose="02040502050405020303" pitchFamily="18" charset="0"/>
              </a:rPr>
              <a:t>Do neutral witnesses corroborate or contradict?</a:t>
            </a:r>
          </a:p>
          <a:p>
            <a:pPr marL="514350" indent="-514350" algn="just">
              <a:buFont typeface="+mj-lt"/>
              <a:buAutoNum type="arabicPeriod"/>
            </a:pPr>
            <a:r>
              <a:rPr lang="en-US" sz="2000" dirty="0">
                <a:latin typeface="Georgia" panose="02040502050405020303" pitchFamily="18" charset="0"/>
              </a:rPr>
              <a:t>Are there documents such as diaries, calendar entries, journals, notes or letters describing the incidents?</a:t>
            </a:r>
          </a:p>
          <a:p>
            <a:pPr marL="514350" indent="-514350" algn="just">
              <a:buFont typeface="+mj-lt"/>
              <a:buAutoNum type="arabicPeriod"/>
            </a:pPr>
            <a:r>
              <a:rPr lang="en-US" sz="2000" dirty="0">
                <a:latin typeface="Georgia" panose="02040502050405020303" pitchFamily="18" charset="0"/>
              </a:rPr>
              <a:t>What have witnesses told others?</a:t>
            </a:r>
          </a:p>
          <a:p>
            <a:pPr marL="514350" indent="-514350" algn="just">
              <a:buFont typeface="+mj-lt"/>
              <a:buAutoNum type="arabicPeriod"/>
            </a:pPr>
            <a:r>
              <a:rPr lang="en-US" sz="2000" dirty="0">
                <a:latin typeface="Georgia" panose="02040502050405020303" pitchFamily="18" charset="0"/>
              </a:rPr>
              <a:t>Have there been similar complaints against the respondent?</a:t>
            </a:r>
          </a:p>
          <a:p>
            <a:pPr marL="514350" indent="-514350" algn="just">
              <a:buFont typeface="+mj-lt"/>
              <a:buAutoNum type="arabicPeriod"/>
            </a:pPr>
            <a:r>
              <a:rPr lang="en-US" sz="2000" dirty="0">
                <a:latin typeface="Georgia" panose="02040502050405020303" pitchFamily="18" charset="0"/>
              </a:rPr>
              <a:t>Do any of the witnesses have a motivation to lie, exaggerate or distort information?</a:t>
            </a:r>
          </a:p>
          <a:p>
            <a:pPr marL="457200" indent="-457200">
              <a:buFont typeface="Arial" panose="020B0604020202020204" pitchFamily="34" charset="0"/>
              <a:buChar char="•"/>
            </a:pPr>
            <a:endParaRPr lang="en-US" sz="2000" dirty="0"/>
          </a:p>
          <a:p>
            <a:pPr marL="457200" indent="-457200">
              <a:buFont typeface="Arial" panose="020B0604020202020204" pitchFamily="34" charset="0"/>
              <a:buChar char="•"/>
            </a:pPr>
            <a:endParaRPr lang="en-US" sz="2000" dirty="0"/>
          </a:p>
          <a:p>
            <a:pPr marL="457200" indent="-457200">
              <a:buFont typeface="Arial" panose="020B0604020202020204" pitchFamily="34" charset="0"/>
              <a:buChar char="•"/>
            </a:pPr>
            <a:endParaRPr lang="en-US" sz="2000" dirty="0"/>
          </a:p>
          <a:p>
            <a:pPr marL="457200" indent="-457200">
              <a:buFont typeface="Arial" panose="020B0604020202020204" pitchFamily="34" charset="0"/>
              <a:buChar char="•"/>
            </a:pPr>
            <a:endParaRPr lang="en-US" sz="2000" dirty="0"/>
          </a:p>
        </p:txBody>
      </p:sp>
    </p:spTree>
    <p:extLst>
      <p:ext uri="{BB962C8B-B14F-4D97-AF65-F5344CB8AC3E}">
        <p14:creationId xmlns:p14="http://schemas.microsoft.com/office/powerpoint/2010/main" val="596703487"/>
      </p:ext>
    </p:extLst>
  </p:cSld>
  <p:clrMapOvr>
    <a:masterClrMapping/>
  </p:clrMapOvr>
</p:sld>
</file>

<file path=ppt/slides/slide41.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666F796B-2A3D-4D55-8B54-D45AD1069317}"/>
              </a:ext>
            </a:extLst>
          </p:cNvPr>
          <p:cNvSpPr>
            <a:spLocks noGrp="1"/>
          </p:cNvSpPr>
          <p:nvPr>
            <p:ph type="title"/>
          </p:nvPr>
        </p:nvSpPr>
        <p:spPr>
          <a:xfrm>
            <a:off x="26477" y="2447061"/>
            <a:ext cx="5528016" cy="1472369"/>
          </a:xfrm>
        </p:spPr>
        <p:txBody>
          <a:bodyPr anchor="b">
            <a:normAutofit/>
          </a:bodyPr>
          <a:lstStyle/>
          <a:p>
            <a:pPr algn="ctr"/>
            <a:r>
              <a:rPr lang="en-US" sz="4000" b="1" dirty="0">
                <a:solidFill>
                  <a:srgbClr val="FFFFFF"/>
                </a:solidFill>
                <a:latin typeface="Georgia" panose="02040502050405020303" pitchFamily="18" charset="0"/>
              </a:rPr>
              <a:t>Interim </a:t>
            </a:r>
            <a:br>
              <a:rPr lang="en-US" sz="4000" b="1" dirty="0">
                <a:solidFill>
                  <a:srgbClr val="FFFFFF"/>
                </a:solidFill>
                <a:latin typeface="Georgia" panose="02040502050405020303" pitchFamily="18" charset="0"/>
              </a:rPr>
            </a:br>
            <a:r>
              <a:rPr lang="en-US" sz="4000" b="1" dirty="0">
                <a:solidFill>
                  <a:srgbClr val="FFFFFF"/>
                </a:solidFill>
                <a:latin typeface="Georgia" panose="02040502050405020303" pitchFamily="18" charset="0"/>
              </a:rPr>
              <a:t>Measures</a:t>
            </a:r>
          </a:p>
        </p:txBody>
      </p:sp>
      <p:sp>
        <p:nvSpPr>
          <p:cNvPr id="3" name="Content Placeholder 2" descr="" title="">
            <a:extLst>
              <a:ext uri="{FF2B5EF4-FFF2-40B4-BE49-F238E27FC236}">
                <a16:creationId xmlns:a16="http://schemas.microsoft.com/office/drawing/2014/main" id="{54DC25A6-543B-45A8-BA46-FC5E620FE87D}"/>
              </a:ext>
            </a:extLst>
          </p:cNvPr>
          <p:cNvSpPr>
            <a:spLocks noGrp="1"/>
          </p:cNvSpPr>
          <p:nvPr>
            <p:ph idx="1"/>
          </p:nvPr>
        </p:nvSpPr>
        <p:spPr>
          <a:xfrm>
            <a:off x="6096000" y="1251284"/>
            <a:ext cx="5366883" cy="4848727"/>
          </a:xfrm>
        </p:spPr>
        <p:txBody>
          <a:bodyPr anchor="ctr">
            <a:normAutofit/>
          </a:bodyPr>
          <a:lstStyle/>
          <a:p>
            <a:pPr algn="just"/>
            <a:r>
              <a:rPr lang="en-US" sz="2000" dirty="0">
                <a:latin typeface="Georgia" panose="02040502050405020303" pitchFamily="18" charset="0"/>
              </a:rPr>
              <a:t>University may recommend short term, interim, protections or remedies</a:t>
            </a:r>
          </a:p>
          <a:p>
            <a:pPr algn="just"/>
            <a:r>
              <a:rPr lang="en-US" sz="2000" dirty="0">
                <a:latin typeface="Georgia" panose="02040502050405020303" pitchFamily="18" charset="0"/>
              </a:rPr>
              <a:t>Include resources and support services, no contact orders, modification of work or class schedules, increased monitoring, and interim suspension pending investigation</a:t>
            </a:r>
          </a:p>
          <a:p>
            <a:pPr algn="just"/>
            <a:r>
              <a:rPr lang="en-US" sz="2000" dirty="0">
                <a:latin typeface="Georgia" panose="02040502050405020303" pitchFamily="18" charset="0"/>
              </a:rPr>
              <a:t>Cannot impose long-term discipline until a determination of responsibility for Sexual Harassment has been made</a:t>
            </a:r>
          </a:p>
          <a:p>
            <a:pPr algn="just"/>
            <a:r>
              <a:rPr lang="en-US" sz="2000" dirty="0">
                <a:latin typeface="Georgia" panose="02040502050405020303" pitchFamily="18" charset="0"/>
              </a:rPr>
              <a:t>Not disclosed to Respondent unless directly affected</a:t>
            </a:r>
          </a:p>
          <a:p>
            <a:pPr algn="just"/>
            <a:r>
              <a:rPr lang="en-US" sz="2000" dirty="0">
                <a:latin typeface="Georgia" panose="02040502050405020303" pitchFamily="18" charset="0"/>
              </a:rPr>
              <a:t>Failure to comply with the terms of interim measures or remedies may be considered a separate policy violation</a:t>
            </a:r>
          </a:p>
          <a:p>
            <a:pPr marL="0" indent="0">
              <a:buNone/>
            </a:pPr>
            <a:endParaRPr lang="en-US" sz="2000" dirty="0"/>
          </a:p>
        </p:txBody>
      </p:sp>
    </p:spTree>
    <p:extLst>
      <p:ext uri="{BB962C8B-B14F-4D97-AF65-F5344CB8AC3E}">
        <p14:creationId xmlns:p14="http://schemas.microsoft.com/office/powerpoint/2010/main" val="2595176850"/>
      </p:ext>
    </p:extLst>
  </p:cSld>
  <p:clrMapOvr>
    <a:masterClrMapping/>
  </p:clrMapOvr>
</p:sld>
</file>

<file path=ppt/slides/slide42.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descr="" title="">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descr="" title="">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descr="" title="">
            <a:extLst>
              <a:ext uri="{FF2B5EF4-FFF2-40B4-BE49-F238E27FC236}">
                <a16:creationId xmlns:a16="http://schemas.microsoft.com/office/drawing/2014/main" id="{34B794C0-0AE6-4AB9-BCC9-FBD560C265A8}"/>
              </a:ext>
            </a:extLst>
          </p:cNvPr>
          <p:cNvSpPr>
            <a:spLocks noGrp="1"/>
          </p:cNvSpPr>
          <p:nvPr>
            <p:ph type="title"/>
          </p:nvPr>
        </p:nvSpPr>
        <p:spPr>
          <a:xfrm>
            <a:off x="675435" y="2362239"/>
            <a:ext cx="4230100" cy="2133520"/>
          </a:xfrm>
        </p:spPr>
        <p:txBody>
          <a:bodyPr anchor="b">
            <a:normAutofit fontScale="90000"/>
          </a:bodyPr>
          <a:lstStyle/>
          <a:p>
            <a:pPr algn="ctr"/>
            <a:r>
              <a:rPr lang="en-US" sz="4000" b="1" dirty="0">
                <a:solidFill>
                  <a:srgbClr val="FFFFFF"/>
                </a:solidFill>
                <a:latin typeface="Georgia" panose="02040502050405020303" pitchFamily="18" charset="0"/>
              </a:rPr>
              <a:t>Written Determination after </a:t>
            </a:r>
            <a:br>
              <a:rPr lang="en-US" sz="4000" b="1" dirty="0">
                <a:solidFill>
                  <a:srgbClr val="FFFFFF"/>
                </a:solidFill>
                <a:latin typeface="Georgia" panose="02040502050405020303" pitchFamily="18" charset="0"/>
              </a:rPr>
            </a:br>
            <a:r>
              <a:rPr lang="en-US" sz="4000" b="1" dirty="0">
                <a:solidFill>
                  <a:srgbClr val="FFFFFF"/>
                </a:solidFill>
                <a:latin typeface="Georgia" panose="02040502050405020303" pitchFamily="18" charset="0"/>
              </a:rPr>
              <a:t>Hearing</a:t>
            </a:r>
          </a:p>
        </p:txBody>
      </p:sp>
      <p:sp>
        <p:nvSpPr>
          <p:cNvPr id="3" name="Content Placeholder 2" descr="" title="">
            <a:extLst>
              <a:ext uri="{FF2B5EF4-FFF2-40B4-BE49-F238E27FC236}">
                <a16:creationId xmlns:a16="http://schemas.microsoft.com/office/drawing/2014/main" id="{8EACF477-9A5C-49DE-B6C5-5BD2B82A7F77}"/>
              </a:ext>
            </a:extLst>
          </p:cNvPr>
          <p:cNvSpPr>
            <a:spLocks noGrp="1"/>
          </p:cNvSpPr>
          <p:nvPr>
            <p:ph idx="1"/>
          </p:nvPr>
        </p:nvSpPr>
        <p:spPr>
          <a:xfrm>
            <a:off x="6007232" y="1416737"/>
            <a:ext cx="5509333" cy="3741821"/>
          </a:xfrm>
        </p:spPr>
        <p:txBody>
          <a:bodyPr anchor="ctr">
            <a:normAutofit/>
          </a:bodyPr>
          <a:lstStyle/>
          <a:p>
            <a:pPr algn="just"/>
            <a:r>
              <a:rPr lang="en-US" sz="2000" dirty="0">
                <a:latin typeface="Georgia" panose="02040502050405020303" pitchFamily="18" charset="0"/>
              </a:rPr>
              <a:t>Hearing Panel determines if policy violation occurred</a:t>
            </a:r>
          </a:p>
          <a:p>
            <a:pPr algn="just"/>
            <a:r>
              <a:rPr lang="en-US" sz="2000" dirty="0">
                <a:latin typeface="Georgia" panose="02040502050405020303" pitchFamily="18" charset="0"/>
              </a:rPr>
              <a:t>Two possible outcomes: substantiated or unsubstantiated</a:t>
            </a:r>
          </a:p>
          <a:p>
            <a:pPr algn="just"/>
            <a:r>
              <a:rPr lang="en-US" sz="2000" dirty="0">
                <a:latin typeface="Georgia" panose="02040502050405020303" pitchFamily="18" charset="0"/>
              </a:rPr>
              <a:t>Written Determination must be provided to Parties simultaneously</a:t>
            </a:r>
          </a:p>
          <a:p>
            <a:pPr algn="just"/>
            <a:r>
              <a:rPr lang="en-US" sz="2000" dirty="0">
                <a:latin typeface="Georgia" panose="02040502050405020303" pitchFamily="18" charset="0"/>
              </a:rPr>
              <a:t>Parties have 5 days to appeal Written Determination</a:t>
            </a:r>
          </a:p>
          <a:p>
            <a:pPr marL="0" indent="0" algn="just">
              <a:buNone/>
            </a:pPr>
            <a:endParaRPr lang="en-US" sz="2000" dirty="0"/>
          </a:p>
          <a:p>
            <a:endParaRPr lang="en-US" sz="2000" dirty="0"/>
          </a:p>
        </p:txBody>
      </p:sp>
    </p:spTree>
    <p:extLst>
      <p:ext uri="{BB962C8B-B14F-4D97-AF65-F5344CB8AC3E}">
        <p14:creationId xmlns:p14="http://schemas.microsoft.com/office/powerpoint/2010/main" val="3461094592"/>
      </p:ext>
    </p:extLst>
  </p:cSld>
  <p:clrMapOvr>
    <a:masterClrMapping/>
  </p:clrMapOvr>
</p:sld>
</file>

<file path=ppt/slides/slide43.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dgm="http://schemas.openxmlformats.org/drawingml/2006/diagram"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9" name="Rectangle 8" descr="" title="">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descr="" title="">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descr="" title="">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DC6AC6BA-7E3E-4F3E-AE4C-21436B84C867}"/>
              </a:ext>
            </a:extLst>
          </p:cNvPr>
          <p:cNvSpPr>
            <a:spLocks noGrp="1"/>
          </p:cNvSpPr>
          <p:nvPr>
            <p:ph type="title"/>
          </p:nvPr>
        </p:nvSpPr>
        <p:spPr>
          <a:xfrm>
            <a:off x="1371597" y="348865"/>
            <a:ext cx="10044023" cy="877729"/>
          </a:xfrm>
        </p:spPr>
        <p:txBody>
          <a:bodyPr anchor="ctr">
            <a:normAutofit/>
          </a:bodyPr>
          <a:lstStyle/>
          <a:p>
            <a:pPr algn="ctr"/>
            <a:r>
              <a:rPr lang="en-US" sz="4000" b="1" dirty="0">
                <a:solidFill>
                  <a:srgbClr val="FFFFFF"/>
                </a:solidFill>
                <a:latin typeface="Georgia" panose="02040502050405020303" pitchFamily="18" charset="0"/>
              </a:rPr>
              <a:t>Sanctions</a:t>
            </a:r>
          </a:p>
        </p:txBody>
      </p:sp>
      <p:graphicFrame>
        <p:nvGraphicFramePr>
          <p:cNvPr id="5" name="Content Placeholder 2" descr="" title="">
            <a:extLst>
              <a:ext uri="{FF2B5EF4-FFF2-40B4-BE49-F238E27FC236}">
                <a16:creationId xmlns:a16="http://schemas.microsoft.com/office/drawing/2014/main" id="{CD3C0290-09FF-B239-1E83-69594F5749AC}"/>
              </a:ext>
            </a:extLst>
          </p:cNvPr>
          <p:cNvGraphicFramePr>
            <a:graphicFrameLocks noGrp="1"/>
          </p:cNvGraphicFramePr>
          <p:nvPr>
            <p:ph idx="1"/>
            <p:extLst>
              <p:ext uri="{D42A27DB-BD31-4B8C-83A1-F6EECF244321}">
                <p14:modId xmlns:p14="http://schemas.microsoft.com/office/powerpoint/2010/main" val="317982260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04839079"/>
      </p:ext>
    </p:extLst>
  </p:cSld>
  <p:clrMapOvr>
    <a:masterClrMapping/>
  </p:clrMapOvr>
</p:sld>
</file>

<file path=ppt/slides/slide44.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9" name="Rectangle 8" descr="" title="">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descr="" title="">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descr="" title="">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descr="" title="">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descr="" title="">
            <a:extLst>
              <a:ext uri="{FF2B5EF4-FFF2-40B4-BE49-F238E27FC236}">
                <a16:creationId xmlns:a16="http://schemas.microsoft.com/office/drawing/2014/main" id="{6F721C24-FBA8-44BF-A99A-473F50A665B7}"/>
              </a:ext>
            </a:extLst>
          </p:cNvPr>
          <p:cNvSpPr>
            <a:spLocks noGrp="1"/>
          </p:cNvSpPr>
          <p:nvPr>
            <p:ph type="ctrTitle"/>
          </p:nvPr>
        </p:nvSpPr>
        <p:spPr>
          <a:xfrm>
            <a:off x="1314824" y="735106"/>
            <a:ext cx="10053763" cy="2928470"/>
          </a:xfrm>
        </p:spPr>
        <p:txBody>
          <a:bodyPr anchor="b">
            <a:normAutofit/>
          </a:bodyPr>
          <a:lstStyle/>
          <a:p>
            <a:r>
              <a:rPr lang="en-US" sz="4000" b="1" dirty="0">
                <a:solidFill>
                  <a:srgbClr val="FFFFFF"/>
                </a:solidFill>
                <a:latin typeface="Georgia" panose="02040502050405020303" pitchFamily="18" charset="0"/>
              </a:rPr>
              <a:t>Appeals Process</a:t>
            </a:r>
          </a:p>
        </p:txBody>
      </p:sp>
    </p:spTree>
    <p:extLst>
      <p:ext uri="{BB962C8B-B14F-4D97-AF65-F5344CB8AC3E}">
        <p14:creationId xmlns:p14="http://schemas.microsoft.com/office/powerpoint/2010/main" val="4110393200"/>
      </p:ext>
    </p:extLst>
  </p:cSld>
  <p:clrMapOvr>
    <a:masterClrMapping/>
  </p:clrMapOvr>
</p:sld>
</file>

<file path=ppt/slides/slide45.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DE8B8ED8-979C-45EB-A877-42280EB3E25A}"/>
              </a:ext>
            </a:extLst>
          </p:cNvPr>
          <p:cNvSpPr>
            <a:spLocks noGrp="1"/>
          </p:cNvSpPr>
          <p:nvPr>
            <p:ph type="title"/>
          </p:nvPr>
        </p:nvSpPr>
        <p:spPr>
          <a:xfrm>
            <a:off x="418225" y="2731752"/>
            <a:ext cx="3201366" cy="1363499"/>
          </a:xfrm>
        </p:spPr>
        <p:txBody>
          <a:bodyPr anchor="b">
            <a:normAutofit/>
          </a:bodyPr>
          <a:lstStyle/>
          <a:p>
            <a:pPr algn="ctr"/>
            <a:r>
              <a:rPr lang="en-US" sz="4000" b="1" dirty="0">
                <a:solidFill>
                  <a:srgbClr val="FFFFFF"/>
                </a:solidFill>
                <a:latin typeface="Georgia" panose="02040502050405020303" pitchFamily="18" charset="0"/>
              </a:rPr>
              <a:t>Appeal Process</a:t>
            </a:r>
          </a:p>
        </p:txBody>
      </p:sp>
      <p:sp>
        <p:nvSpPr>
          <p:cNvPr id="3" name="Content Placeholder 2" descr="" title="">
            <a:extLst>
              <a:ext uri="{FF2B5EF4-FFF2-40B4-BE49-F238E27FC236}">
                <a16:creationId xmlns:a16="http://schemas.microsoft.com/office/drawing/2014/main" id="{D2506343-CDB1-49AB-95B5-EFB732F8F4A7}"/>
              </a:ext>
            </a:extLst>
          </p:cNvPr>
          <p:cNvSpPr>
            <a:spLocks noGrp="1"/>
          </p:cNvSpPr>
          <p:nvPr>
            <p:ph idx="1"/>
          </p:nvPr>
        </p:nvSpPr>
        <p:spPr>
          <a:xfrm>
            <a:off x="4810259" y="649480"/>
            <a:ext cx="6800215" cy="5546047"/>
          </a:xfrm>
        </p:spPr>
        <p:txBody>
          <a:bodyPr anchor="ctr">
            <a:normAutofit/>
          </a:bodyPr>
          <a:lstStyle/>
          <a:p>
            <a:pPr algn="just"/>
            <a:r>
              <a:rPr lang="en-US" sz="2000" dirty="0">
                <a:latin typeface="Georgia" panose="02040502050405020303" pitchFamily="18" charset="0"/>
              </a:rPr>
              <a:t>Any party may appeal in writing to President or other Designee</a:t>
            </a:r>
          </a:p>
          <a:p>
            <a:pPr algn="just"/>
            <a:r>
              <a:rPr lang="en-US" sz="2000" dirty="0">
                <a:latin typeface="Georgia" panose="02040502050405020303" pitchFamily="18" charset="0"/>
              </a:rPr>
              <a:t>Within 5 days after receiving Written Determination</a:t>
            </a:r>
          </a:p>
          <a:p>
            <a:pPr algn="just"/>
            <a:r>
              <a:rPr lang="en-US" sz="2000" dirty="0">
                <a:latin typeface="Georgia" panose="02040502050405020303" pitchFamily="18" charset="0"/>
              </a:rPr>
              <a:t>Parties may appeal the finding in part or in totality on the following bases:</a:t>
            </a:r>
          </a:p>
          <a:p>
            <a:pPr marL="0" indent="0" algn="just">
              <a:buNone/>
            </a:pPr>
            <a:r>
              <a:rPr lang="en-US" sz="2000" dirty="0">
                <a:latin typeface="Georgia" panose="02040502050405020303" pitchFamily="18" charset="0"/>
              </a:rPr>
              <a:t>	- Procedural irregularity that affected the outcome of the matter</a:t>
            </a:r>
          </a:p>
          <a:p>
            <a:pPr marL="0" indent="0" algn="just">
              <a:buNone/>
            </a:pPr>
            <a:r>
              <a:rPr lang="en-US" sz="2000" dirty="0">
                <a:latin typeface="Georgia" panose="02040502050405020303" pitchFamily="18" charset="0"/>
              </a:rPr>
              <a:t>	- New evidence that was not reasonably available at the time the determination regarding responsibility or dismissal was made, that could affect the outcome of the matter</a:t>
            </a:r>
          </a:p>
          <a:p>
            <a:pPr marL="0" indent="0" algn="just">
              <a:buNone/>
            </a:pPr>
            <a:r>
              <a:rPr lang="en-US" sz="2000" dirty="0">
                <a:latin typeface="Georgia" panose="02040502050405020303" pitchFamily="18" charset="0"/>
              </a:rPr>
              <a:t>	- The Title IX Coordinator, investigator(s), or Hearing Panel (s) had a conflict of interest or bias for or against complainants or respondents generally or the individual complainant or respondent that affected the outcome of the matter.</a:t>
            </a:r>
          </a:p>
        </p:txBody>
      </p:sp>
    </p:spTree>
    <p:extLst>
      <p:ext uri="{BB962C8B-B14F-4D97-AF65-F5344CB8AC3E}">
        <p14:creationId xmlns:p14="http://schemas.microsoft.com/office/powerpoint/2010/main" val="3080140687"/>
      </p:ext>
    </p:extLst>
  </p:cSld>
  <p:clrMapOvr>
    <a:masterClrMapping/>
  </p:clrMapOvr>
</p:sld>
</file>

<file path=ppt/slides/slide46.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4D7B7299-3E8E-490F-B8D3-23E375F50E43}"/>
              </a:ext>
            </a:extLst>
          </p:cNvPr>
          <p:cNvSpPr>
            <a:spLocks noGrp="1"/>
          </p:cNvSpPr>
          <p:nvPr>
            <p:ph type="title"/>
          </p:nvPr>
        </p:nvSpPr>
        <p:spPr>
          <a:xfrm>
            <a:off x="-136869" y="2566458"/>
            <a:ext cx="4356618" cy="1745359"/>
          </a:xfrm>
        </p:spPr>
        <p:txBody>
          <a:bodyPr anchor="b">
            <a:normAutofit/>
          </a:bodyPr>
          <a:lstStyle/>
          <a:p>
            <a:pPr algn="ctr"/>
            <a:r>
              <a:rPr lang="en-US" sz="4000" b="1" dirty="0">
                <a:solidFill>
                  <a:srgbClr val="FFFFFF"/>
                </a:solidFill>
                <a:latin typeface="Georgia" panose="02040502050405020303" pitchFamily="18" charset="0"/>
              </a:rPr>
              <a:t>Determination of</a:t>
            </a:r>
            <a:br>
              <a:rPr lang="en-US" sz="4000" b="1" dirty="0">
                <a:solidFill>
                  <a:srgbClr val="FFFFFF"/>
                </a:solidFill>
                <a:latin typeface="Georgia" panose="02040502050405020303" pitchFamily="18" charset="0"/>
              </a:rPr>
            </a:br>
            <a:r>
              <a:rPr lang="en-US" sz="4000" b="1" dirty="0">
                <a:solidFill>
                  <a:srgbClr val="FFFFFF"/>
                </a:solidFill>
                <a:latin typeface="Georgia" panose="02040502050405020303" pitchFamily="18" charset="0"/>
              </a:rPr>
              <a:t>Appeal</a:t>
            </a:r>
          </a:p>
        </p:txBody>
      </p:sp>
      <p:sp>
        <p:nvSpPr>
          <p:cNvPr id="3" name="Content Placeholder 2" descr="" title="">
            <a:extLst>
              <a:ext uri="{FF2B5EF4-FFF2-40B4-BE49-F238E27FC236}">
                <a16:creationId xmlns:a16="http://schemas.microsoft.com/office/drawing/2014/main" id="{E84B211F-B32D-495F-A1F0-D35625AA349E}"/>
              </a:ext>
            </a:extLst>
          </p:cNvPr>
          <p:cNvSpPr>
            <a:spLocks noGrp="1"/>
          </p:cNvSpPr>
          <p:nvPr>
            <p:ph idx="1"/>
          </p:nvPr>
        </p:nvSpPr>
        <p:spPr>
          <a:xfrm>
            <a:off x="4810259" y="649480"/>
            <a:ext cx="6788183" cy="5546047"/>
          </a:xfrm>
        </p:spPr>
        <p:txBody>
          <a:bodyPr anchor="ctr">
            <a:noAutofit/>
          </a:bodyPr>
          <a:lstStyle/>
          <a:p>
            <a:pPr algn="just"/>
            <a:r>
              <a:rPr lang="en-US" sz="1600" dirty="0">
                <a:latin typeface="Georgia" panose="02040502050405020303" pitchFamily="18" charset="0"/>
              </a:rPr>
              <a:t>The written appeal must state the basis for appeal and provide sufficient information that supports the grounds for appeal</a:t>
            </a:r>
          </a:p>
          <a:p>
            <a:pPr algn="just"/>
            <a:r>
              <a:rPr lang="en-US" sz="1600" dirty="0">
                <a:latin typeface="Georgia" panose="02040502050405020303" pitchFamily="18" charset="0"/>
              </a:rPr>
              <a:t>The President, or designee, will review all cases presented for appeal within five (5) business days of the appeal</a:t>
            </a:r>
          </a:p>
          <a:p>
            <a:pPr algn="just"/>
            <a:r>
              <a:rPr lang="en-US" sz="1600" dirty="0">
                <a:latin typeface="Georgia" panose="02040502050405020303" pitchFamily="18" charset="0"/>
              </a:rPr>
              <a:t>If the appeal does not meet the stated grounds for appeal, the appeal will be rejected. </a:t>
            </a:r>
          </a:p>
          <a:p>
            <a:pPr algn="just"/>
            <a:r>
              <a:rPr lang="en-US" sz="1600" dirty="0">
                <a:latin typeface="Georgia" panose="02040502050405020303" pitchFamily="18" charset="0"/>
              </a:rPr>
              <a:t>If there is sufficient evidence to support an appeal, the matter will return to the Title IX Coordinator for further action unless the appeal alleges the Title IX Coordinator, investigator(s), or Hearing Panel (s) had a conflict of interest or bias.</a:t>
            </a:r>
          </a:p>
          <a:p>
            <a:pPr algn="just"/>
            <a:r>
              <a:rPr lang="en-US" sz="1600" dirty="0">
                <a:latin typeface="Georgia" panose="02040502050405020303" pitchFamily="18" charset="0"/>
              </a:rPr>
              <a:t>In appeals of conflict of interest or bias, the appeal will remain with the President, or Designee or their designee for review and final decision. The bias appeal review will be completed within 14 days of submission to the President, or designee.</a:t>
            </a:r>
          </a:p>
          <a:p>
            <a:pPr algn="just"/>
            <a:r>
              <a:rPr lang="en-US" sz="1600" dirty="0">
                <a:latin typeface="Georgia" panose="02040502050405020303" pitchFamily="18" charset="0"/>
              </a:rPr>
              <a:t>The President, or designee, will communicate the appeal findings simultaneously and in writing to the complainant and the respondent. </a:t>
            </a:r>
          </a:p>
          <a:p>
            <a:pPr algn="just"/>
            <a:r>
              <a:rPr lang="en-US" sz="1600" dirty="0">
                <a:latin typeface="Georgia" panose="02040502050405020303" pitchFamily="18" charset="0"/>
              </a:rPr>
              <a:t>President, or designee, will also consult with the Title IX Coordinator for any impact to remedies implemented</a:t>
            </a:r>
            <a:r>
              <a:rPr lang="en-US" sz="1800" dirty="0">
                <a:latin typeface="Georgia" panose="02040502050405020303" pitchFamily="18" charset="0"/>
              </a:rPr>
              <a:t>.</a:t>
            </a:r>
          </a:p>
        </p:txBody>
      </p:sp>
    </p:spTree>
    <p:extLst>
      <p:ext uri="{BB962C8B-B14F-4D97-AF65-F5344CB8AC3E}">
        <p14:creationId xmlns:p14="http://schemas.microsoft.com/office/powerpoint/2010/main" val="3487372090"/>
      </p:ext>
    </p:extLst>
  </p:cSld>
  <p:clrMapOvr>
    <a:masterClrMapping/>
  </p:clrMapOvr>
</p:sld>
</file>

<file path=ppt/slides/slide47.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374875CD-F592-984D-7D98-5F57B05EE420}"/>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1F6A49FE-76CD-AFFB-DFE5-0605F24248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72396E02-1BE4-98AA-4340-145508AB1A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124C0A25-5D41-E392-97E5-1E71030EE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2C690553-F2E8-AEBB-2E72-2E8F700A4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3EC01237-A2BB-FD5A-025C-5D38B1954A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8C096B40-2383-BF93-6E62-1771CC2E7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D4E0868D-38DD-1051-7D88-6CE750540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20C6C4EB-BB7B-F5A2-03AB-14420FE6E78A}"/>
              </a:ext>
            </a:extLst>
          </p:cNvPr>
          <p:cNvSpPr>
            <a:spLocks noGrp="1"/>
          </p:cNvSpPr>
          <p:nvPr>
            <p:ph type="title"/>
          </p:nvPr>
        </p:nvSpPr>
        <p:spPr>
          <a:xfrm>
            <a:off x="114300" y="2245338"/>
            <a:ext cx="3566488" cy="2387600"/>
          </a:xfrm>
        </p:spPr>
        <p:txBody>
          <a:bodyPr anchor="b">
            <a:normAutofit fontScale="90000"/>
          </a:bodyPr>
          <a:lstStyle/>
          <a:p>
            <a:pPr algn="ctr"/>
            <a:r>
              <a:rPr lang="en-US" sz="4000" b="1" dirty="0">
                <a:solidFill>
                  <a:srgbClr val="FFFFFF"/>
                </a:solidFill>
                <a:latin typeface="Georgia" panose="02040502050405020303" pitchFamily="18" charset="0"/>
              </a:rPr>
              <a:t>Appeals Involving Bias or Conflict Concerns</a:t>
            </a:r>
          </a:p>
        </p:txBody>
      </p:sp>
      <p:sp>
        <p:nvSpPr>
          <p:cNvPr id="3" name="Content Placeholder 2" descr="" title="">
            <a:extLst>
              <a:ext uri="{FF2B5EF4-FFF2-40B4-BE49-F238E27FC236}">
                <a16:creationId xmlns:a16="http://schemas.microsoft.com/office/drawing/2014/main" id="{EF130187-5EC1-BDBE-EEAE-E0FBC93DCC22}"/>
              </a:ext>
            </a:extLst>
          </p:cNvPr>
          <p:cNvSpPr>
            <a:spLocks noGrp="1"/>
          </p:cNvSpPr>
          <p:nvPr>
            <p:ph idx="1"/>
          </p:nvPr>
        </p:nvSpPr>
        <p:spPr>
          <a:xfrm>
            <a:off x="4810259" y="649480"/>
            <a:ext cx="7004752" cy="5546047"/>
          </a:xfrm>
        </p:spPr>
        <p:txBody>
          <a:bodyPr anchor="ctr">
            <a:noAutofit/>
          </a:bodyPr>
          <a:lstStyle/>
          <a:p>
            <a:pPr algn="just"/>
            <a:r>
              <a:rPr lang="en-US" sz="2000" dirty="0">
                <a:latin typeface="Georgia" panose="02040502050405020303" pitchFamily="18" charset="0"/>
              </a:rPr>
              <a:t>In appeals of conflict of interest or bias, the appeal will remain with the President, or Designee or their designee for review and final decision. The bias appeal review will be completed within 14 days of submission to the President, or designee.</a:t>
            </a:r>
          </a:p>
          <a:p>
            <a:pPr algn="just"/>
            <a:r>
              <a:rPr lang="en-US" sz="2000" dirty="0">
                <a:latin typeface="Georgia" panose="02040502050405020303" pitchFamily="18" charset="0"/>
              </a:rPr>
              <a:t>The President, or designee, will communicate the appeal findings simultaneously and in writing to the complainant and the respondent. </a:t>
            </a:r>
          </a:p>
          <a:p>
            <a:pPr algn="just"/>
            <a:r>
              <a:rPr lang="en-US" sz="2000" dirty="0">
                <a:latin typeface="Georgia" panose="02040502050405020303" pitchFamily="18" charset="0"/>
              </a:rPr>
              <a:t>President, or designee, will also consult with the Title IX Coordinator for any impact to remedies implemented.</a:t>
            </a:r>
          </a:p>
        </p:txBody>
      </p:sp>
    </p:spTree>
    <p:extLst>
      <p:ext uri="{BB962C8B-B14F-4D97-AF65-F5344CB8AC3E}">
        <p14:creationId xmlns:p14="http://schemas.microsoft.com/office/powerpoint/2010/main" val="109426010"/>
      </p:ext>
    </p:extLst>
  </p:cSld>
  <p:clrMapOvr>
    <a:masterClrMapping/>
  </p:clrMapOvr>
</p:sld>
</file>

<file path=ppt/slides/slide48.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descr="" title="">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descr="" title="">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descr="" title="">
            <a:extLst>
              <a:ext uri="{FF2B5EF4-FFF2-40B4-BE49-F238E27FC236}">
                <a16:creationId xmlns:a16="http://schemas.microsoft.com/office/drawing/2014/main" id="{AEB63320-04FF-4CBE-9F49-F486ED6A3394}"/>
              </a:ext>
            </a:extLst>
          </p:cNvPr>
          <p:cNvSpPr>
            <a:spLocks noGrp="1"/>
          </p:cNvSpPr>
          <p:nvPr>
            <p:ph type="ctrTitle"/>
          </p:nvPr>
        </p:nvSpPr>
        <p:spPr>
          <a:xfrm>
            <a:off x="2026693" y="1030406"/>
            <a:ext cx="8147713" cy="3081242"/>
          </a:xfrm>
        </p:spPr>
        <p:txBody>
          <a:bodyPr anchor="ctr">
            <a:normAutofit/>
          </a:bodyPr>
          <a:lstStyle/>
          <a:p>
            <a:r>
              <a:rPr lang="en-US" sz="4000" b="1" dirty="0">
                <a:solidFill>
                  <a:srgbClr val="FFFFFF"/>
                </a:solidFill>
                <a:latin typeface="Georgia" panose="02040502050405020303" pitchFamily="18" charset="0"/>
              </a:rPr>
              <a:t>Final Questions?</a:t>
            </a:r>
          </a:p>
        </p:txBody>
      </p:sp>
      <p:pic>
        <p:nvPicPr>
          <p:cNvPr id="3" name="Picture 2" descr="" title="">
            <a:extLst>
              <a:ext uri="{FF2B5EF4-FFF2-40B4-BE49-F238E27FC236}">
                <a16:creationId xmlns:a16="http://schemas.microsoft.com/office/drawing/2014/main" id="{B763BCBD-7183-F0F6-3960-5F7E7ED7624E}"/>
              </a:ext>
            </a:extLst>
          </p:cNvPr>
          <p:cNvPicPr>
            <a:picLocks noChangeAspect="1"/>
          </p:cNvPicPr>
          <p:nvPr/>
        </p:nvPicPr>
        <p:blipFill>
          <a:blip r:embed="rId2"/>
          <a:stretch>
            <a:fillRect/>
          </a:stretch>
        </p:blipFill>
        <p:spPr>
          <a:xfrm>
            <a:off x="2863319" y="3845032"/>
            <a:ext cx="6456224" cy="1487553"/>
          </a:xfrm>
          <a:prstGeom prst="rect">
            <a:avLst/>
          </a:prstGeom>
        </p:spPr>
      </p:pic>
    </p:spTree>
    <p:extLst>
      <p:ext uri="{BB962C8B-B14F-4D97-AF65-F5344CB8AC3E}">
        <p14:creationId xmlns:p14="http://schemas.microsoft.com/office/powerpoint/2010/main" val="3162732280"/>
      </p:ext>
    </p:extLst>
  </p:cSld>
  <p:clrMapOvr>
    <a:masterClrMapping/>
  </p:clrMapOvr>
</p:sld>
</file>

<file path=ppt/slides/slide5.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9F07E20E-8B1D-C418-2A40-22E8AF80153F}"/>
            </a:ext>
          </a:extLst>
        </p:cNvPr>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D3C9899C-C4A7-C528-2BB5-CC0308A91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Rectangle 9" descr="" title="">
            <a:extLst>
              <a:ext uri="{FF2B5EF4-FFF2-40B4-BE49-F238E27FC236}">
                <a16:creationId xmlns:a16="http://schemas.microsoft.com/office/drawing/2014/main" id="{7F00A517-B323-0AB4-B611-E22ACFD26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descr="" title="">
            <a:extLst>
              <a:ext uri="{FF2B5EF4-FFF2-40B4-BE49-F238E27FC236}">
                <a16:creationId xmlns:a16="http://schemas.microsoft.com/office/drawing/2014/main" id="{5603D01C-1308-4720-A8F3-988CA7840E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Freeform: Shape 17" descr="" title="">
            <a:extLst>
              <a:ext uri="{FF2B5EF4-FFF2-40B4-BE49-F238E27FC236}">
                <a16:creationId xmlns:a16="http://schemas.microsoft.com/office/drawing/2014/main" id="{3A3EEF66-94B4-D675-0909-B17BDBC46E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descr="" title="">
            <a:extLst>
              <a:ext uri="{FF2B5EF4-FFF2-40B4-BE49-F238E27FC236}">
                <a16:creationId xmlns:a16="http://schemas.microsoft.com/office/drawing/2014/main" id="{197E5D54-BC0F-2FF9-552D-65AA5DB92E1A}"/>
              </a:ext>
            </a:extLst>
          </p:cNvPr>
          <p:cNvSpPr>
            <a:spLocks noGrp="1"/>
          </p:cNvSpPr>
          <p:nvPr>
            <p:ph type="ctrTitle"/>
          </p:nvPr>
        </p:nvSpPr>
        <p:spPr>
          <a:xfrm>
            <a:off x="1296878" y="699924"/>
            <a:ext cx="10053763" cy="2928470"/>
          </a:xfrm>
        </p:spPr>
        <p:txBody>
          <a:bodyPr anchor="b">
            <a:normAutofit/>
          </a:bodyPr>
          <a:lstStyle/>
          <a:p>
            <a:r>
              <a:rPr lang="en-US" sz="4000" b="1" dirty="0">
                <a:solidFill>
                  <a:srgbClr val="FFFFFF"/>
                </a:solidFill>
                <a:latin typeface="Georgia" panose="02040502050405020303" pitchFamily="18" charset="0"/>
              </a:rPr>
              <a:t>Title IX Process</a:t>
            </a:r>
          </a:p>
        </p:txBody>
      </p:sp>
    </p:spTree>
    <p:extLst>
      <p:ext uri="{BB962C8B-B14F-4D97-AF65-F5344CB8AC3E}">
        <p14:creationId xmlns:p14="http://schemas.microsoft.com/office/powerpoint/2010/main" val="4143935167"/>
      </p:ext>
    </p:extLst>
  </p:cSld>
  <p:clrMapOvr>
    <a:masterClrMapping/>
  </p:clrMapOvr>
</p:sld>
</file>

<file path=ppt/slides/slide6.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p:cNvGrpSpPr/>
        <p:nvPr/>
      </p:nvGrpSpPr>
      <p:grpSpPr>
        <a:xfrm>
          <a:off x="0" y="0"/>
          <a:ext cx="0" cy="0"/>
          <a:chOff x="0" y="0"/>
          <a:chExt cx="0" cy="0"/>
        </a:xfrm>
      </p:grpSpPr>
      <p:sp useBgFill="1">
        <p:nvSpPr>
          <p:cNvPr id="8" name="Rectangle 7" descr="" title="">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descr="" title="">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descr="" title="">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descr="" title="">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descr="" title="">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C87F2B88-9CE9-47E5-B3B8-15C9BF7E295D}"/>
              </a:ext>
            </a:extLst>
          </p:cNvPr>
          <p:cNvSpPr>
            <a:spLocks noGrp="1"/>
          </p:cNvSpPr>
          <p:nvPr>
            <p:ph type="title"/>
          </p:nvPr>
        </p:nvSpPr>
        <p:spPr>
          <a:xfrm>
            <a:off x="418225" y="2514526"/>
            <a:ext cx="3201366" cy="1808668"/>
          </a:xfrm>
        </p:spPr>
        <p:txBody>
          <a:bodyPr anchor="b">
            <a:normAutofit/>
          </a:bodyPr>
          <a:lstStyle/>
          <a:p>
            <a:pPr algn="ctr"/>
            <a:r>
              <a:rPr lang="en-US" sz="4000" b="1" dirty="0">
                <a:solidFill>
                  <a:srgbClr val="FFFFFF"/>
                </a:solidFill>
                <a:latin typeface="Georgia" panose="02040502050405020303" pitchFamily="18" charset="0"/>
              </a:rPr>
              <a:t>Trauma Informed Approach</a:t>
            </a:r>
          </a:p>
        </p:txBody>
      </p:sp>
      <p:sp>
        <p:nvSpPr>
          <p:cNvPr id="3" name="Content Placeholder 2" descr="" title="">
            <a:extLst>
              <a:ext uri="{FF2B5EF4-FFF2-40B4-BE49-F238E27FC236}">
                <a16:creationId xmlns:a16="http://schemas.microsoft.com/office/drawing/2014/main" id="{CF25EA63-9FE8-4C06-83A4-519B1F2EE6B6}"/>
              </a:ext>
            </a:extLst>
          </p:cNvPr>
          <p:cNvSpPr>
            <a:spLocks noGrp="1"/>
          </p:cNvSpPr>
          <p:nvPr>
            <p:ph idx="1"/>
          </p:nvPr>
        </p:nvSpPr>
        <p:spPr>
          <a:xfrm>
            <a:off x="4810259" y="649480"/>
            <a:ext cx="6800215" cy="5546047"/>
          </a:xfrm>
        </p:spPr>
        <p:txBody>
          <a:bodyPr anchor="ctr">
            <a:normAutofit/>
          </a:bodyPr>
          <a:lstStyle/>
          <a:p>
            <a:pPr algn="just"/>
            <a:r>
              <a:rPr lang="en-US" sz="2000" dirty="0">
                <a:latin typeface="Georgia" panose="02040502050405020303" pitchFamily="18" charset="0"/>
              </a:rPr>
              <a:t>Persons involved may have experienced trauma.</a:t>
            </a:r>
          </a:p>
          <a:p>
            <a:pPr algn="just"/>
            <a:r>
              <a:rPr lang="en-US" sz="2000" dirty="0">
                <a:latin typeface="Georgia" panose="02040502050405020303" pitchFamily="18" charset="0"/>
              </a:rPr>
              <a:t>Could affect Complainants, Respondents or witnesses.</a:t>
            </a:r>
          </a:p>
          <a:p>
            <a:pPr algn="just"/>
            <a:r>
              <a:rPr lang="en-US" sz="2000" dirty="0">
                <a:latin typeface="Georgia" panose="02040502050405020303" pitchFamily="18" charset="0"/>
              </a:rPr>
              <a:t>May affect how person behaves or interacts</a:t>
            </a:r>
          </a:p>
          <a:p>
            <a:pPr algn="just"/>
            <a:r>
              <a:rPr lang="en-US" sz="2000" dirty="0">
                <a:latin typeface="Georgia" panose="02040502050405020303" pitchFamily="18" charset="0"/>
              </a:rPr>
              <a:t>Trauma doesn’t mean a policy was necessarily violated.</a:t>
            </a:r>
          </a:p>
          <a:p>
            <a:pPr algn="just"/>
            <a:r>
              <a:rPr lang="en-US" sz="2000" dirty="0">
                <a:latin typeface="Georgia" panose="02040502050405020303" pitchFamily="18" charset="0"/>
              </a:rPr>
              <a:t>Appearing “fine” doesn’t mean a policy was not violated.</a:t>
            </a:r>
          </a:p>
        </p:txBody>
      </p:sp>
    </p:spTree>
    <p:extLst>
      <p:ext uri="{BB962C8B-B14F-4D97-AF65-F5344CB8AC3E}">
        <p14:creationId xmlns:p14="http://schemas.microsoft.com/office/powerpoint/2010/main" val="460608033"/>
      </p:ext>
    </p:extLst>
  </p:cSld>
  <p:clrMapOvr>
    <a:masterClrMapping/>
  </p:clrMapOvr>
</p:sld>
</file>

<file path=ppt/slides/slide7.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E6D907D8-EE13-24C6-BA66-FFFD84035E03}"/>
            </a:ext>
          </a:extLst>
        </p:cNvPr>
        <p:cNvGrpSpPr/>
        <p:nvPr/>
      </p:nvGrpSpPr>
      <p:grpSpPr>
        <a:xfrm>
          <a:off x="0" y="0"/>
          <a:ext cx="0" cy="0"/>
          <a:chOff x="0" y="0"/>
          <a:chExt cx="0" cy="0"/>
        </a:xfrm>
      </p:grpSpPr>
      <p:sp useBgFill="1">
        <p:nvSpPr>
          <p:cNvPr id="19" name="Rectangle 18" descr="" title="">
            <a:extLst>
              <a:ext uri="{FF2B5EF4-FFF2-40B4-BE49-F238E27FC236}">
                <a16:creationId xmlns:a16="http://schemas.microsoft.com/office/drawing/2014/main" id="{E8E7718D-30DD-45D3-D363-DFAAB73C5E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descr="" title="">
            <a:extLst>
              <a:ext uri="{FF2B5EF4-FFF2-40B4-BE49-F238E27FC236}">
                <a16:creationId xmlns:a16="http://schemas.microsoft.com/office/drawing/2014/main" id="{DBE1152C-3CE3-3861-408F-A91FB1F413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descr="" title="">
            <a:extLst>
              <a:ext uri="{FF2B5EF4-FFF2-40B4-BE49-F238E27FC236}">
                <a16:creationId xmlns:a16="http://schemas.microsoft.com/office/drawing/2014/main" id="{D8C4835D-4DB4-0DF2-EABF-F60D24DA8E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 title="">
            <a:extLst>
              <a:ext uri="{FF2B5EF4-FFF2-40B4-BE49-F238E27FC236}">
                <a16:creationId xmlns:a16="http://schemas.microsoft.com/office/drawing/2014/main" id="{E0F79B03-5F00-9F0B-F8D5-723982682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0C4C61C8-4755-3443-F59C-0333CA6D00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26C63243-A1F3-E5C2-6AD7-2671DC902A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64D8FC05-EF01-5C00-8AD4-8786841890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EECB8681-B75E-B2B7-72F1-72FDA8F6BEC1}"/>
              </a:ext>
            </a:extLst>
          </p:cNvPr>
          <p:cNvSpPr>
            <a:spLocks noGrp="1"/>
          </p:cNvSpPr>
          <p:nvPr>
            <p:ph type="title"/>
          </p:nvPr>
        </p:nvSpPr>
        <p:spPr>
          <a:xfrm>
            <a:off x="242014" y="2534679"/>
            <a:ext cx="3553788" cy="1768362"/>
          </a:xfrm>
        </p:spPr>
        <p:txBody>
          <a:bodyPr anchor="b">
            <a:normAutofit/>
          </a:bodyPr>
          <a:lstStyle/>
          <a:p>
            <a:pPr algn="ctr"/>
            <a:r>
              <a:rPr lang="en-US" sz="4000" b="1" dirty="0">
                <a:solidFill>
                  <a:srgbClr val="FFFFFF"/>
                </a:solidFill>
                <a:latin typeface="Georgia" panose="02040502050405020303" pitchFamily="18" charset="0"/>
              </a:rPr>
              <a:t>Role of Title IX Coordinator</a:t>
            </a:r>
          </a:p>
        </p:txBody>
      </p:sp>
      <p:sp>
        <p:nvSpPr>
          <p:cNvPr id="3" name="Content Placeholder 2" descr="" title="">
            <a:extLst>
              <a:ext uri="{FF2B5EF4-FFF2-40B4-BE49-F238E27FC236}">
                <a16:creationId xmlns:a16="http://schemas.microsoft.com/office/drawing/2014/main" id="{AC5B5955-A14D-F4FA-C06F-38DBC9E6627A}"/>
              </a:ext>
            </a:extLst>
          </p:cNvPr>
          <p:cNvSpPr>
            <a:spLocks noGrp="1"/>
          </p:cNvSpPr>
          <p:nvPr>
            <p:ph idx="1"/>
          </p:nvPr>
        </p:nvSpPr>
        <p:spPr>
          <a:xfrm>
            <a:off x="4810259" y="649480"/>
            <a:ext cx="6665461" cy="5546047"/>
          </a:xfrm>
        </p:spPr>
        <p:txBody>
          <a:bodyPr anchor="ctr">
            <a:noAutofit/>
          </a:bodyPr>
          <a:lstStyle/>
          <a:p>
            <a:pPr algn="just"/>
            <a:r>
              <a:rPr lang="en-US" sz="1600" b="1" dirty="0">
                <a:latin typeface="Georgia" panose="02040502050405020303" pitchFamily="18" charset="0"/>
              </a:rPr>
              <a:t>CIAM has the duty to</a:t>
            </a:r>
            <a:r>
              <a:rPr lang="en-US" sz="1600" dirty="0">
                <a:latin typeface="Georgia" panose="02040502050405020303" pitchFamily="18" charset="0"/>
              </a:rPr>
              <a:t>:</a:t>
            </a:r>
          </a:p>
          <a:p>
            <a:pPr lvl="1" algn="just"/>
            <a:r>
              <a:rPr lang="en-US" sz="1600" dirty="0">
                <a:latin typeface="Georgia" panose="02040502050405020303" pitchFamily="18" charset="0"/>
              </a:rPr>
              <a:t>End the behavior and identify specific corrective measures to remediate, and prevent sex discrimination including sexual harassment and other sexual misconduct</a:t>
            </a:r>
          </a:p>
          <a:p>
            <a:pPr lvl="1" algn="just"/>
            <a:r>
              <a:rPr lang="en-US" sz="1600" dirty="0">
                <a:latin typeface="Georgia" panose="02040502050405020303" pitchFamily="18" charset="0"/>
              </a:rPr>
              <a:t>Conduct a prompt, fair and impartial investigation</a:t>
            </a:r>
          </a:p>
          <a:p>
            <a:pPr lvl="1" algn="just"/>
            <a:r>
              <a:rPr lang="en-US" sz="1600" dirty="0">
                <a:latin typeface="Georgia" panose="02040502050405020303" pitchFamily="18" charset="0"/>
              </a:rPr>
              <a:t>Remedy the effects, and</a:t>
            </a:r>
          </a:p>
          <a:p>
            <a:pPr lvl="1" algn="just"/>
            <a:r>
              <a:rPr lang="en-US" sz="1600" dirty="0">
                <a:latin typeface="Georgia" panose="02040502050405020303" pitchFamily="18" charset="0"/>
              </a:rPr>
              <a:t>Prevent it from reoccurring</a:t>
            </a:r>
          </a:p>
          <a:p>
            <a:pPr algn="just"/>
            <a:r>
              <a:rPr lang="en-US" sz="1600" dirty="0">
                <a:latin typeface="Georgia" panose="02040502050405020303" pitchFamily="18" charset="0"/>
              </a:rPr>
              <a:t>The Title IX Coordinator will monitor the resolution of complaints by other offices with concurrent jurisdiction over non-Title IX discrimination or sexual misconduct.</a:t>
            </a:r>
          </a:p>
          <a:p>
            <a:pPr algn="just"/>
            <a:r>
              <a:rPr lang="en-US" sz="1600" dirty="0">
                <a:latin typeface="Georgia" panose="02040502050405020303" pitchFamily="18" charset="0"/>
              </a:rPr>
              <a:t>The Title IX Coordinator is the designated individual to conduct or oversee formal investigation of allegations of discrimination or sexual misconduct, and to coordinate University response(s) to complaints of the same. </a:t>
            </a:r>
          </a:p>
          <a:p>
            <a:pPr algn="just"/>
            <a:r>
              <a:rPr lang="en-US" sz="1600" dirty="0">
                <a:latin typeface="Georgia" panose="02040502050405020303" pitchFamily="18" charset="0"/>
              </a:rPr>
              <a:t>The Title IX Coordinator may designate a Title IX Investigator to conduct investigations.</a:t>
            </a:r>
          </a:p>
          <a:p>
            <a:pPr algn="just"/>
            <a:r>
              <a:rPr lang="en-US" sz="1600" dirty="0">
                <a:latin typeface="Georgia" panose="02040502050405020303" pitchFamily="18" charset="0"/>
              </a:rPr>
              <a:t>The University’s Title IX Officials include the University Title IX Coordinator and the University Title IX Deputy.</a:t>
            </a:r>
          </a:p>
          <a:p>
            <a:pPr lvl="1" algn="just"/>
            <a:r>
              <a:rPr lang="en-US" sz="1600" dirty="0">
                <a:latin typeface="Georgia" panose="02040502050405020303" pitchFamily="18" charset="0"/>
              </a:rPr>
              <a:t>University Title IX Coordinator - Claudia Sarabia, Director of People and Performance</a:t>
            </a:r>
          </a:p>
          <a:p>
            <a:pPr lvl="1" algn="just"/>
            <a:r>
              <a:rPr lang="en-US" sz="1600" dirty="0">
                <a:latin typeface="Georgia" panose="02040502050405020303" pitchFamily="18" charset="0"/>
              </a:rPr>
              <a:t>University Title IX Deputy Coordinator - Katie Lee, Director of Student Success</a:t>
            </a:r>
          </a:p>
        </p:txBody>
      </p:sp>
    </p:spTree>
    <p:extLst>
      <p:ext uri="{BB962C8B-B14F-4D97-AF65-F5344CB8AC3E}">
        <p14:creationId xmlns:p14="http://schemas.microsoft.com/office/powerpoint/2010/main" val="2411442965"/>
      </p:ext>
    </p:extLst>
  </p:cSld>
  <p:clrMapOvr>
    <a:masterClrMapping/>
  </p:clrMapOvr>
</p:sld>
</file>

<file path=ppt/slides/slide8.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3BEA0DDE-C5D7-2F26-1018-E0293E408FFD}"/>
            </a:ext>
          </a:extLst>
        </p:cNvPr>
        <p:cNvGrpSpPr/>
        <p:nvPr/>
      </p:nvGrpSpPr>
      <p:grpSpPr>
        <a:xfrm>
          <a:off x="0" y="0"/>
          <a:ext cx="0" cy="0"/>
          <a:chOff x="0" y="0"/>
          <a:chExt cx="0" cy="0"/>
        </a:xfrm>
      </p:grpSpPr>
      <p:sp useBgFill="1">
        <p:nvSpPr>
          <p:cNvPr id="19" name="Rectangle 18" descr="" title="">
            <a:extLst>
              <a:ext uri="{FF2B5EF4-FFF2-40B4-BE49-F238E27FC236}">
                <a16:creationId xmlns:a16="http://schemas.microsoft.com/office/drawing/2014/main" id="{7B1F1BE4-95A6-5FCB-B621-FFB750571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descr="" title="">
            <a:extLst>
              <a:ext uri="{FF2B5EF4-FFF2-40B4-BE49-F238E27FC236}">
                <a16:creationId xmlns:a16="http://schemas.microsoft.com/office/drawing/2014/main" id="{F6EAAFE4-B0AD-503B-7E6F-D6C9BFB9B8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descr="" title="">
            <a:extLst>
              <a:ext uri="{FF2B5EF4-FFF2-40B4-BE49-F238E27FC236}">
                <a16:creationId xmlns:a16="http://schemas.microsoft.com/office/drawing/2014/main" id="{5BDD6830-BC04-DB38-1739-D5EE0DF6D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 title="">
            <a:extLst>
              <a:ext uri="{FF2B5EF4-FFF2-40B4-BE49-F238E27FC236}">
                <a16:creationId xmlns:a16="http://schemas.microsoft.com/office/drawing/2014/main" id="{6537EAB7-10AB-CB68-D702-670BBA7B5A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39AD86B7-F021-41F1-9465-6D80AAA405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0DDF5863-64BC-E248-DA88-C4B17BBC7F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873B492F-121C-D154-9DD2-952D16DE0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429CE8F4-10A7-5757-406B-84385E647AF9}"/>
              </a:ext>
            </a:extLst>
          </p:cNvPr>
          <p:cNvSpPr>
            <a:spLocks noGrp="1"/>
          </p:cNvSpPr>
          <p:nvPr>
            <p:ph type="title"/>
          </p:nvPr>
        </p:nvSpPr>
        <p:spPr>
          <a:xfrm>
            <a:off x="418225" y="1872121"/>
            <a:ext cx="3201366" cy="2374152"/>
          </a:xfrm>
        </p:spPr>
        <p:txBody>
          <a:bodyPr anchor="b">
            <a:normAutofit/>
          </a:bodyPr>
          <a:lstStyle/>
          <a:p>
            <a:pPr algn="ctr"/>
            <a:r>
              <a:rPr lang="en-US" sz="4000" b="1" dirty="0">
                <a:solidFill>
                  <a:srgbClr val="FFFFFF"/>
                </a:solidFill>
                <a:latin typeface="Georgia" panose="02040502050405020303" pitchFamily="18" charset="0"/>
              </a:rPr>
              <a:t>Reporting and Formal Complaints</a:t>
            </a:r>
          </a:p>
        </p:txBody>
      </p:sp>
      <p:sp>
        <p:nvSpPr>
          <p:cNvPr id="3" name="Content Placeholder 2" descr="" title="">
            <a:extLst>
              <a:ext uri="{FF2B5EF4-FFF2-40B4-BE49-F238E27FC236}">
                <a16:creationId xmlns:a16="http://schemas.microsoft.com/office/drawing/2014/main" id="{F44FE0F1-C4AA-3B38-9F2A-BAD9094102A6}"/>
              </a:ext>
            </a:extLst>
          </p:cNvPr>
          <p:cNvSpPr>
            <a:spLocks noGrp="1"/>
          </p:cNvSpPr>
          <p:nvPr>
            <p:ph idx="1"/>
          </p:nvPr>
        </p:nvSpPr>
        <p:spPr>
          <a:xfrm>
            <a:off x="4777741" y="649480"/>
            <a:ext cx="7098030" cy="5546047"/>
          </a:xfrm>
        </p:spPr>
        <p:txBody>
          <a:bodyPr anchor="ctr">
            <a:normAutofit/>
          </a:bodyPr>
          <a:lstStyle/>
          <a:p>
            <a:pPr algn="just"/>
            <a:r>
              <a:rPr lang="en-US" sz="1800" dirty="0">
                <a:latin typeface="Georgia" panose="02040502050405020303" pitchFamily="18" charset="0"/>
              </a:rPr>
              <a:t>Complaints should be made to Title IX Coordinator</a:t>
            </a:r>
          </a:p>
          <a:p>
            <a:pPr algn="just"/>
            <a:r>
              <a:rPr lang="en-US" sz="1800" dirty="0">
                <a:latin typeface="Georgia" panose="02040502050405020303" pitchFamily="18" charset="0"/>
              </a:rPr>
              <a:t>Only a “formal” complaint triggers the Title IX-specific grievance process</a:t>
            </a:r>
          </a:p>
          <a:p>
            <a:pPr algn="just"/>
            <a:r>
              <a:rPr lang="en-US" sz="1800" dirty="0">
                <a:latin typeface="Georgia" panose="02040502050405020303" pitchFamily="18" charset="0"/>
              </a:rPr>
              <a:t>At the time of filing a Formal Complaint, a complainant must be participating in or attempting to participate in the education program or activity of CIAM</a:t>
            </a:r>
          </a:p>
          <a:p>
            <a:pPr algn="just"/>
            <a:r>
              <a:rPr lang="en-US" sz="1800" dirty="0">
                <a:latin typeface="Georgia" panose="02040502050405020303" pitchFamily="18" charset="0"/>
              </a:rPr>
              <a:t>A Formal Complaint may be filed with the Title IX Coordinator in person, by mail, or by electronic mail, by using the contact information required to be listed for the Title IX Coordinator in this policy. Additional documents (e.g., police report, e-mails) may be submitted with the Complaint but it is not required.</a:t>
            </a:r>
          </a:p>
          <a:p>
            <a:pPr algn="just"/>
            <a:r>
              <a:rPr lang="en-US" sz="1800" dirty="0">
                <a:latin typeface="Georgia" panose="02040502050405020303" pitchFamily="18" charset="0"/>
              </a:rPr>
              <a:t>CIAM does not limit the time frame in which a Formal Complaint may be submitted. </a:t>
            </a:r>
            <a:r>
              <a:rPr lang="en-US" sz="1800" b="1" dirty="0">
                <a:latin typeface="Georgia" panose="02040502050405020303" pitchFamily="18" charset="0"/>
              </a:rPr>
              <a:t>BUT</a:t>
            </a:r>
            <a:r>
              <a:rPr lang="en-US" sz="1800" dirty="0">
                <a:latin typeface="Georgia" panose="02040502050405020303" pitchFamily="18" charset="0"/>
              </a:rPr>
              <a:t>, CIAM encourages timely reporting to support the University’s ability to respond, investigate, remediate the complaint, and impose any appropriate disciplinary action(s). Any delays in reporting may impede the University’s ability to conduct an investigation or take appropriate actions.</a:t>
            </a:r>
          </a:p>
        </p:txBody>
      </p:sp>
    </p:spTree>
    <p:extLst>
      <p:ext uri="{BB962C8B-B14F-4D97-AF65-F5344CB8AC3E}">
        <p14:creationId xmlns:p14="http://schemas.microsoft.com/office/powerpoint/2010/main" val="4090181938"/>
      </p:ext>
    </p:extLst>
  </p:cSld>
  <p:clrMapOvr>
    <a:masterClrMapping/>
  </p:clrMapOvr>
</p:sld>
</file>

<file path=ppt/slides/slide9.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descr="" title="">
          <a:extLst>
            <a:ext uri="{FF2B5EF4-FFF2-40B4-BE49-F238E27FC236}">
              <a16:creationId xmlns:a16="http://schemas.microsoft.com/office/drawing/2014/main" id="{60D83CDF-F25A-087C-3F90-5E6AEFF6A6DA}"/>
            </a:ext>
          </a:extLst>
        </p:cNvPr>
        <p:cNvGrpSpPr/>
        <p:nvPr/>
      </p:nvGrpSpPr>
      <p:grpSpPr>
        <a:xfrm>
          <a:off x="0" y="0"/>
          <a:ext cx="0" cy="0"/>
          <a:chOff x="0" y="0"/>
          <a:chExt cx="0" cy="0"/>
        </a:xfrm>
      </p:grpSpPr>
      <p:sp useBgFill="1">
        <p:nvSpPr>
          <p:cNvPr id="19" name="Rectangle 18" descr="" title="">
            <a:extLst>
              <a:ext uri="{FF2B5EF4-FFF2-40B4-BE49-F238E27FC236}">
                <a16:creationId xmlns:a16="http://schemas.microsoft.com/office/drawing/2014/main" id="{EE1BAD40-61E0-41D0-E5C6-01A0AEA8A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descr="" title="">
            <a:extLst>
              <a:ext uri="{FF2B5EF4-FFF2-40B4-BE49-F238E27FC236}">
                <a16:creationId xmlns:a16="http://schemas.microsoft.com/office/drawing/2014/main" id="{57BE1376-404F-8499-2F09-A5BF312179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descr="" title="">
            <a:extLst>
              <a:ext uri="{FF2B5EF4-FFF2-40B4-BE49-F238E27FC236}">
                <a16:creationId xmlns:a16="http://schemas.microsoft.com/office/drawing/2014/main" id="{C986B61C-49BB-38A1-9722-C5DBBCD7E3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 title="">
            <a:extLst>
              <a:ext uri="{FF2B5EF4-FFF2-40B4-BE49-F238E27FC236}">
                <a16:creationId xmlns:a16="http://schemas.microsoft.com/office/drawing/2014/main" id="{F9EF9C72-17AF-395A-174E-D5F12877EA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descr="" title="">
            <a:extLst>
              <a:ext uri="{FF2B5EF4-FFF2-40B4-BE49-F238E27FC236}">
                <a16:creationId xmlns:a16="http://schemas.microsoft.com/office/drawing/2014/main" id="{8E2EC989-7EDA-58D0-AAF4-7EE19F1A0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descr="" title="">
            <a:extLst>
              <a:ext uri="{FF2B5EF4-FFF2-40B4-BE49-F238E27FC236}">
                <a16:creationId xmlns:a16="http://schemas.microsoft.com/office/drawing/2014/main" id="{828ADCA1-903E-43E5-4AB2-F72250B786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descr="" title="">
            <a:extLst>
              <a:ext uri="{FF2B5EF4-FFF2-40B4-BE49-F238E27FC236}">
                <a16:creationId xmlns:a16="http://schemas.microsoft.com/office/drawing/2014/main" id="{E376E3C4-721F-CCAA-5212-79242929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descr="" title="">
            <a:extLst>
              <a:ext uri="{FF2B5EF4-FFF2-40B4-BE49-F238E27FC236}">
                <a16:creationId xmlns:a16="http://schemas.microsoft.com/office/drawing/2014/main" id="{3D724A5B-AC18-4956-325F-526014DA63E8}"/>
              </a:ext>
            </a:extLst>
          </p:cNvPr>
          <p:cNvSpPr>
            <a:spLocks noGrp="1"/>
          </p:cNvSpPr>
          <p:nvPr>
            <p:ph type="title"/>
          </p:nvPr>
        </p:nvSpPr>
        <p:spPr>
          <a:xfrm>
            <a:off x="88316" y="2819023"/>
            <a:ext cx="3861183" cy="1199674"/>
          </a:xfrm>
        </p:spPr>
        <p:txBody>
          <a:bodyPr anchor="b">
            <a:normAutofit/>
          </a:bodyPr>
          <a:lstStyle/>
          <a:p>
            <a:pPr algn="ctr"/>
            <a:r>
              <a:rPr lang="en-US" sz="4000" b="1" dirty="0">
                <a:solidFill>
                  <a:srgbClr val="FFFFFF"/>
                </a:solidFill>
                <a:latin typeface="Georgia" panose="02040502050405020303" pitchFamily="18" charset="0"/>
              </a:rPr>
              <a:t>Notice of Complaint</a:t>
            </a:r>
          </a:p>
        </p:txBody>
      </p:sp>
      <p:sp>
        <p:nvSpPr>
          <p:cNvPr id="3" name="Content Placeholder 2" descr="" title="">
            <a:extLst>
              <a:ext uri="{FF2B5EF4-FFF2-40B4-BE49-F238E27FC236}">
                <a16:creationId xmlns:a16="http://schemas.microsoft.com/office/drawing/2014/main" id="{F8B01ABF-D7DE-1004-9296-F64DB4E1AD00}"/>
              </a:ext>
            </a:extLst>
          </p:cNvPr>
          <p:cNvSpPr>
            <a:spLocks noGrp="1"/>
          </p:cNvSpPr>
          <p:nvPr>
            <p:ph idx="1"/>
          </p:nvPr>
        </p:nvSpPr>
        <p:spPr>
          <a:xfrm>
            <a:off x="4698858" y="645836"/>
            <a:ext cx="6914022" cy="5546047"/>
          </a:xfrm>
        </p:spPr>
        <p:txBody>
          <a:bodyPr anchor="ctr">
            <a:noAutofit/>
          </a:bodyPr>
          <a:lstStyle/>
          <a:p>
            <a:pPr algn="just"/>
            <a:r>
              <a:rPr lang="en-US" sz="1600" dirty="0">
                <a:latin typeface="Georgia" panose="02040502050405020303" pitchFamily="18" charset="0"/>
              </a:rPr>
              <a:t>Written notice </a:t>
            </a:r>
            <a:r>
              <a:rPr lang="en-US" sz="1600" b="1" dirty="0">
                <a:latin typeface="Georgia" panose="02040502050405020303" pitchFamily="18" charset="0"/>
              </a:rPr>
              <a:t>must</a:t>
            </a:r>
            <a:r>
              <a:rPr lang="en-US" sz="1600" dirty="0">
                <a:latin typeface="Georgia" panose="02040502050405020303" pitchFamily="18" charset="0"/>
              </a:rPr>
              <a:t> contain:</a:t>
            </a:r>
          </a:p>
          <a:p>
            <a:pPr lvl="1" algn="just"/>
            <a:r>
              <a:rPr lang="en-US" sz="1600" dirty="0">
                <a:latin typeface="Georgia" panose="02040502050405020303" pitchFamily="18" charset="0"/>
              </a:rPr>
              <a:t>Discussion of the formal complaint process, </a:t>
            </a:r>
          </a:p>
          <a:p>
            <a:pPr lvl="1" algn="just"/>
            <a:r>
              <a:rPr lang="en-US" sz="1600" dirty="0">
                <a:latin typeface="Georgia" panose="02040502050405020303" pitchFamily="18" charset="0"/>
              </a:rPr>
              <a:t>Identity of the complainant, </a:t>
            </a:r>
          </a:p>
          <a:p>
            <a:pPr lvl="1" algn="just"/>
            <a:r>
              <a:rPr lang="en-US" sz="1600" dirty="0">
                <a:latin typeface="Georgia" panose="02040502050405020303" pitchFamily="18" charset="0"/>
              </a:rPr>
              <a:t>Date and location of the alleged incident if known, </a:t>
            </a:r>
          </a:p>
          <a:p>
            <a:pPr lvl="1" algn="just"/>
            <a:r>
              <a:rPr lang="en-US" sz="1600" dirty="0">
                <a:latin typeface="Georgia" panose="02040502050405020303" pitchFamily="18" charset="0"/>
              </a:rPr>
              <a:t>Specific behavior that is considered a violation of the University’s Sexual and Gender Based Harassment and Misconduct policy,</a:t>
            </a:r>
          </a:p>
          <a:p>
            <a:pPr lvl="1" algn="just"/>
            <a:r>
              <a:rPr lang="en-US" sz="1600" dirty="0">
                <a:latin typeface="Georgia" panose="02040502050405020303" pitchFamily="18" charset="0"/>
              </a:rPr>
              <a:t>Statement that parties may have an advisor of their choice, who may be, but is not required to be, an attorney, </a:t>
            </a:r>
          </a:p>
          <a:p>
            <a:pPr lvl="1" algn="just"/>
            <a:r>
              <a:rPr lang="en-US" sz="1600" dirty="0">
                <a:latin typeface="Georgia" panose="02040502050405020303" pitchFamily="18" charset="0"/>
              </a:rPr>
              <a:t>Statement that both parties may inspect, and review evidence gathered in the investigation, </a:t>
            </a:r>
          </a:p>
          <a:p>
            <a:pPr lvl="1" algn="just"/>
            <a:r>
              <a:rPr lang="en-US" sz="1600" dirty="0">
                <a:latin typeface="Georgia" panose="02040502050405020303" pitchFamily="18" charset="0"/>
              </a:rPr>
              <a:t>Statement of CIAM Student Conduct Policies provisions that prohibits knowingly making false statements or knowingly submitting false information during the grievance process or CIAM Employee Code of Conduct standards for responsible behavior toward students, vendors and contractors and the public, as well as for employee behavior within the University.</a:t>
            </a:r>
          </a:p>
          <a:p>
            <a:pPr lvl="1" algn="just"/>
            <a:r>
              <a:rPr lang="en-US" sz="1600" dirty="0">
                <a:latin typeface="Georgia" panose="02040502050405020303" pitchFamily="18" charset="0"/>
              </a:rPr>
              <a:t>Statement that determination of responsibility is made at the conclusion of the University’s investigation and hearing process and will be based on a preponderance of evidence standard.</a:t>
            </a:r>
          </a:p>
        </p:txBody>
      </p:sp>
    </p:spTree>
    <p:extLst>
      <p:ext uri="{BB962C8B-B14F-4D97-AF65-F5344CB8AC3E}">
        <p14:creationId xmlns:p14="http://schemas.microsoft.com/office/powerpoint/2010/main" val="2756803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dcterms:created xsi:type="dcterms:W3CDTF">1900-01-01T05:00:00.0000000Z</dcterms:created>
  <dcterms:modified xsi:type="dcterms:W3CDTF">1900-01-01T05:00:00.0000000Z</dcterms:modified>
</coreProperties>
</file>